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63" r:id="rId6"/>
    <p:sldId id="259" r:id="rId7"/>
    <p:sldId id="260" r:id="rId8"/>
    <p:sldId id="266" r:id="rId9"/>
    <p:sldId id="268" r:id="rId10"/>
    <p:sldId id="267"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5" d="100"/>
          <a:sy n="75" d="100"/>
        </p:scale>
        <p:origin x="327"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25340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327043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3685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384460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537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2373548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6555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406039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13461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F2016-2D47-4845-85F6-4F49BE33F41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205396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0F2016-2D47-4845-85F6-4F49BE33F417}"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5626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F2016-2D47-4845-85F6-4F49BE33F417}"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357624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0F2016-2D47-4845-85F6-4F49BE33F417}"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4241807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0F2016-2D47-4845-85F6-4F49BE33F417}"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181411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0F2016-2D47-4845-85F6-4F49BE33F417}"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275362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0F2016-2D47-4845-85F6-4F49BE33F417}"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C900D-6392-4FEF-A94A-794405228193}" type="slidenum">
              <a:rPr lang="en-US" smtClean="0"/>
              <a:t>‹#›</a:t>
            </a:fld>
            <a:endParaRPr lang="en-US"/>
          </a:p>
        </p:txBody>
      </p:sp>
    </p:spTree>
    <p:extLst>
      <p:ext uri="{BB962C8B-B14F-4D97-AF65-F5344CB8AC3E}">
        <p14:creationId xmlns:p14="http://schemas.microsoft.com/office/powerpoint/2010/main" val="436701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0F2016-2D47-4845-85F6-4F49BE33F417}" type="datetimeFigureOut">
              <a:rPr lang="en-US" smtClean="0"/>
              <a:t>11/6/2023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7C900D-6392-4FEF-A94A-794405228193}" type="slidenum">
              <a:rPr lang="en-US" smtClean="0"/>
              <a:t>‹#›</a:t>
            </a:fld>
            <a:endParaRPr lang="en-US"/>
          </a:p>
        </p:txBody>
      </p:sp>
    </p:spTree>
    <p:extLst>
      <p:ext uri="{BB962C8B-B14F-4D97-AF65-F5344CB8AC3E}">
        <p14:creationId xmlns:p14="http://schemas.microsoft.com/office/powerpoint/2010/main" val="307811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joebeachcapital/medical-insurance-cos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8005-E7BE-8CA9-719C-1F781AE49037}"/>
              </a:ext>
            </a:extLst>
          </p:cNvPr>
          <p:cNvSpPr>
            <a:spLocks noGrp="1"/>
          </p:cNvSpPr>
          <p:nvPr>
            <p:ph type="ctrTitle"/>
          </p:nvPr>
        </p:nvSpPr>
        <p:spPr>
          <a:xfrm>
            <a:off x="1390650" y="1885950"/>
            <a:ext cx="9144000" cy="2627313"/>
          </a:xfrm>
        </p:spPr>
        <p:txBody>
          <a:bodyPr/>
          <a:lstStyle/>
          <a:p>
            <a:r>
              <a:rPr lang="en-US" b="1" dirty="0">
                <a:solidFill>
                  <a:srgbClr val="202124"/>
                </a:solidFill>
                <a:latin typeface="zeitung"/>
              </a:rPr>
              <a:t>Data Analysis on </a:t>
            </a:r>
            <a:r>
              <a:rPr lang="en-US" b="1" i="0" dirty="0">
                <a:solidFill>
                  <a:srgbClr val="202124"/>
                </a:solidFill>
                <a:effectLst/>
                <a:latin typeface="zeitung"/>
              </a:rPr>
              <a:t>Medical Insurance</a:t>
            </a:r>
            <a:br>
              <a:rPr lang="en-US" b="1" i="0" dirty="0">
                <a:solidFill>
                  <a:srgbClr val="202124"/>
                </a:solidFill>
                <a:effectLst/>
                <a:latin typeface="zeitung"/>
              </a:rPr>
            </a:br>
            <a:endParaRPr lang="en-US" b="1" dirty="0">
              <a:solidFill>
                <a:srgbClr val="202124"/>
              </a:solidFill>
              <a:latin typeface="zeitung"/>
            </a:endParaRPr>
          </a:p>
        </p:txBody>
      </p:sp>
      <p:sp>
        <p:nvSpPr>
          <p:cNvPr id="4" name="TextBox 3">
            <a:extLst>
              <a:ext uri="{FF2B5EF4-FFF2-40B4-BE49-F238E27FC236}">
                <a16:creationId xmlns:a16="http://schemas.microsoft.com/office/drawing/2014/main" id="{2FB47A07-9214-D337-851B-53936DE9BFDC}"/>
              </a:ext>
            </a:extLst>
          </p:cNvPr>
          <p:cNvSpPr txBox="1"/>
          <p:nvPr/>
        </p:nvSpPr>
        <p:spPr>
          <a:xfrm>
            <a:off x="6364288" y="4846161"/>
            <a:ext cx="4481512" cy="800219"/>
          </a:xfrm>
          <a:prstGeom prst="rect">
            <a:avLst/>
          </a:prstGeom>
          <a:noFill/>
        </p:spPr>
        <p:txBody>
          <a:bodyPr wrap="square">
            <a:spAutoFit/>
          </a:bodyPr>
          <a:lstStyle/>
          <a:p>
            <a:r>
              <a:rPr lang="en-US" sz="2800" b="1" dirty="0"/>
              <a:t>Presented by:</a:t>
            </a:r>
          </a:p>
          <a:p>
            <a:pPr marL="742950" lvl="1" indent="-285750">
              <a:buFont typeface="Wingdings" panose="05000000000000000000" pitchFamily="2" charset="2"/>
              <a:buChar char="v"/>
            </a:pPr>
            <a:r>
              <a:rPr lang="en-US" dirty="0"/>
              <a:t>Group-3 Team Members</a:t>
            </a:r>
          </a:p>
        </p:txBody>
      </p:sp>
    </p:spTree>
    <p:extLst>
      <p:ext uri="{BB962C8B-B14F-4D97-AF65-F5344CB8AC3E}">
        <p14:creationId xmlns:p14="http://schemas.microsoft.com/office/powerpoint/2010/main" val="741151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C282-E68B-CFEF-01FE-1591026B3FEA}"/>
              </a:ext>
            </a:extLst>
          </p:cNvPr>
          <p:cNvSpPr>
            <a:spLocks noGrp="1"/>
          </p:cNvSpPr>
          <p:nvPr>
            <p:ph type="title"/>
          </p:nvPr>
        </p:nvSpPr>
        <p:spPr>
          <a:xfrm>
            <a:off x="677334" y="609600"/>
            <a:ext cx="8596668" cy="539262"/>
          </a:xfrm>
        </p:spPr>
        <p:txBody>
          <a:bodyPr>
            <a:normAutofit fontScale="90000"/>
          </a:bodyPr>
          <a:lstStyle/>
          <a:p>
            <a:r>
              <a:rPr lang="en-US" dirty="0"/>
              <a:t>Smokers’ Analysis </a:t>
            </a:r>
            <a:r>
              <a:rPr lang="en-US" dirty="0" err="1"/>
              <a:t>Contd</a:t>
            </a:r>
            <a:r>
              <a:rPr lang="en-US" dirty="0"/>
              <a:t>…</a:t>
            </a:r>
          </a:p>
        </p:txBody>
      </p:sp>
      <p:pic>
        <p:nvPicPr>
          <p:cNvPr id="3" name="Picture 2">
            <a:extLst>
              <a:ext uri="{FF2B5EF4-FFF2-40B4-BE49-F238E27FC236}">
                <a16:creationId xmlns:a16="http://schemas.microsoft.com/office/drawing/2014/main" id="{3B70DA78-5087-78A1-09C8-F36940FC6CC8}"/>
              </a:ext>
            </a:extLst>
          </p:cNvPr>
          <p:cNvPicPr>
            <a:picLocks noChangeAspect="1"/>
          </p:cNvPicPr>
          <p:nvPr/>
        </p:nvPicPr>
        <p:blipFill>
          <a:blip r:embed="rId2"/>
          <a:stretch>
            <a:fillRect/>
          </a:stretch>
        </p:blipFill>
        <p:spPr>
          <a:xfrm>
            <a:off x="3358158" y="1992147"/>
            <a:ext cx="5438775" cy="4857750"/>
          </a:xfrm>
          <a:prstGeom prst="rect">
            <a:avLst/>
          </a:prstGeom>
        </p:spPr>
      </p:pic>
      <p:sp>
        <p:nvSpPr>
          <p:cNvPr id="5" name="TextBox 4">
            <a:extLst>
              <a:ext uri="{FF2B5EF4-FFF2-40B4-BE49-F238E27FC236}">
                <a16:creationId xmlns:a16="http://schemas.microsoft.com/office/drawing/2014/main" id="{A925E0D8-B237-F21F-E1A8-D7FBA96DDEDD}"/>
              </a:ext>
            </a:extLst>
          </p:cNvPr>
          <p:cNvSpPr txBox="1"/>
          <p:nvPr/>
        </p:nvSpPr>
        <p:spPr>
          <a:xfrm>
            <a:off x="4713772" y="1566207"/>
            <a:ext cx="3119187" cy="369332"/>
          </a:xfrm>
          <a:prstGeom prst="rect">
            <a:avLst/>
          </a:prstGeom>
          <a:noFill/>
        </p:spPr>
        <p:txBody>
          <a:bodyPr wrap="none" rtlCol="0">
            <a:spAutoFit/>
          </a:bodyPr>
          <a:lstStyle/>
          <a:p>
            <a:r>
              <a:rPr lang="en-US" dirty="0"/>
              <a:t>Smokers’ by Gender analysis</a:t>
            </a:r>
          </a:p>
        </p:txBody>
      </p:sp>
    </p:spTree>
    <p:extLst>
      <p:ext uri="{BB962C8B-B14F-4D97-AF65-F5344CB8AC3E}">
        <p14:creationId xmlns:p14="http://schemas.microsoft.com/office/powerpoint/2010/main" val="3858139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835A-937F-1D6D-3410-AF46853A6FC9}"/>
              </a:ext>
            </a:extLst>
          </p:cNvPr>
          <p:cNvSpPr>
            <a:spLocks noGrp="1"/>
          </p:cNvSpPr>
          <p:nvPr>
            <p:ph type="title"/>
          </p:nvPr>
        </p:nvSpPr>
        <p:spPr>
          <a:xfrm>
            <a:off x="677334" y="609600"/>
            <a:ext cx="8596668" cy="800100"/>
          </a:xfrm>
        </p:spPr>
        <p:txBody>
          <a:bodyPr/>
          <a:lstStyle/>
          <a:p>
            <a:r>
              <a:rPr lang="en-US" dirty="0"/>
              <a:t>Conclusion</a:t>
            </a:r>
          </a:p>
        </p:txBody>
      </p:sp>
      <p:sp>
        <p:nvSpPr>
          <p:cNvPr id="7" name="TextBox 6">
            <a:extLst>
              <a:ext uri="{FF2B5EF4-FFF2-40B4-BE49-F238E27FC236}">
                <a16:creationId xmlns:a16="http://schemas.microsoft.com/office/drawing/2014/main" id="{2F3585ED-43F6-04EC-9E02-0587F08D420C}"/>
              </a:ext>
            </a:extLst>
          </p:cNvPr>
          <p:cNvSpPr txBox="1"/>
          <p:nvPr/>
        </p:nvSpPr>
        <p:spPr>
          <a:xfrm>
            <a:off x="955936" y="1552836"/>
            <a:ext cx="10077450" cy="3970318"/>
          </a:xfrm>
          <a:prstGeom prst="rect">
            <a:avLst/>
          </a:prstGeom>
          <a:noFill/>
        </p:spPr>
        <p:txBody>
          <a:bodyPr wrap="square">
            <a:spAutoFit/>
          </a:bodyPr>
          <a:lstStyle/>
          <a:p>
            <a:r>
              <a:rPr lang="en-US" b="1" dirty="0"/>
              <a:t>Analysis on Insurance Cost, Age by region</a:t>
            </a:r>
          </a:p>
          <a:p>
            <a:r>
              <a:rPr lang="en-US" sz="1800" b="0" i="0" u="none" strike="noStrike" dirty="0">
                <a:solidFill>
                  <a:srgbClr val="1D1C1D"/>
                </a:solidFill>
                <a:effectLst/>
                <a:latin typeface="Lato" panose="020F0502020204030204" pitchFamily="34" charset="0"/>
              </a:rPr>
              <a:t>From the scatter plots of age vs cost per region, it is noticeable how far they are from the linear regression lines so it can be said that there is little to no correlation between age and cost no matter what region an individual is.</a:t>
            </a:r>
            <a:endParaRPr lang="en-US" dirty="0"/>
          </a:p>
          <a:p>
            <a:br>
              <a:rPr lang="en-US" b="1" dirty="0"/>
            </a:br>
            <a:r>
              <a:rPr lang="en-US" b="1" dirty="0"/>
              <a:t>Analysis on BMI, Gender and Children</a:t>
            </a:r>
            <a:br>
              <a:rPr lang="en-US" dirty="0"/>
            </a:br>
            <a:r>
              <a:rPr lang="en-US" dirty="0"/>
              <a:t>No direct correlation was found between BMI and the number of children, whether considering both genders or analyzing women and men separately.</a:t>
            </a:r>
          </a:p>
          <a:p>
            <a:endParaRPr lang="en-US" b="1" dirty="0"/>
          </a:p>
          <a:p>
            <a:r>
              <a:rPr lang="en-US" b="1" dirty="0"/>
              <a:t>Analysis on Smokers</a:t>
            </a:r>
          </a:p>
          <a:p>
            <a:r>
              <a:rPr lang="en-US" dirty="0"/>
              <a:t>From the Bar &amp; pie charts of smokers, it is noticeable that 20.5% of the population are smokers and mostly in the age group of 18 and </a:t>
            </a:r>
            <a:r>
              <a:rPr lang="en-US"/>
              <a:t>19 years.</a:t>
            </a:r>
            <a:endParaRPr lang="en-US" dirty="0"/>
          </a:p>
          <a:p>
            <a:endParaRPr lang="en-US" b="1" dirty="0"/>
          </a:p>
          <a:p>
            <a:endParaRPr lang="en-US" b="1" dirty="0"/>
          </a:p>
        </p:txBody>
      </p:sp>
    </p:spTree>
    <p:extLst>
      <p:ext uri="{BB962C8B-B14F-4D97-AF65-F5344CB8AC3E}">
        <p14:creationId xmlns:p14="http://schemas.microsoft.com/office/powerpoint/2010/main" val="41159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835A-937F-1D6D-3410-AF46853A6FC9}"/>
              </a:ext>
            </a:extLst>
          </p:cNvPr>
          <p:cNvSpPr>
            <a:spLocks noGrp="1"/>
          </p:cNvSpPr>
          <p:nvPr>
            <p:ph type="title"/>
          </p:nvPr>
        </p:nvSpPr>
        <p:spPr>
          <a:xfrm>
            <a:off x="1982503" y="2391508"/>
            <a:ext cx="8596668" cy="2358292"/>
          </a:xfrm>
        </p:spPr>
        <p:txBody>
          <a:bodyPr>
            <a:normAutofit/>
          </a:bodyPr>
          <a:lstStyle/>
          <a:p>
            <a:pPr algn="ctr"/>
            <a:r>
              <a:rPr lang="en-US" sz="6000" dirty="0"/>
              <a:t>Thank You</a:t>
            </a:r>
          </a:p>
        </p:txBody>
      </p:sp>
    </p:spTree>
    <p:extLst>
      <p:ext uri="{BB962C8B-B14F-4D97-AF65-F5344CB8AC3E}">
        <p14:creationId xmlns:p14="http://schemas.microsoft.com/office/powerpoint/2010/main" val="949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D0C5-9DFA-CEE9-DB9D-5A759909A29A}"/>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3187003-B1EB-69DB-B046-50246A2966BC}"/>
              </a:ext>
            </a:extLst>
          </p:cNvPr>
          <p:cNvSpPr>
            <a:spLocks noGrp="1"/>
          </p:cNvSpPr>
          <p:nvPr>
            <p:ph idx="1"/>
          </p:nvPr>
        </p:nvSpPr>
        <p:spPr/>
        <p:txBody>
          <a:bodyPr/>
          <a:lstStyle/>
          <a:p>
            <a:pPr>
              <a:buFont typeface="Wingdings" panose="05000000000000000000" pitchFamily="2" charset="2"/>
              <a:buChar char="v"/>
            </a:pPr>
            <a:r>
              <a:rPr lang="en-US" dirty="0"/>
              <a:t>Objective</a:t>
            </a:r>
          </a:p>
          <a:p>
            <a:pPr>
              <a:buFont typeface="Wingdings" panose="05000000000000000000" pitchFamily="2" charset="2"/>
              <a:buChar char="v"/>
            </a:pPr>
            <a:r>
              <a:rPr lang="en-US" dirty="0"/>
              <a:t>Analysis on Insurance Cost, Age by region</a:t>
            </a:r>
          </a:p>
          <a:p>
            <a:pPr>
              <a:buFont typeface="Wingdings" panose="05000000000000000000" pitchFamily="2" charset="2"/>
              <a:buChar char="v"/>
            </a:pPr>
            <a:r>
              <a:rPr lang="en-US" dirty="0"/>
              <a:t>Analysis on BMI, Age, Children</a:t>
            </a:r>
          </a:p>
          <a:p>
            <a:pPr>
              <a:buFont typeface="Wingdings" panose="05000000000000000000" pitchFamily="2" charset="2"/>
              <a:buChar char="v"/>
            </a:pPr>
            <a:r>
              <a:rPr lang="en-US" dirty="0"/>
              <a:t>Smokers’ analysis</a:t>
            </a:r>
          </a:p>
          <a:p>
            <a:pPr>
              <a:buFont typeface="Wingdings" panose="05000000000000000000" pitchFamily="2" charset="2"/>
              <a:buChar char="v"/>
            </a:pPr>
            <a:r>
              <a:rPr lang="en-US" dirty="0"/>
              <a:t>Conclusion</a:t>
            </a:r>
          </a:p>
          <a:p>
            <a:pPr>
              <a:buFont typeface="Wingdings" panose="05000000000000000000" pitchFamily="2" charset="2"/>
              <a:buChar char="v"/>
            </a:pPr>
            <a:r>
              <a:rPr lang="en-US" dirty="0"/>
              <a:t>Thank you</a:t>
            </a:r>
          </a:p>
          <a:p>
            <a:endParaRPr lang="en-US" dirty="0"/>
          </a:p>
        </p:txBody>
      </p:sp>
    </p:spTree>
    <p:extLst>
      <p:ext uri="{BB962C8B-B14F-4D97-AF65-F5344CB8AC3E}">
        <p14:creationId xmlns:p14="http://schemas.microsoft.com/office/powerpoint/2010/main" val="168848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5739AA-80AE-D58E-24A4-6BF1B4B3CBF5}"/>
              </a:ext>
            </a:extLst>
          </p:cNvPr>
          <p:cNvSpPr>
            <a:spLocks noGrp="1"/>
          </p:cNvSpPr>
          <p:nvPr>
            <p:ph type="title"/>
          </p:nvPr>
        </p:nvSpPr>
        <p:spPr>
          <a:xfrm>
            <a:off x="677334" y="609600"/>
            <a:ext cx="8596668" cy="820615"/>
          </a:xfrm>
        </p:spPr>
        <p:txBody>
          <a:bodyPr>
            <a:normAutofit fontScale="90000"/>
          </a:bodyPr>
          <a:lstStyle/>
          <a:p>
            <a:r>
              <a:rPr lang="en-US" dirty="0"/>
              <a:t>Objective</a:t>
            </a:r>
            <a:br>
              <a:rPr lang="en-US" dirty="0"/>
            </a:br>
            <a:endParaRPr lang="en-US" dirty="0"/>
          </a:p>
        </p:txBody>
      </p:sp>
      <p:sp>
        <p:nvSpPr>
          <p:cNvPr id="3" name="Content Placeholder 2">
            <a:extLst>
              <a:ext uri="{FF2B5EF4-FFF2-40B4-BE49-F238E27FC236}">
                <a16:creationId xmlns:a16="http://schemas.microsoft.com/office/drawing/2014/main" id="{E8AB4729-9074-E571-5FBA-4AC5CE5AF265}"/>
              </a:ext>
            </a:extLst>
          </p:cNvPr>
          <p:cNvSpPr>
            <a:spLocks noGrp="1"/>
          </p:cNvSpPr>
          <p:nvPr>
            <p:ph idx="1"/>
          </p:nvPr>
        </p:nvSpPr>
        <p:spPr/>
        <p:txBody>
          <a:bodyPr/>
          <a:lstStyle/>
          <a:p>
            <a:pPr>
              <a:buFont typeface="Wingdings" panose="05000000000000000000" pitchFamily="2" charset="2"/>
              <a:buChar char="v"/>
            </a:pPr>
            <a:r>
              <a:rPr lang="en-US" sz="1800" b="0" i="0" u="none" strike="noStrike" dirty="0">
                <a:solidFill>
                  <a:srgbClr val="000000"/>
                </a:solidFill>
                <a:effectLst/>
                <a:latin typeface="Arial" panose="020B0604020202020204" pitchFamily="34" charset="0"/>
              </a:rPr>
              <a:t>Predict medical costs for over 1300 individuals, based on attributes such as age, gender, BMI, how many children they have, if there are any smoker or not.</a:t>
            </a:r>
          </a:p>
          <a:p>
            <a:pPr>
              <a:buFont typeface="Wingdings" panose="05000000000000000000" pitchFamily="2" charset="2"/>
              <a:buChar char="v"/>
            </a:pPr>
            <a:endParaRPr lang="en-US" dirty="0">
              <a:solidFill>
                <a:srgbClr val="000000"/>
              </a:solidFill>
              <a:latin typeface="Arial" panose="020B0604020202020204" pitchFamily="34" charset="0"/>
            </a:endParaRPr>
          </a:p>
          <a:p>
            <a:pPr>
              <a:buFont typeface="Wingdings" panose="05000000000000000000" pitchFamily="2" charset="2"/>
              <a:buChar char="v"/>
            </a:pPr>
            <a:r>
              <a:rPr lang="en-US" dirty="0">
                <a:solidFill>
                  <a:srgbClr val="000000"/>
                </a:solidFill>
                <a:latin typeface="Arial" panose="020B0604020202020204" pitchFamily="34" charset="0"/>
              </a:rPr>
              <a:t>Identify if there are any relationships on the above factors with the insurance cost and geographic regions.</a:t>
            </a:r>
            <a:endParaRPr lang="en-US" dirty="0"/>
          </a:p>
          <a:p>
            <a:endParaRPr lang="en-US" dirty="0"/>
          </a:p>
          <a:p>
            <a:pPr marL="0" indent="0">
              <a:buNone/>
            </a:pPr>
            <a:r>
              <a:rPr lang="en-US" dirty="0"/>
              <a:t>Source: </a:t>
            </a:r>
            <a:r>
              <a:rPr lang="en-US" dirty="0">
                <a:hlinkClick r:id="rId2"/>
              </a:rPr>
              <a:t>Medical Insurance Costs (kaggle.com)</a:t>
            </a:r>
            <a:endParaRPr lang="en-US" dirty="0"/>
          </a:p>
          <a:p>
            <a:pPr lvl="1"/>
            <a:r>
              <a:rPr lang="en-US" dirty="0"/>
              <a:t>https://www.kaggle.com/datasets/joebeachcapital/medical-insurance-costs</a:t>
            </a:r>
          </a:p>
          <a:p>
            <a:endParaRPr lang="en-US" dirty="0"/>
          </a:p>
          <a:p>
            <a:endParaRPr lang="en-US" dirty="0"/>
          </a:p>
        </p:txBody>
      </p:sp>
    </p:spTree>
    <p:extLst>
      <p:ext uri="{BB962C8B-B14F-4D97-AF65-F5344CB8AC3E}">
        <p14:creationId xmlns:p14="http://schemas.microsoft.com/office/powerpoint/2010/main" val="119558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CB00-2802-11B5-53AE-CE257568D000}"/>
              </a:ext>
            </a:extLst>
          </p:cNvPr>
          <p:cNvSpPr>
            <a:spLocks noGrp="1"/>
          </p:cNvSpPr>
          <p:nvPr>
            <p:ph type="title"/>
          </p:nvPr>
        </p:nvSpPr>
        <p:spPr/>
        <p:txBody>
          <a:bodyPr>
            <a:normAutofit fontScale="90000"/>
          </a:bodyPr>
          <a:lstStyle/>
          <a:p>
            <a:r>
              <a:rPr lang="en-US" dirty="0"/>
              <a:t>Analysis on Insurance Cost, Age by region</a:t>
            </a:r>
            <a:br>
              <a:rPr lang="en-US" dirty="0"/>
            </a:br>
            <a:endParaRPr lang="en-US" dirty="0"/>
          </a:p>
        </p:txBody>
      </p:sp>
      <p:pic>
        <p:nvPicPr>
          <p:cNvPr id="5" name="Google Shape;54;p13">
            <a:extLst>
              <a:ext uri="{FF2B5EF4-FFF2-40B4-BE49-F238E27FC236}">
                <a16:creationId xmlns:a16="http://schemas.microsoft.com/office/drawing/2014/main" id="{76CDB095-79F3-ABBE-3D82-A0995F85BFCB}"/>
              </a:ext>
            </a:extLst>
          </p:cNvPr>
          <p:cNvPicPr preferRelativeResize="0"/>
          <p:nvPr/>
        </p:nvPicPr>
        <p:blipFill>
          <a:blip r:embed="rId2">
            <a:alphaModFix/>
          </a:blip>
          <a:stretch>
            <a:fillRect/>
          </a:stretch>
        </p:blipFill>
        <p:spPr>
          <a:xfrm>
            <a:off x="7183390" y="1464939"/>
            <a:ext cx="5008610" cy="4521646"/>
          </a:xfrm>
          <a:prstGeom prst="rect">
            <a:avLst/>
          </a:prstGeom>
          <a:noFill/>
          <a:ln>
            <a:noFill/>
          </a:ln>
        </p:spPr>
      </p:pic>
      <p:pic>
        <p:nvPicPr>
          <p:cNvPr id="6" name="Google Shape;55;p13">
            <a:extLst>
              <a:ext uri="{FF2B5EF4-FFF2-40B4-BE49-F238E27FC236}">
                <a16:creationId xmlns:a16="http://schemas.microsoft.com/office/drawing/2014/main" id="{0BA5ADA7-539B-84AB-8188-7913AD9E2517}"/>
              </a:ext>
            </a:extLst>
          </p:cNvPr>
          <p:cNvPicPr preferRelativeResize="0"/>
          <p:nvPr/>
        </p:nvPicPr>
        <p:blipFill>
          <a:blip r:embed="rId3">
            <a:alphaModFix/>
          </a:blip>
          <a:stretch>
            <a:fillRect/>
          </a:stretch>
        </p:blipFill>
        <p:spPr>
          <a:xfrm>
            <a:off x="1430166" y="1464939"/>
            <a:ext cx="4921190" cy="4521646"/>
          </a:xfrm>
          <a:prstGeom prst="rect">
            <a:avLst/>
          </a:prstGeom>
          <a:noFill/>
          <a:ln>
            <a:noFill/>
          </a:ln>
        </p:spPr>
      </p:pic>
    </p:spTree>
    <p:extLst>
      <p:ext uri="{BB962C8B-B14F-4D97-AF65-F5344CB8AC3E}">
        <p14:creationId xmlns:p14="http://schemas.microsoft.com/office/powerpoint/2010/main" val="334452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CB00-2802-11B5-53AE-CE257568D000}"/>
              </a:ext>
            </a:extLst>
          </p:cNvPr>
          <p:cNvSpPr>
            <a:spLocks noGrp="1"/>
          </p:cNvSpPr>
          <p:nvPr>
            <p:ph type="title"/>
          </p:nvPr>
        </p:nvSpPr>
        <p:spPr>
          <a:xfrm>
            <a:off x="677333" y="609600"/>
            <a:ext cx="10483035" cy="1320800"/>
          </a:xfrm>
        </p:spPr>
        <p:txBody>
          <a:bodyPr>
            <a:normAutofit fontScale="90000"/>
          </a:bodyPr>
          <a:lstStyle/>
          <a:p>
            <a:r>
              <a:rPr lang="en-US" dirty="0"/>
              <a:t>Analysis on Insurance Cost, Age by region </a:t>
            </a:r>
            <a:r>
              <a:rPr lang="en-US" dirty="0" err="1"/>
              <a:t>Contd</a:t>
            </a:r>
            <a:r>
              <a:rPr lang="en-US" dirty="0"/>
              <a:t>…..</a:t>
            </a:r>
            <a:br>
              <a:rPr lang="en-US" dirty="0"/>
            </a:br>
            <a:endParaRPr lang="en-US" dirty="0"/>
          </a:p>
        </p:txBody>
      </p:sp>
      <p:pic>
        <p:nvPicPr>
          <p:cNvPr id="7" name="Google Shape;56;p13">
            <a:extLst>
              <a:ext uri="{FF2B5EF4-FFF2-40B4-BE49-F238E27FC236}">
                <a16:creationId xmlns:a16="http://schemas.microsoft.com/office/drawing/2014/main" id="{25C45F86-584F-3EE4-EFA8-DAD72251DCCA}"/>
              </a:ext>
            </a:extLst>
          </p:cNvPr>
          <p:cNvPicPr preferRelativeResize="0"/>
          <p:nvPr/>
        </p:nvPicPr>
        <p:blipFill>
          <a:blip r:embed="rId2">
            <a:alphaModFix/>
          </a:blip>
          <a:stretch>
            <a:fillRect/>
          </a:stretch>
        </p:blipFill>
        <p:spPr>
          <a:xfrm>
            <a:off x="7261120" y="2024186"/>
            <a:ext cx="4774572" cy="4428014"/>
          </a:xfrm>
          <a:prstGeom prst="rect">
            <a:avLst/>
          </a:prstGeom>
          <a:noFill/>
          <a:ln>
            <a:noFill/>
          </a:ln>
        </p:spPr>
      </p:pic>
      <p:pic>
        <p:nvPicPr>
          <p:cNvPr id="8" name="Google Shape;57;p13">
            <a:extLst>
              <a:ext uri="{FF2B5EF4-FFF2-40B4-BE49-F238E27FC236}">
                <a16:creationId xmlns:a16="http://schemas.microsoft.com/office/drawing/2014/main" id="{57C888E6-56C0-BA01-5D41-E6BB0A5A8F90}"/>
              </a:ext>
            </a:extLst>
          </p:cNvPr>
          <p:cNvPicPr preferRelativeResize="0"/>
          <p:nvPr/>
        </p:nvPicPr>
        <p:blipFill>
          <a:blip r:embed="rId3">
            <a:alphaModFix/>
          </a:blip>
          <a:stretch>
            <a:fillRect/>
          </a:stretch>
        </p:blipFill>
        <p:spPr>
          <a:xfrm>
            <a:off x="1430165" y="2024194"/>
            <a:ext cx="5015359" cy="4427995"/>
          </a:xfrm>
          <a:prstGeom prst="rect">
            <a:avLst/>
          </a:prstGeom>
          <a:noFill/>
          <a:ln>
            <a:noFill/>
          </a:ln>
        </p:spPr>
      </p:pic>
    </p:spTree>
    <p:extLst>
      <p:ext uri="{BB962C8B-B14F-4D97-AF65-F5344CB8AC3E}">
        <p14:creationId xmlns:p14="http://schemas.microsoft.com/office/powerpoint/2010/main" val="267040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E125-22AD-EE69-B547-D5165FE483B3}"/>
              </a:ext>
            </a:extLst>
          </p:cNvPr>
          <p:cNvSpPr>
            <a:spLocks noGrp="1"/>
          </p:cNvSpPr>
          <p:nvPr>
            <p:ph type="title"/>
          </p:nvPr>
        </p:nvSpPr>
        <p:spPr>
          <a:xfrm>
            <a:off x="677334" y="609601"/>
            <a:ext cx="8596668" cy="590550"/>
          </a:xfrm>
        </p:spPr>
        <p:txBody>
          <a:bodyPr>
            <a:normAutofit fontScale="90000"/>
          </a:bodyPr>
          <a:lstStyle/>
          <a:p>
            <a:r>
              <a:rPr lang="en-US" dirty="0"/>
              <a:t>Analysis on BMI, Gender, Children</a:t>
            </a:r>
            <a:br>
              <a:rPr lang="en-US" dirty="0"/>
            </a:br>
            <a:endParaRPr lang="en-US" dirty="0"/>
          </a:p>
        </p:txBody>
      </p:sp>
      <p:sp>
        <p:nvSpPr>
          <p:cNvPr id="6" name="TextBox 5">
            <a:extLst>
              <a:ext uri="{FF2B5EF4-FFF2-40B4-BE49-F238E27FC236}">
                <a16:creationId xmlns:a16="http://schemas.microsoft.com/office/drawing/2014/main" id="{E7F59FD1-AED4-B2C6-85D7-B80009CCEBB4}"/>
              </a:ext>
            </a:extLst>
          </p:cNvPr>
          <p:cNvSpPr txBox="1"/>
          <p:nvPr/>
        </p:nvSpPr>
        <p:spPr>
          <a:xfrm>
            <a:off x="4105828" y="1289679"/>
            <a:ext cx="6610971" cy="369332"/>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Is there a relationship between BMI and children? </a:t>
            </a:r>
            <a:endParaRPr lang="en-US" dirty="0"/>
          </a:p>
        </p:txBody>
      </p:sp>
      <p:pic>
        <p:nvPicPr>
          <p:cNvPr id="14" name="Picture 13">
            <a:extLst>
              <a:ext uri="{FF2B5EF4-FFF2-40B4-BE49-F238E27FC236}">
                <a16:creationId xmlns:a16="http://schemas.microsoft.com/office/drawing/2014/main" id="{C6CF4B8D-041A-D8F1-B706-3A17DD5786D7}"/>
              </a:ext>
            </a:extLst>
          </p:cNvPr>
          <p:cNvPicPr>
            <a:picLocks noChangeAspect="1"/>
          </p:cNvPicPr>
          <p:nvPr/>
        </p:nvPicPr>
        <p:blipFill>
          <a:blip r:embed="rId2"/>
          <a:stretch>
            <a:fillRect/>
          </a:stretch>
        </p:blipFill>
        <p:spPr>
          <a:xfrm>
            <a:off x="261391" y="1968540"/>
            <a:ext cx="6045642" cy="3853655"/>
          </a:xfrm>
          <a:prstGeom prst="rect">
            <a:avLst/>
          </a:prstGeom>
        </p:spPr>
      </p:pic>
      <p:pic>
        <p:nvPicPr>
          <p:cNvPr id="16" name="Picture 15">
            <a:extLst>
              <a:ext uri="{FF2B5EF4-FFF2-40B4-BE49-F238E27FC236}">
                <a16:creationId xmlns:a16="http://schemas.microsoft.com/office/drawing/2014/main" id="{35B6404B-4183-5339-B688-320F0CB7ED25}"/>
              </a:ext>
            </a:extLst>
          </p:cNvPr>
          <p:cNvPicPr>
            <a:picLocks noChangeAspect="1"/>
          </p:cNvPicPr>
          <p:nvPr/>
        </p:nvPicPr>
        <p:blipFill>
          <a:blip r:embed="rId3"/>
          <a:stretch>
            <a:fillRect/>
          </a:stretch>
        </p:blipFill>
        <p:spPr>
          <a:xfrm>
            <a:off x="6401241" y="1968540"/>
            <a:ext cx="5846868" cy="3766599"/>
          </a:xfrm>
          <a:prstGeom prst="rect">
            <a:avLst/>
          </a:prstGeom>
        </p:spPr>
      </p:pic>
    </p:spTree>
    <p:extLst>
      <p:ext uri="{BB962C8B-B14F-4D97-AF65-F5344CB8AC3E}">
        <p14:creationId xmlns:p14="http://schemas.microsoft.com/office/powerpoint/2010/main" val="251608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FE6E70-F56F-14E9-3652-7CBB67950BCA}"/>
              </a:ext>
            </a:extLst>
          </p:cNvPr>
          <p:cNvSpPr txBox="1"/>
          <p:nvPr/>
        </p:nvSpPr>
        <p:spPr>
          <a:xfrm>
            <a:off x="3358731" y="1368097"/>
            <a:ext cx="6172200" cy="369332"/>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Is there a relationship between BMI and children in women? </a:t>
            </a:r>
            <a:endParaRPr lang="en-US" dirty="0"/>
          </a:p>
        </p:txBody>
      </p:sp>
      <p:sp>
        <p:nvSpPr>
          <p:cNvPr id="8" name="Title 1">
            <a:extLst>
              <a:ext uri="{FF2B5EF4-FFF2-40B4-BE49-F238E27FC236}">
                <a16:creationId xmlns:a16="http://schemas.microsoft.com/office/drawing/2014/main" id="{8A575F0E-FA7A-FF9F-E08E-3FF99060628B}"/>
              </a:ext>
            </a:extLst>
          </p:cNvPr>
          <p:cNvSpPr>
            <a:spLocks noGrp="1"/>
          </p:cNvSpPr>
          <p:nvPr>
            <p:ph type="title"/>
          </p:nvPr>
        </p:nvSpPr>
        <p:spPr>
          <a:xfrm>
            <a:off x="677334" y="609601"/>
            <a:ext cx="8596668" cy="590550"/>
          </a:xfrm>
        </p:spPr>
        <p:txBody>
          <a:bodyPr>
            <a:normAutofit fontScale="90000"/>
          </a:bodyPr>
          <a:lstStyle/>
          <a:p>
            <a:r>
              <a:rPr lang="en-US" dirty="0"/>
              <a:t>Analysis on BMI, Gender, Children </a:t>
            </a:r>
            <a:r>
              <a:rPr lang="en-US" dirty="0" err="1"/>
              <a:t>Contd</a:t>
            </a:r>
            <a:r>
              <a:rPr lang="en-US" dirty="0"/>
              <a:t>…</a:t>
            </a:r>
            <a:br>
              <a:rPr lang="en-US" dirty="0"/>
            </a:br>
            <a:endParaRPr lang="en-US" dirty="0"/>
          </a:p>
        </p:txBody>
      </p:sp>
      <p:pic>
        <p:nvPicPr>
          <p:cNvPr id="10" name="Picture 9">
            <a:extLst>
              <a:ext uri="{FF2B5EF4-FFF2-40B4-BE49-F238E27FC236}">
                <a16:creationId xmlns:a16="http://schemas.microsoft.com/office/drawing/2014/main" id="{4EE77119-737E-4B3F-F29B-11968DB197D0}"/>
              </a:ext>
            </a:extLst>
          </p:cNvPr>
          <p:cNvPicPr>
            <a:picLocks noChangeAspect="1"/>
          </p:cNvPicPr>
          <p:nvPr/>
        </p:nvPicPr>
        <p:blipFill>
          <a:blip r:embed="rId2"/>
          <a:stretch>
            <a:fillRect/>
          </a:stretch>
        </p:blipFill>
        <p:spPr>
          <a:xfrm>
            <a:off x="405038" y="1905376"/>
            <a:ext cx="5637860" cy="3593724"/>
          </a:xfrm>
          <a:prstGeom prst="rect">
            <a:avLst/>
          </a:prstGeom>
        </p:spPr>
      </p:pic>
      <p:pic>
        <p:nvPicPr>
          <p:cNvPr id="14" name="Picture 13">
            <a:extLst>
              <a:ext uri="{FF2B5EF4-FFF2-40B4-BE49-F238E27FC236}">
                <a16:creationId xmlns:a16="http://schemas.microsoft.com/office/drawing/2014/main" id="{B7AA34F3-E1DF-73B8-8B80-4A5923FFCAC3}"/>
              </a:ext>
            </a:extLst>
          </p:cNvPr>
          <p:cNvPicPr>
            <a:picLocks noChangeAspect="1"/>
          </p:cNvPicPr>
          <p:nvPr/>
        </p:nvPicPr>
        <p:blipFill>
          <a:blip r:embed="rId3"/>
          <a:stretch>
            <a:fillRect/>
          </a:stretch>
        </p:blipFill>
        <p:spPr>
          <a:xfrm>
            <a:off x="6273800" y="1830350"/>
            <a:ext cx="5918200" cy="3812551"/>
          </a:xfrm>
          <a:prstGeom prst="rect">
            <a:avLst/>
          </a:prstGeom>
        </p:spPr>
      </p:pic>
    </p:spTree>
    <p:extLst>
      <p:ext uri="{BB962C8B-B14F-4D97-AF65-F5344CB8AC3E}">
        <p14:creationId xmlns:p14="http://schemas.microsoft.com/office/powerpoint/2010/main" val="349245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4D4F84-70F3-8000-3554-A1944343F33B}"/>
              </a:ext>
            </a:extLst>
          </p:cNvPr>
          <p:cNvSpPr>
            <a:spLocks noGrp="1"/>
          </p:cNvSpPr>
          <p:nvPr>
            <p:ph type="title"/>
          </p:nvPr>
        </p:nvSpPr>
        <p:spPr>
          <a:xfrm>
            <a:off x="677334" y="609601"/>
            <a:ext cx="8596668" cy="590550"/>
          </a:xfrm>
        </p:spPr>
        <p:txBody>
          <a:bodyPr>
            <a:normAutofit fontScale="90000"/>
          </a:bodyPr>
          <a:lstStyle/>
          <a:p>
            <a:pPr rtl="0">
              <a:spcBef>
                <a:spcPts val="0"/>
              </a:spcBef>
              <a:spcAft>
                <a:spcPts val="0"/>
              </a:spcAft>
            </a:pPr>
            <a:r>
              <a:rPr lang="en-US" dirty="0"/>
              <a:t>Analysis on BMI, Gender, Children </a:t>
            </a:r>
            <a:r>
              <a:rPr lang="en-US" dirty="0" err="1"/>
              <a:t>Contd</a:t>
            </a:r>
            <a:r>
              <a:rPr lang="en-US" dirty="0"/>
              <a:t>…</a:t>
            </a:r>
            <a:br>
              <a:rPr lang="en-US" dirty="0"/>
            </a:br>
            <a:endParaRPr lang="en-US" dirty="0"/>
          </a:p>
        </p:txBody>
      </p:sp>
      <p:pic>
        <p:nvPicPr>
          <p:cNvPr id="6" name="Picture 5">
            <a:extLst>
              <a:ext uri="{FF2B5EF4-FFF2-40B4-BE49-F238E27FC236}">
                <a16:creationId xmlns:a16="http://schemas.microsoft.com/office/drawing/2014/main" id="{D1CD0097-E01E-E346-9B91-C93CE6321BC0}"/>
              </a:ext>
            </a:extLst>
          </p:cNvPr>
          <p:cNvPicPr>
            <a:picLocks noChangeAspect="1"/>
          </p:cNvPicPr>
          <p:nvPr/>
        </p:nvPicPr>
        <p:blipFill>
          <a:blip r:embed="rId2"/>
          <a:stretch>
            <a:fillRect/>
          </a:stretch>
        </p:blipFill>
        <p:spPr>
          <a:xfrm>
            <a:off x="324507" y="2209800"/>
            <a:ext cx="5325059" cy="3394336"/>
          </a:xfrm>
          <a:prstGeom prst="rect">
            <a:avLst/>
          </a:prstGeom>
        </p:spPr>
      </p:pic>
      <p:pic>
        <p:nvPicPr>
          <p:cNvPr id="8" name="Picture 7">
            <a:extLst>
              <a:ext uri="{FF2B5EF4-FFF2-40B4-BE49-F238E27FC236}">
                <a16:creationId xmlns:a16="http://schemas.microsoft.com/office/drawing/2014/main" id="{B5BBDC3B-61A8-D94D-29F4-A2F196B12442}"/>
              </a:ext>
            </a:extLst>
          </p:cNvPr>
          <p:cNvPicPr>
            <a:picLocks noChangeAspect="1"/>
          </p:cNvPicPr>
          <p:nvPr/>
        </p:nvPicPr>
        <p:blipFill>
          <a:blip r:embed="rId3"/>
          <a:stretch>
            <a:fillRect/>
          </a:stretch>
        </p:blipFill>
        <p:spPr>
          <a:xfrm>
            <a:off x="6096000" y="2209800"/>
            <a:ext cx="5394959" cy="3475476"/>
          </a:xfrm>
          <a:prstGeom prst="rect">
            <a:avLst/>
          </a:prstGeom>
        </p:spPr>
      </p:pic>
      <p:sp>
        <p:nvSpPr>
          <p:cNvPr id="9" name="TextBox 8">
            <a:extLst>
              <a:ext uri="{FF2B5EF4-FFF2-40B4-BE49-F238E27FC236}">
                <a16:creationId xmlns:a16="http://schemas.microsoft.com/office/drawing/2014/main" id="{A045D31A-FEF5-66DE-A56B-B85415617630}"/>
              </a:ext>
            </a:extLst>
          </p:cNvPr>
          <p:cNvSpPr txBox="1"/>
          <p:nvPr/>
        </p:nvSpPr>
        <p:spPr>
          <a:xfrm>
            <a:off x="3358731" y="1368097"/>
            <a:ext cx="6172200" cy="369332"/>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Is there a relationship between BMI and children in men? </a:t>
            </a:r>
            <a:endParaRPr lang="en-US" dirty="0"/>
          </a:p>
        </p:txBody>
      </p:sp>
    </p:spTree>
    <p:extLst>
      <p:ext uri="{BB962C8B-B14F-4D97-AF65-F5344CB8AC3E}">
        <p14:creationId xmlns:p14="http://schemas.microsoft.com/office/powerpoint/2010/main" val="375646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C282-E68B-CFEF-01FE-1591026B3FEA}"/>
              </a:ext>
            </a:extLst>
          </p:cNvPr>
          <p:cNvSpPr>
            <a:spLocks noGrp="1"/>
          </p:cNvSpPr>
          <p:nvPr>
            <p:ph type="title"/>
          </p:nvPr>
        </p:nvSpPr>
        <p:spPr>
          <a:xfrm>
            <a:off x="677334" y="609600"/>
            <a:ext cx="8596668" cy="539262"/>
          </a:xfrm>
        </p:spPr>
        <p:txBody>
          <a:bodyPr>
            <a:normAutofit fontScale="90000"/>
          </a:bodyPr>
          <a:lstStyle/>
          <a:p>
            <a:r>
              <a:rPr lang="en-US" dirty="0"/>
              <a:t>Smokers’ Analysis</a:t>
            </a:r>
          </a:p>
        </p:txBody>
      </p:sp>
      <p:sp>
        <p:nvSpPr>
          <p:cNvPr id="3" name="TextBox 2">
            <a:extLst>
              <a:ext uri="{FF2B5EF4-FFF2-40B4-BE49-F238E27FC236}">
                <a16:creationId xmlns:a16="http://schemas.microsoft.com/office/drawing/2014/main" id="{41B19200-F913-0086-F4ED-0D2A85E66110}"/>
              </a:ext>
            </a:extLst>
          </p:cNvPr>
          <p:cNvSpPr txBox="1"/>
          <p:nvPr/>
        </p:nvSpPr>
        <p:spPr>
          <a:xfrm>
            <a:off x="990600" y="1554480"/>
            <a:ext cx="2054793" cy="369332"/>
          </a:xfrm>
          <a:prstGeom prst="rect">
            <a:avLst/>
          </a:prstGeom>
          <a:noFill/>
        </p:spPr>
        <p:txBody>
          <a:bodyPr wrap="none" rtlCol="0">
            <a:spAutoFit/>
          </a:bodyPr>
          <a:lstStyle/>
          <a:p>
            <a:r>
              <a:rPr lang="en-US" dirty="0"/>
              <a:t>Smokers’ analysis</a:t>
            </a:r>
          </a:p>
        </p:txBody>
      </p:sp>
      <p:pic>
        <p:nvPicPr>
          <p:cNvPr id="4" name="Picture 3">
            <a:extLst>
              <a:ext uri="{FF2B5EF4-FFF2-40B4-BE49-F238E27FC236}">
                <a16:creationId xmlns:a16="http://schemas.microsoft.com/office/drawing/2014/main" id="{53BD93DD-F17E-3094-5709-58773D5E4869}"/>
              </a:ext>
            </a:extLst>
          </p:cNvPr>
          <p:cNvPicPr>
            <a:picLocks noChangeAspect="1"/>
          </p:cNvPicPr>
          <p:nvPr/>
        </p:nvPicPr>
        <p:blipFill>
          <a:blip r:embed="rId2"/>
          <a:stretch>
            <a:fillRect/>
          </a:stretch>
        </p:blipFill>
        <p:spPr>
          <a:xfrm>
            <a:off x="1189037" y="2084387"/>
            <a:ext cx="3895725" cy="3895725"/>
          </a:xfrm>
          <a:prstGeom prst="rect">
            <a:avLst/>
          </a:prstGeom>
        </p:spPr>
      </p:pic>
      <p:pic>
        <p:nvPicPr>
          <p:cNvPr id="7" name="Picture 6">
            <a:extLst>
              <a:ext uri="{FF2B5EF4-FFF2-40B4-BE49-F238E27FC236}">
                <a16:creationId xmlns:a16="http://schemas.microsoft.com/office/drawing/2014/main" id="{857950E5-FC7F-2F2B-7C62-4AF1CB12146D}"/>
              </a:ext>
            </a:extLst>
          </p:cNvPr>
          <p:cNvPicPr>
            <a:picLocks noChangeAspect="1"/>
          </p:cNvPicPr>
          <p:nvPr/>
        </p:nvPicPr>
        <p:blipFill>
          <a:blip r:embed="rId3"/>
          <a:stretch>
            <a:fillRect/>
          </a:stretch>
        </p:blipFill>
        <p:spPr>
          <a:xfrm>
            <a:off x="6112412" y="2095500"/>
            <a:ext cx="5372100" cy="4152900"/>
          </a:xfrm>
          <a:prstGeom prst="rect">
            <a:avLst/>
          </a:prstGeom>
        </p:spPr>
      </p:pic>
      <p:sp>
        <p:nvSpPr>
          <p:cNvPr id="10" name="TextBox 9">
            <a:extLst>
              <a:ext uri="{FF2B5EF4-FFF2-40B4-BE49-F238E27FC236}">
                <a16:creationId xmlns:a16="http://schemas.microsoft.com/office/drawing/2014/main" id="{A5589D8E-D753-7349-5869-85A2C0301036}"/>
              </a:ext>
            </a:extLst>
          </p:cNvPr>
          <p:cNvSpPr txBox="1"/>
          <p:nvPr/>
        </p:nvSpPr>
        <p:spPr>
          <a:xfrm>
            <a:off x="6534150" y="1554480"/>
            <a:ext cx="2731325" cy="369332"/>
          </a:xfrm>
          <a:prstGeom prst="rect">
            <a:avLst/>
          </a:prstGeom>
          <a:noFill/>
        </p:spPr>
        <p:txBody>
          <a:bodyPr wrap="none" rtlCol="0">
            <a:spAutoFit/>
          </a:bodyPr>
          <a:lstStyle/>
          <a:p>
            <a:r>
              <a:rPr lang="en-US" dirty="0"/>
              <a:t>Smokers’ by Age analysis</a:t>
            </a:r>
          </a:p>
        </p:txBody>
      </p:sp>
    </p:spTree>
    <p:extLst>
      <p:ext uri="{BB962C8B-B14F-4D97-AF65-F5344CB8AC3E}">
        <p14:creationId xmlns:p14="http://schemas.microsoft.com/office/powerpoint/2010/main" val="23507015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TotalTime>
  <Words>340</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Lato</vt:lpstr>
      <vt:lpstr>Times New Roman</vt:lpstr>
      <vt:lpstr>Trebuchet MS</vt:lpstr>
      <vt:lpstr>Wingdings</vt:lpstr>
      <vt:lpstr>Wingdings 3</vt:lpstr>
      <vt:lpstr>zeitung</vt:lpstr>
      <vt:lpstr>Facet</vt:lpstr>
      <vt:lpstr>Data Analysis on Medical Insurance </vt:lpstr>
      <vt:lpstr>Table of Contents:</vt:lpstr>
      <vt:lpstr>Objective </vt:lpstr>
      <vt:lpstr>Analysis on Insurance Cost, Age by region </vt:lpstr>
      <vt:lpstr>Analysis on Insurance Cost, Age by region Contd….. </vt:lpstr>
      <vt:lpstr>Analysis on BMI, Gender, Children </vt:lpstr>
      <vt:lpstr>Analysis on BMI, Gender, Children Contd… </vt:lpstr>
      <vt:lpstr>Analysis on BMI, Gender, Children Contd… </vt:lpstr>
      <vt:lpstr>Smokers’ Analysis</vt:lpstr>
      <vt:lpstr>Smokers’ Analysis Contd…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Medical Insurance Costs </dc:title>
  <dc:creator>Mohammed Afzal</dc:creator>
  <cp:lastModifiedBy>Mohammed Afzal</cp:lastModifiedBy>
  <cp:revision>14</cp:revision>
  <dcterms:created xsi:type="dcterms:W3CDTF">2023-11-05T18:07:07Z</dcterms:created>
  <dcterms:modified xsi:type="dcterms:W3CDTF">2023-11-06T23:06:34Z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2023-11-05T18:23:50Z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eebf6ed5-4954-43f9-8e6a-3e286e5d3fbd</vt:lpwstr>
  </property>
  <property fmtid="{D5CDD505-2E9C-101B-9397-08002B2CF9AE}" pid="7" name="MSIP_Label_defa4170-0d19-0005-0004-bc88714345d2_ActionId">
    <vt:lpwstr>481caa10-20ea-432c-be40-a49f26dc2d0f</vt:lpwstr>
  </property>
  <property fmtid="{D5CDD505-2E9C-101B-9397-08002B2CF9AE}" pid="8" name="MSIP_Label_defa4170-0d19-0005-0004-bc88714345d2_ContentBits">
    <vt:lpwstr>0</vt:lpwstr>
  </property>
</Properties>
</file>