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US" sz="4600" dirty="0"/>
              <a:t>Air Quality and Traffic Volume in Auckland City Centre (2018-2023)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1800" dirty="0">
                <a:solidFill>
                  <a:schemeClr val="tx1"/>
                </a:solidFill>
              </a:rPr>
              <a:t>Capstone Project – Data Analytics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1800" dirty="0">
                <a:solidFill>
                  <a:schemeClr val="tx1"/>
                </a:solidFill>
              </a:rPr>
              <a:t>Presented by: Johana Orellana &amp; Mohamed </a:t>
            </a:r>
            <a:r>
              <a:rPr lang="en-US" sz="1800" dirty="0" err="1">
                <a:solidFill>
                  <a:schemeClr val="tx1"/>
                </a:solidFill>
              </a:rPr>
              <a:t>Eltantawi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NZ" sz="1800" dirty="0">
                <a:solidFill>
                  <a:schemeClr val="tx1"/>
                </a:solidFill>
              </a:rPr>
              <a:t>Internal Supervisor: Dr. Harshvardhan </a:t>
            </a:r>
            <a:r>
              <a:rPr lang="en-NZ" sz="1800" dirty="0" err="1">
                <a:solidFill>
                  <a:schemeClr val="tx1"/>
                </a:solidFill>
              </a:rPr>
              <a:t>Tiwar</a:t>
            </a:r>
            <a:endParaRPr lang="en-NZ"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NZ" sz="1800" dirty="0">
                <a:solidFill>
                  <a:schemeClr val="tx1"/>
                </a:solidFill>
              </a:rPr>
              <a:t>External Supervisor: Louis </a:t>
            </a:r>
            <a:r>
              <a:rPr lang="en-NZ" sz="1800" dirty="0" err="1">
                <a:solidFill>
                  <a:schemeClr val="tx1"/>
                </a:solidFill>
              </a:rPr>
              <a:t>Boamponsem</a:t>
            </a:r>
            <a:endParaRPr lang="en-NZ"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1800" dirty="0">
                <a:solidFill>
                  <a:schemeClr val="tx1"/>
                </a:solidFill>
              </a:rPr>
              <a:t>New Zealand Skills and Education College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99" name="Google Shape;99;p15" descr="Greenlight on traffic light"/>
          <p:cNvPicPr preferRelativeResize="0"/>
          <p:nvPr/>
        </p:nvPicPr>
        <p:blipFill rotWithShape="1">
          <a:blip r:embed="rId3">
            <a:alphaModFix/>
          </a:blip>
          <a:srcRect l="27414" r="38587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 extrusionOk="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4059646" y="4409267"/>
            <a:ext cx="3182692" cy="18288"/>
          </a:xfrm>
          <a:custGeom>
            <a:avLst/>
            <a:gdLst/>
            <a:ahLst/>
            <a:cxnLst/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562235" y="746626"/>
            <a:ext cx="2631028" cy="3365476"/>
          </a:xfrm>
          <a:custGeom>
            <a:avLst/>
            <a:gdLst/>
            <a:ahLst/>
            <a:cxnLst/>
            <a:rect l="l" t="t" r="r" b="b"/>
            <a:pathLst>
              <a:path w="2400300" h="2400300" extrusionOk="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1357548" y="580586"/>
            <a:ext cx="770262" cy="258262"/>
          </a:xfrm>
          <a:custGeom>
            <a:avLst/>
            <a:gdLst/>
            <a:ahLst/>
            <a:cxnLst/>
            <a:rect l="l" t="t" r="r" b="b"/>
            <a:pathLst>
              <a:path w="2201784" h="594531" extrusionOk="0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3280611" y="746626"/>
            <a:ext cx="2631027" cy="3365476"/>
          </a:xfrm>
          <a:custGeom>
            <a:avLst/>
            <a:gdLst/>
            <a:ahLst/>
            <a:cxnLst/>
            <a:rect l="l" t="t" r="r" b="b"/>
            <a:pathLst>
              <a:path w="2400300" h="2400300" extrusionOk="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6016927" y="746626"/>
            <a:ext cx="2633472" cy="3365476"/>
          </a:xfrm>
          <a:custGeom>
            <a:avLst/>
            <a:gdLst/>
            <a:ahLst/>
            <a:cxnLst/>
            <a:rect l="l" t="t" r="r" b="b"/>
            <a:pathLst>
              <a:path w="2400300" h="2400300" extrusionOk="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 rot="-5400000">
            <a:off x="5438816" y="2332515"/>
            <a:ext cx="1027015" cy="193697"/>
          </a:xfrm>
          <a:custGeom>
            <a:avLst/>
            <a:gdLst/>
            <a:ahLst/>
            <a:cxnLst/>
            <a:rect l="l" t="t" r="r" b="b"/>
            <a:pathLst>
              <a:path w="2201784" h="594531" extrusionOk="0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-4439" y="4298302"/>
            <a:ext cx="9143999" cy="2559698"/>
          </a:xfrm>
          <a:custGeom>
            <a:avLst/>
            <a:gdLst/>
            <a:ahLst/>
            <a:cxnLst/>
            <a:rect l="l" t="t" r="r" b="b"/>
            <a:pathLst>
              <a:path w="12192000" h="2685062" extrusionOk="0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xfrm>
            <a:off x="1213561" y="4779792"/>
            <a:ext cx="6707999" cy="85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262626"/>
                </a:solidFill>
              </a:rPr>
              <a:t>Wind Direction and Air Pollution</a:t>
            </a: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body" idx="1"/>
          </p:nvPr>
        </p:nvSpPr>
        <p:spPr>
          <a:xfrm>
            <a:off x="1213695" y="5739816"/>
            <a:ext cx="6707865" cy="45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>
                <a:solidFill>
                  <a:srgbClr val="262626"/>
                </a:solidFill>
              </a:rPr>
              <a:t>Pollutant levels (NO2, PM10, PM2.5) rise when wind direction ranges between SW and SE.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79" y="1345183"/>
            <a:ext cx="2270538" cy="216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1125" y="1288662"/>
            <a:ext cx="2269998" cy="2281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8664" y="1294365"/>
            <a:ext cx="2269998" cy="226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25"/>
          <p:cNvGrpSpPr/>
          <p:nvPr/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263" name="Google Shape;263;p2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25"/>
          <p:cNvGrpSpPr/>
          <p:nvPr/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66" name="Google Shape;266;p25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 rot="-5400000">
            <a:off x="-994410" y="1947672"/>
            <a:ext cx="4471416" cy="27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lt1"/>
                </a:solidFill>
              </a:rPr>
              <a:t>Traffic and Pollution Correlation</a:t>
            </a:r>
            <a:endParaRPr/>
          </a:p>
        </p:txBody>
      </p:sp>
      <p:grpSp>
        <p:nvGrpSpPr>
          <p:cNvPr id="274" name="Google Shape;274;p25"/>
          <p:cNvGrpSpPr/>
          <p:nvPr/>
        </p:nvGrpSpPr>
        <p:grpSpPr>
          <a:xfrm>
            <a:off x="2845722" y="596592"/>
            <a:ext cx="5669628" cy="5669628"/>
            <a:chOff x="0" y="307834"/>
            <a:chExt cx="5669628" cy="5669628"/>
          </a:xfrm>
        </p:grpSpPr>
        <p:sp>
          <p:nvSpPr>
            <p:cNvPr id="275" name="Google Shape;275;p25"/>
            <p:cNvSpPr/>
            <p:nvPr/>
          </p:nvSpPr>
          <p:spPr>
            <a:xfrm>
              <a:off x="0" y="307834"/>
              <a:ext cx="5669628" cy="5669628"/>
            </a:xfrm>
            <a:prstGeom prst="diamond">
              <a:avLst/>
            </a:prstGeom>
            <a:solidFill>
              <a:srgbClr val="E7CFC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38614" y="846449"/>
              <a:ext cx="2211154" cy="2211154"/>
            </a:xfrm>
            <a:prstGeom prst="roundRect">
              <a:avLst>
                <a:gd name="adj" fmla="val 16667"/>
              </a:avLst>
            </a:prstGeom>
            <a:solidFill>
              <a:srgbClr val="BF504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 txBox="1"/>
            <p:nvPr/>
          </p:nvSpPr>
          <p:spPr>
            <a:xfrm>
              <a:off x="646554" y="954389"/>
              <a:ext cx="1995274" cy="1995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Strong correlation between traffic volume and PM2.5, PM10.</a:t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2919858" y="846449"/>
              <a:ext cx="2211154" cy="221115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27798" y="954389"/>
              <a:ext cx="1995274" cy="1995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NO₂ levels showed weaker correlation due to industrial and meteorological influences.</a:t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38614" y="3227692"/>
              <a:ext cx="2211154" cy="2211154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646554" y="3335632"/>
              <a:ext cx="1995274" cy="1995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Peak traffic hours (7-9 AM, 5-9 PM) coincide with increased pollution.</a:t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919858" y="3227692"/>
              <a:ext cx="2211154" cy="2211154"/>
            </a:xfrm>
            <a:prstGeom prst="roundRect">
              <a:avLst>
                <a:gd name="adj" fmla="val 16667"/>
              </a:avLst>
            </a:prstGeom>
            <a:solidFill>
              <a:srgbClr val="49AC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3027798" y="3335632"/>
              <a:ext cx="1995274" cy="1995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COVID-19 lockdowns provided evidence of reduced emissions during low traffic periods.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5696688" y="610517"/>
            <a:ext cx="3008207" cy="5636963"/>
          </a:xfrm>
          <a:custGeom>
            <a:avLst/>
            <a:gdLst/>
            <a:ahLst/>
            <a:cxnLst/>
            <a:rect l="l" t="t" r="r" b="b"/>
            <a:pathLst>
              <a:path w="2400300" h="2400300" extrusionOk="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/>
          <p:nvPr/>
        </p:nvSpPr>
        <p:spPr>
          <a:xfrm rot="10800000" flipH="1">
            <a:off x="0" y="0"/>
            <a:ext cx="5939235" cy="6858000"/>
          </a:xfrm>
          <a:custGeom>
            <a:avLst/>
            <a:gdLst/>
            <a:ahLst/>
            <a:cxnLst/>
            <a:rect l="l" t="t" r="r" b="b"/>
            <a:pathLst>
              <a:path w="7918980" h="6858000" extrusionOk="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852774" y="609600"/>
            <a:ext cx="3932472" cy="133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Traffic Volume Trends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1"/>
          </p:nvPr>
        </p:nvSpPr>
        <p:spPr>
          <a:xfrm>
            <a:off x="852774" y="2194102"/>
            <a:ext cx="3932472" cy="39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Daily peaks at 12:00 PM, highest on Saturdays, lowest on Sundays, with sharp declines during COVID-19 lockdowns (April &amp; September 2021).</a:t>
            </a:r>
            <a:endParaRPr/>
          </a:p>
        </p:txBody>
      </p:sp>
      <p:pic>
        <p:nvPicPr>
          <p:cNvPr id="293" name="Google Shape;293;p26" descr="A screenshot of a graph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7337" y="1250330"/>
            <a:ext cx="2766908" cy="435733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>
            <a:off x="6648067" y="6128733"/>
            <a:ext cx="1025719" cy="428984"/>
          </a:xfrm>
          <a:custGeom>
            <a:avLst/>
            <a:gdLst/>
            <a:ahLst/>
            <a:cxnLst/>
            <a:rect l="l" t="t" r="r" b="b"/>
            <a:pathLst>
              <a:path w="2201784" h="594531" extrusionOk="0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626366" y="525195"/>
            <a:ext cx="2989616" cy="2806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Volume and Air Pollutants Relationship</a:t>
            </a:r>
            <a:endParaRPr/>
          </a:p>
        </p:txBody>
      </p:sp>
      <p:pic>
        <p:nvPicPr>
          <p:cNvPr id="301" name="Google Shape;301;p27"/>
          <p:cNvPicPr preferRelativeResize="0"/>
          <p:nvPr/>
        </p:nvPicPr>
        <p:blipFill rotWithShape="1">
          <a:blip r:embed="rId3">
            <a:alphaModFix/>
          </a:blip>
          <a:srcRect r="3663"/>
          <a:stretch/>
        </p:blipFill>
        <p:spPr>
          <a:xfrm>
            <a:off x="3889915" y="163646"/>
            <a:ext cx="5105027" cy="262309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>
            <a:spLocks noGrp="1"/>
          </p:cNvSpPr>
          <p:nvPr>
            <p:ph type="body" idx="1"/>
          </p:nvPr>
        </p:nvSpPr>
        <p:spPr>
          <a:xfrm>
            <a:off x="626366" y="3526300"/>
            <a:ext cx="2989616" cy="258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PM2.5 and PM10 correlate strongly with daily/monthly traffic, while NO2 shows weak correlation, suggesting non-traffic sources influence its levels. Hourly trends lack strong alignment with traffic peaks.</a:t>
            </a:r>
            <a:endParaRPr/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4">
            <a:alphaModFix/>
          </a:blip>
          <a:srcRect l="3763" r="20866" b="2"/>
          <a:stretch/>
        </p:blipFill>
        <p:spPr>
          <a:xfrm>
            <a:off x="3889915" y="2956875"/>
            <a:ext cx="5105027" cy="335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/>
          <p:nvPr/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28"/>
          <p:cNvGrpSpPr/>
          <p:nvPr/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311" name="Google Shape;311;p2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8"/>
          <p:cNvGrpSpPr/>
          <p:nvPr/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14" name="Google Shape;314;p28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 rot="-5400000">
            <a:off x="-994410" y="1947672"/>
            <a:ext cx="4471416" cy="27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lt1"/>
                </a:solidFill>
              </a:rPr>
              <a:t>Pedestrian Count Dynamics in Auckland CBD</a:t>
            </a:r>
            <a:endParaRPr/>
          </a:p>
        </p:txBody>
      </p:sp>
      <p:grpSp>
        <p:nvGrpSpPr>
          <p:cNvPr id="322" name="Google Shape;322;p28"/>
          <p:cNvGrpSpPr/>
          <p:nvPr/>
        </p:nvGrpSpPr>
        <p:grpSpPr>
          <a:xfrm>
            <a:off x="2845722" y="345306"/>
            <a:ext cx="5669628" cy="6172200"/>
            <a:chOff x="0" y="56548"/>
            <a:chExt cx="5669628" cy="6172200"/>
          </a:xfrm>
        </p:grpSpPr>
        <p:sp>
          <p:nvSpPr>
            <p:cNvPr id="323" name="Google Shape;323;p28"/>
            <p:cNvSpPr/>
            <p:nvPr/>
          </p:nvSpPr>
          <p:spPr>
            <a:xfrm>
              <a:off x="0" y="56548"/>
              <a:ext cx="5669628" cy="1484730"/>
            </a:xfrm>
            <a:prstGeom prst="roundRect">
              <a:avLst>
                <a:gd name="adj" fmla="val 16667"/>
              </a:avLst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 txBox="1"/>
            <p:nvPr/>
          </p:nvSpPr>
          <p:spPr>
            <a:xfrm>
              <a:off x="72479" y="129027"/>
              <a:ext cx="5524670" cy="133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Pedestrian traffic highest on weekdays, peaking during commuting hours.</a:t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0" y="1619038"/>
              <a:ext cx="5669628" cy="1484730"/>
            </a:xfrm>
            <a:prstGeom prst="roundRect">
              <a:avLst>
                <a:gd name="adj" fmla="val 16667"/>
              </a:avLst>
            </a:prstGeom>
            <a:solidFill>
              <a:srgbClr val="BC82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 txBox="1"/>
            <p:nvPr/>
          </p:nvSpPr>
          <p:spPr>
            <a:xfrm>
              <a:off x="72479" y="1691517"/>
              <a:ext cx="5524670" cy="133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Weekend foot traffic increases on Saturdays, lowest on Sundays.</a:t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0" y="3181528"/>
              <a:ext cx="5669628" cy="1484730"/>
            </a:xfrm>
            <a:prstGeom prst="roundRect">
              <a:avLst>
                <a:gd name="adj" fmla="val 16667"/>
              </a:avLst>
            </a:prstGeom>
            <a:solidFill>
              <a:srgbClr val="BBB05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 txBox="1"/>
            <p:nvPr/>
          </p:nvSpPr>
          <p:spPr>
            <a:xfrm>
              <a:off x="72479" y="3254007"/>
              <a:ext cx="5524670" cy="133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Seasonal impact: Winter has higher pedestrian activity due to indoor shopping and events.</a:t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0" y="4744018"/>
              <a:ext cx="5669628" cy="1484730"/>
            </a:xfrm>
            <a:prstGeom prst="roundRect">
              <a:avLst>
                <a:gd name="adj" fmla="val 16667"/>
              </a:avLst>
            </a:prstGeom>
            <a:solidFill>
              <a:srgbClr val="99B95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 txBox="1"/>
            <p:nvPr/>
          </p:nvSpPr>
          <p:spPr>
            <a:xfrm>
              <a:off x="72479" y="4816497"/>
              <a:ext cx="5524670" cy="133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COVID-19 led to major drops in pedestrian traffic, changing long-term trends.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9" descr="A graph with green line and a line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1" y="655049"/>
            <a:ext cx="4070073" cy="223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 descr="A graph with a line going up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900" y="3907369"/>
            <a:ext cx="4070073" cy="220801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/>
          <p:nvPr/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9" descr="A graph of different colored bars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1025" y="2115323"/>
            <a:ext cx="4070073" cy="248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473" y="2427402"/>
            <a:ext cx="7715297" cy="41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7538" y="254525"/>
            <a:ext cx="4792989" cy="357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en-US" sz="3100"/>
              <a:t>Machine Learning Insights</a:t>
            </a:r>
            <a:endParaRPr/>
          </a:p>
        </p:txBody>
      </p:sp>
      <p:sp>
        <p:nvSpPr>
          <p:cNvPr id="351" name="Google Shape;351;p31"/>
          <p:cNvSpPr txBox="1">
            <a:spLocks noGrp="1"/>
          </p:cNvSpPr>
          <p:nvPr>
            <p:ph type="body" idx="1"/>
          </p:nvPr>
        </p:nvSpPr>
        <p:spPr>
          <a:xfrm>
            <a:off x="363212" y="2433493"/>
            <a:ext cx="4056388" cy="364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Models used: Random Forest, Optimized Random Forest, XGBoost, LSTM.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Best Performing Models:</a:t>
            </a:r>
            <a:endParaRPr/>
          </a:p>
          <a:p>
            <a:pPr marL="1168400" lvl="1" indent="-7112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/>
              <a:t>NO₂ Prediction: R² = 0.95 (Highly accurate)</a:t>
            </a:r>
            <a:endParaRPr/>
          </a:p>
          <a:p>
            <a:pPr marL="1168400" lvl="1" indent="-7112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/>
              <a:t>PM10 Prediction: R² = 0.815 (Good)</a:t>
            </a:r>
            <a:endParaRPr/>
          </a:p>
          <a:p>
            <a:pPr marL="1168400" lvl="1" indent="-7112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/>
              <a:t>PM2.5 Prediction: R² = 0.883 (Strong predictive power)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  Traffic Volume: R² = 0.966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   Pedestrian Flow: R² = 0.980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/>
          </a:p>
        </p:txBody>
      </p:sp>
      <p:sp>
        <p:nvSpPr>
          <p:cNvPr id="352" name="Google Shape;352;p31"/>
          <p:cNvSpPr/>
          <p:nvPr/>
        </p:nvSpPr>
        <p:spPr>
          <a:xfrm flipH="1">
            <a:off x="4419600" y="0"/>
            <a:ext cx="4724400" cy="4919011"/>
          </a:xfrm>
          <a:custGeom>
            <a:avLst/>
            <a:gdLst/>
            <a:ahLst/>
            <a:cxnLst/>
            <a:rect l="l" t="t" r="r" b="b"/>
            <a:pathLst>
              <a:path w="5609220" h="5840278" extrusionOk="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4560561" y="1505"/>
            <a:ext cx="4583439" cy="4762908"/>
          </a:xfrm>
          <a:custGeom>
            <a:avLst/>
            <a:gdLst/>
            <a:ahLst/>
            <a:cxnLst/>
            <a:rect l="l" t="t" r="r" b="b"/>
            <a:pathLst>
              <a:path w="5441859" h="5654940" extrusionOk="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1" descr="D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767" y="485518"/>
            <a:ext cx="3197870" cy="319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Challenges &amp; Solutions</a:t>
            </a:r>
            <a:endParaRPr/>
          </a:p>
        </p:txBody>
      </p:sp>
      <p:cxnSp>
        <p:nvCxnSpPr>
          <p:cNvPr id="361" name="Google Shape;361;p32"/>
          <p:cNvCxnSpPr/>
          <p:nvPr/>
        </p:nvCxnSpPr>
        <p:spPr>
          <a:xfrm>
            <a:off x="536917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362" name="Google Shape;362;p32"/>
          <p:cNvSpPr/>
          <p:nvPr/>
        </p:nvSpPr>
        <p:spPr>
          <a:xfrm>
            <a:off x="8177911" y="591829"/>
            <a:ext cx="10427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8446996" y="821124"/>
            <a:ext cx="68354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8166256" y="1336268"/>
            <a:ext cx="95786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32"/>
          <p:cNvGrpSpPr/>
          <p:nvPr/>
        </p:nvGrpSpPr>
        <p:grpSpPr>
          <a:xfrm>
            <a:off x="628650" y="1826156"/>
            <a:ext cx="7886700" cy="4350274"/>
            <a:chOff x="0" y="531"/>
            <a:chExt cx="7886700" cy="4350274"/>
          </a:xfrm>
        </p:grpSpPr>
        <p:sp>
          <p:nvSpPr>
            <p:cNvPr id="366" name="Google Shape;366;p32"/>
            <p:cNvSpPr/>
            <p:nvPr/>
          </p:nvSpPr>
          <p:spPr>
            <a:xfrm>
              <a:off x="0" y="531"/>
              <a:ext cx="7886700" cy="124293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435590" y="53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 txBox="1"/>
            <p:nvPr/>
          </p:nvSpPr>
          <p:spPr>
            <a:xfrm>
              <a:off x="1435590" y="53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missing data in initial datasets – Resolved with better data selection.</a:t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0" y="1554201"/>
              <a:ext cx="7886700" cy="124293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1435590" y="155420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1435590" y="1554201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Complex air pollution dynamics – Used AI models to improve accuracy.</a:t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0" y="3107870"/>
              <a:ext cx="7886700" cy="124293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435590" y="3107870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 txBox="1"/>
            <p:nvPr/>
          </p:nvSpPr>
          <p:spPr>
            <a:xfrm>
              <a:off x="1435590" y="3107870"/>
              <a:ext cx="64511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security &amp; ethics – Complied with privacy regulations.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3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3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3"/>
          <p:cNvSpPr/>
          <p:nvPr/>
        </p:nvSpPr>
        <p:spPr>
          <a:xfrm rot="-54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3"/>
          <p:cNvSpPr txBox="1"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</a:rPr>
              <a:t>Recommendations: Traffic &amp; Pollution Control</a:t>
            </a:r>
            <a:endParaRPr dirty="0"/>
          </a:p>
        </p:txBody>
      </p:sp>
      <p:grpSp>
        <p:nvGrpSpPr>
          <p:cNvPr id="387" name="Google Shape;387;p33"/>
          <p:cNvGrpSpPr/>
          <p:nvPr/>
        </p:nvGrpSpPr>
        <p:grpSpPr>
          <a:xfrm>
            <a:off x="485443" y="3127251"/>
            <a:ext cx="8191068" cy="2666860"/>
            <a:chOff x="2401" y="511272"/>
            <a:chExt cx="8191068" cy="2666860"/>
          </a:xfrm>
        </p:grpSpPr>
        <p:sp>
          <p:nvSpPr>
            <p:cNvPr id="388" name="Google Shape;388;p33"/>
            <p:cNvSpPr/>
            <p:nvPr/>
          </p:nvSpPr>
          <p:spPr>
            <a:xfrm>
              <a:off x="2401" y="511272"/>
              <a:ext cx="1904899" cy="2666859"/>
            </a:xfrm>
            <a:prstGeom prst="rect">
              <a:avLst/>
            </a:prstGeom>
            <a:solidFill>
              <a:srgbClr val="E7CFCF">
                <a:alpha val="89803"/>
              </a:srgbClr>
            </a:solidFill>
            <a:ln w="25400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 txBox="1"/>
            <p:nvPr/>
          </p:nvSpPr>
          <p:spPr>
            <a:xfrm>
              <a:off x="2401" y="1524679"/>
              <a:ext cx="1904899" cy="160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00" tIns="330200" rIns="1485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 congestion pricing to reduce vehicle emissions.</a:t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54822" y="777958"/>
              <a:ext cx="800057" cy="800057"/>
            </a:xfrm>
            <a:prstGeom prst="ellipse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 txBox="1"/>
            <p:nvPr/>
          </p:nvSpPr>
          <p:spPr>
            <a:xfrm>
              <a:off x="671988" y="895124"/>
              <a:ext cx="565725" cy="565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75" tIns="12700" rIns="623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2401" y="3178060"/>
              <a:ext cx="1904899" cy="72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2097790" y="511272"/>
              <a:ext cx="1904899" cy="2666859"/>
            </a:xfrm>
            <a:prstGeom prst="rect">
              <a:avLst/>
            </a:prstGeom>
            <a:solidFill>
              <a:srgbClr val="DDE5D0">
                <a:alpha val="89803"/>
              </a:srgbClr>
            </a:solidFill>
            <a:ln w="25400" cap="flat" cmpd="sng">
              <a:solidFill>
                <a:srgbClr val="DDE5D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 txBox="1"/>
            <p:nvPr/>
          </p:nvSpPr>
          <p:spPr>
            <a:xfrm>
              <a:off x="2097790" y="1524679"/>
              <a:ext cx="1904899" cy="160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00" tIns="330200" rIns="1485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Encourage public transport and cycling infrastructure.</a:t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650211" y="777958"/>
              <a:ext cx="800057" cy="800057"/>
            </a:xfrm>
            <a:prstGeom prst="ellipse">
              <a:avLst/>
            </a:prstGeom>
            <a:solidFill>
              <a:schemeClr val="accent4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 txBox="1"/>
            <p:nvPr/>
          </p:nvSpPr>
          <p:spPr>
            <a:xfrm>
              <a:off x="2767377" y="895124"/>
              <a:ext cx="565725" cy="565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75" tIns="12700" rIns="623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097790" y="3178060"/>
              <a:ext cx="1904899" cy="72"/>
            </a:xfrm>
            <a:prstGeom prst="rect">
              <a:avLst/>
            </a:prstGeom>
            <a:solidFill>
              <a:srgbClr val="49ACC5"/>
            </a:solidFill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193180" y="511272"/>
              <a:ext cx="1904899" cy="2666859"/>
            </a:xfrm>
            <a:prstGeom prst="rect">
              <a:avLst/>
            </a:prstGeom>
            <a:solidFill>
              <a:srgbClr val="D7D1DF">
                <a:alpha val="89803"/>
              </a:srgbClr>
            </a:solidFill>
            <a:ln w="25400" cap="flat" cmpd="sng">
              <a:solidFill>
                <a:srgbClr val="D7D1D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 txBox="1"/>
            <p:nvPr/>
          </p:nvSpPr>
          <p:spPr>
            <a:xfrm>
              <a:off x="4193180" y="1524679"/>
              <a:ext cx="1904899" cy="160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00" tIns="330200" rIns="1485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Promote electric vehicles and low-emission zones.</a:t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4745601" y="777958"/>
              <a:ext cx="800057" cy="800057"/>
            </a:xfrm>
            <a:prstGeom prst="ellipse">
              <a:avLst/>
            </a:prstGeom>
            <a:solidFill>
              <a:srgbClr val="F79543"/>
            </a:solidFill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 txBox="1"/>
            <p:nvPr/>
          </p:nvSpPr>
          <p:spPr>
            <a:xfrm>
              <a:off x="4862767" y="895124"/>
              <a:ext cx="565725" cy="565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75" tIns="12700" rIns="623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193180" y="3178060"/>
              <a:ext cx="1904899" cy="72"/>
            </a:xfrm>
            <a:prstGeom prst="rect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288570" y="511272"/>
              <a:ext cx="1904899" cy="2666859"/>
            </a:xfrm>
            <a:prstGeom prst="rect">
              <a:avLst/>
            </a:prstGeom>
            <a:solidFill>
              <a:srgbClr val="CDE1E8">
                <a:alpha val="89803"/>
              </a:srgbClr>
            </a:solidFill>
            <a:ln w="25400" cap="flat" cmpd="sng">
              <a:solidFill>
                <a:srgbClr val="CDE1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 txBox="1"/>
            <p:nvPr/>
          </p:nvSpPr>
          <p:spPr>
            <a:xfrm>
              <a:off x="6288570" y="1524679"/>
              <a:ext cx="1904899" cy="160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00" tIns="330200" rIns="1485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Increase urban green spaces to absorb pollutants.</a:t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6840991" y="777958"/>
              <a:ext cx="800057" cy="800057"/>
            </a:xfrm>
            <a:prstGeom prst="ellipse">
              <a:avLst/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 txBox="1"/>
            <p:nvPr/>
          </p:nvSpPr>
          <p:spPr>
            <a:xfrm>
              <a:off x="6958157" y="895124"/>
              <a:ext cx="565725" cy="565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75" tIns="12700" rIns="62375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288570" y="3178060"/>
              <a:ext cx="1904899" cy="72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399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0" y="0"/>
            <a:ext cx="6391835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dirty="0"/>
              <a:t>Introduction</a:t>
            </a:r>
            <a:endParaRPr dirty="0"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571351" y="2743200"/>
            <a:ext cx="3485178" cy="3613148"/>
            <a:chOff x="0" y="0"/>
            <a:chExt cx="3485178" cy="3613148"/>
          </a:xfrm>
        </p:grpSpPr>
        <p:sp>
          <p:nvSpPr>
            <p:cNvPr id="109" name="Google Shape;109;p16"/>
            <p:cNvSpPr/>
            <p:nvPr/>
          </p:nvSpPr>
          <p:spPr>
            <a:xfrm>
              <a:off x="0" y="0"/>
              <a:ext cx="2962402" cy="1083944"/>
            </a:xfrm>
            <a:prstGeom prst="roundRect">
              <a:avLst>
                <a:gd name="adj" fmla="val 10000"/>
              </a:avLst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1748" y="31748"/>
              <a:ext cx="1792740" cy="1020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Study analyzes air quality, traffic, and pedestrian activity in Auckland CBD.</a:t>
              </a:r>
              <a:endParaRPr sz="1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61388" y="1264602"/>
              <a:ext cx="2962402" cy="1083944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293136" y="1296350"/>
              <a:ext cx="1932953" cy="1020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Focus on key pollutants (PM2.5, PM10, NO₂) and their trends from 2018-2023.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22776" y="2529204"/>
              <a:ext cx="2962402" cy="108394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554524" y="2560952"/>
              <a:ext cx="1932953" cy="1020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Uses data analytics and machine learning to uncover insights.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257838" y="821991"/>
              <a:ext cx="704564" cy="70456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7CFCF">
                <a:alpha val="89803"/>
              </a:srgbClr>
            </a:solidFill>
            <a:ln w="25400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2416365" y="821991"/>
              <a:ext cx="387510" cy="530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40625" rIns="40625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519226" y="2079367"/>
              <a:ext cx="704564" cy="70456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DE5D0">
                <a:alpha val="89803"/>
              </a:srgbClr>
            </a:solidFill>
            <a:ln w="25400" cap="flat" cmpd="sng">
              <a:solidFill>
                <a:srgbClr val="DDE5D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2677753" y="2079367"/>
              <a:ext cx="387510" cy="530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40625" rIns="40625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6" descr="Stock numbers on a digital display"/>
          <p:cNvPicPr preferRelativeResize="0"/>
          <p:nvPr/>
        </p:nvPicPr>
        <p:blipFill rotWithShape="1">
          <a:blip r:embed="rId3">
            <a:alphaModFix/>
          </a:blip>
          <a:srcRect l="42337" r="1878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/>
          <p:nvPr/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34"/>
          <p:cNvGrpSpPr/>
          <p:nvPr/>
        </p:nvGrpSpPr>
        <p:grpSpPr>
          <a:xfrm>
            <a:off x="6008" y="0"/>
            <a:ext cx="2601176" cy="6858000"/>
            <a:chOff x="651279" y="598259"/>
            <a:chExt cx="10889442" cy="5680742"/>
          </a:xfrm>
        </p:grpSpPr>
        <p:sp>
          <p:nvSpPr>
            <p:cNvPr id="415" name="Google Shape;415;p3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34"/>
          <p:cNvGrpSpPr/>
          <p:nvPr/>
        </p:nvGrpSpPr>
        <p:grpSpPr>
          <a:xfrm>
            <a:off x="2283" y="0"/>
            <a:ext cx="9141717" cy="6858000"/>
            <a:chOff x="0" y="0"/>
            <a:chExt cx="12188952" cy="6858000"/>
          </a:xfrm>
        </p:grpSpPr>
        <p:sp>
          <p:nvSpPr>
            <p:cNvPr id="418" name="Google Shape;418;p34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34"/>
          <p:cNvSpPr txBox="1">
            <a:spLocks noGrp="1"/>
          </p:cNvSpPr>
          <p:nvPr>
            <p:ph type="title"/>
          </p:nvPr>
        </p:nvSpPr>
        <p:spPr>
          <a:xfrm rot="-5400000">
            <a:off x="-994410" y="1947672"/>
            <a:ext cx="4471416" cy="27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lt1"/>
                </a:solidFill>
              </a:rPr>
              <a:t>Recommendations: Pedestrian &amp; Urban Planning</a:t>
            </a:r>
            <a:endParaRPr/>
          </a:p>
        </p:txBody>
      </p:sp>
      <p:grpSp>
        <p:nvGrpSpPr>
          <p:cNvPr id="426" name="Google Shape;426;p34"/>
          <p:cNvGrpSpPr/>
          <p:nvPr/>
        </p:nvGrpSpPr>
        <p:grpSpPr>
          <a:xfrm>
            <a:off x="2933994" y="375267"/>
            <a:ext cx="5493083" cy="6112278"/>
            <a:chOff x="88272" y="86509"/>
            <a:chExt cx="5493083" cy="6112278"/>
          </a:xfrm>
        </p:grpSpPr>
        <p:sp>
          <p:nvSpPr>
            <p:cNvPr id="427" name="Google Shape;427;p34"/>
            <p:cNvSpPr/>
            <p:nvPr/>
          </p:nvSpPr>
          <p:spPr>
            <a:xfrm>
              <a:off x="580755" y="86509"/>
              <a:ext cx="1540588" cy="1540588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909078" y="414832"/>
              <a:ext cx="883944" cy="8839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88272" y="2106954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 txBox="1"/>
            <p:nvPr/>
          </p:nvSpPr>
          <p:spPr>
            <a:xfrm>
              <a:off x="88272" y="2106954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ENHANCE PEDESTRIAN-FRIENDLY INFRASTRUCTURE TO REDUCE VEHICLE DEPENDENCY.</a:t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3548283" y="86509"/>
              <a:ext cx="1540588" cy="15405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876605" y="414832"/>
              <a:ext cx="883944" cy="8839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3055800" y="2106954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 txBox="1"/>
            <p:nvPr/>
          </p:nvSpPr>
          <p:spPr>
            <a:xfrm>
              <a:off x="3055800" y="2106954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 REAL-TIME MONITORING OF POLLUTION FOR PUBLIC AWARENESS.</a:t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580755" y="3458342"/>
              <a:ext cx="1540588" cy="1540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909078" y="3786665"/>
              <a:ext cx="883944" cy="8839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88272" y="5478787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 txBox="1"/>
            <p:nvPr/>
          </p:nvSpPr>
          <p:spPr>
            <a:xfrm>
              <a:off x="88272" y="5478787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ADJUST URBAN PLANNING TO MITIGATE STREET CANYON EFFECTS.</a:t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548283" y="3458342"/>
              <a:ext cx="1540588" cy="1540588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876605" y="3786665"/>
              <a:ext cx="883944" cy="8839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055800" y="5478787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 txBox="1"/>
            <p:nvPr/>
          </p:nvSpPr>
          <p:spPr>
            <a:xfrm>
              <a:off x="3055800" y="5478787"/>
              <a:ext cx="25255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STRENGTHEN POLICIES TO REDUCE EMISSIONS FROM CONSTRUCTION ACTIVITIES.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5"/>
          <p:cNvSpPr txBox="1"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5"/>
          <p:cNvSpPr/>
          <p:nvPr/>
        </p:nvSpPr>
        <p:spPr>
          <a:xfrm rot="10800000" flipH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35"/>
          <p:cNvGrpSpPr/>
          <p:nvPr/>
        </p:nvGrpSpPr>
        <p:grpSpPr>
          <a:xfrm>
            <a:off x="628650" y="1928074"/>
            <a:ext cx="7886700" cy="4353906"/>
            <a:chOff x="0" y="1808"/>
            <a:chExt cx="7886700" cy="4353906"/>
          </a:xfrm>
        </p:grpSpPr>
        <p:sp>
          <p:nvSpPr>
            <p:cNvPr id="452" name="Google Shape;452;p35"/>
            <p:cNvSpPr/>
            <p:nvPr/>
          </p:nvSpPr>
          <p:spPr>
            <a:xfrm>
              <a:off x="0" y="1808"/>
              <a:ext cx="7886700" cy="916611"/>
            </a:xfrm>
            <a:prstGeom prst="roundRect">
              <a:avLst>
                <a:gd name="adj" fmla="val 10000"/>
              </a:avLst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77275" y="208046"/>
              <a:ext cx="504136" cy="5041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058686" y="1808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 txBox="1"/>
            <p:nvPr/>
          </p:nvSpPr>
          <p:spPr>
            <a:xfrm>
              <a:off x="1058686" y="1808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000" tIns="97000" rIns="97000" bIns="97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 quality is improving but still fluctuates due to traffic and seasonal factors.</a:t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0" y="1147573"/>
              <a:ext cx="7886700" cy="916611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77275" y="1353811"/>
              <a:ext cx="504136" cy="50413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1058686" y="1147573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 txBox="1"/>
            <p:nvPr/>
          </p:nvSpPr>
          <p:spPr>
            <a:xfrm>
              <a:off x="1058686" y="1147573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000" tIns="97000" rIns="97000" bIns="97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Strong correlation between pollution and vehicular emissions.</a:t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0" y="2293338"/>
              <a:ext cx="7886700" cy="916611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77275" y="2499576"/>
              <a:ext cx="504136" cy="5041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1058686" y="2293338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 txBox="1"/>
            <p:nvPr/>
          </p:nvSpPr>
          <p:spPr>
            <a:xfrm>
              <a:off x="1058686" y="2293338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000" tIns="97000" rIns="97000" bIns="97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 models provide valuable insights for urban planning.</a:t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0" y="3439103"/>
              <a:ext cx="7886700" cy="916611"/>
            </a:xfrm>
            <a:prstGeom prst="roundRect">
              <a:avLst>
                <a:gd name="adj" fmla="val 10000"/>
              </a:avLst>
            </a:prstGeom>
            <a:solidFill>
              <a:srgbClr val="49A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77275" y="3645341"/>
              <a:ext cx="504136" cy="50413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1058686" y="3439103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 txBox="1"/>
            <p:nvPr/>
          </p:nvSpPr>
          <p:spPr>
            <a:xfrm>
              <a:off x="1058686" y="3439103"/>
              <a:ext cx="6828013" cy="916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000" tIns="97000" rIns="97000" bIns="97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Future research needed on post-pandemic mobility and pollution dynamics.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/>
          </p:nvPr>
        </p:nvSpPr>
        <p:spPr>
          <a:xfrm>
            <a:off x="1647825" y="735283"/>
            <a:ext cx="3733800" cy="31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/>
              <a:t>Thank You</a:t>
            </a:r>
            <a:endParaRPr/>
          </a:p>
        </p:txBody>
      </p:sp>
      <p:pic>
        <p:nvPicPr>
          <p:cNvPr id="483" name="Google Shape;483;p37" descr="Handshak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1" y="2937750"/>
            <a:ext cx="966789" cy="96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7" descr="Handshake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4955861" y="1392825"/>
            <a:ext cx="4058507" cy="405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/>
              <a:t>Research Questions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5400000">
            <a:off x="544313" y="3465005"/>
            <a:ext cx="5410200" cy="13716"/>
          </a:xfrm>
          <a:custGeom>
            <a:avLst/>
            <a:gdLst/>
            <a:ahLst/>
            <a:cxnLst/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3486013" y="665692"/>
            <a:ext cx="5175384" cy="5486399"/>
            <a:chOff x="0" y="24870"/>
            <a:chExt cx="5175384" cy="5486399"/>
          </a:xfrm>
        </p:grpSpPr>
        <p:sp>
          <p:nvSpPr>
            <p:cNvPr id="128" name="Google Shape;128;p17"/>
            <p:cNvSpPr/>
            <p:nvPr/>
          </p:nvSpPr>
          <p:spPr>
            <a:xfrm>
              <a:off x="0" y="24870"/>
              <a:ext cx="5175384" cy="1319759"/>
            </a:xfrm>
            <a:prstGeom prst="roundRect">
              <a:avLst>
                <a:gd name="adj" fmla="val 16667"/>
              </a:avLst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64425" y="89295"/>
              <a:ext cx="5046534" cy="119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Why is Auckland City Centre particularly susceptible to elevated air pollution?</a:t>
              </a:r>
              <a:endParaRPr dirty="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0" y="1413750"/>
              <a:ext cx="5175384" cy="131975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64425" y="1478175"/>
              <a:ext cx="5046534" cy="119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are the air quality trends in Auckland City Centre?</a:t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0" y="2802630"/>
              <a:ext cx="5175384" cy="1319759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64425" y="2867055"/>
              <a:ext cx="5046534" cy="119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does traffic volume correlate with key air pollutants?</a:t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0" y="4191510"/>
              <a:ext cx="5175384" cy="1319759"/>
            </a:xfrm>
            <a:prstGeom prst="roundRect">
              <a:avLst>
                <a:gd name="adj" fmla="val 16667"/>
              </a:avLst>
            </a:prstGeom>
            <a:solidFill>
              <a:srgbClr val="49ACC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64425" y="4255935"/>
              <a:ext cx="5046534" cy="119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are the pedestrian count dynamics in the city centre?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dirty="0"/>
              <a:t>Methodology</a:t>
            </a:r>
            <a:endParaRPr dirty="0"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l="19080" r="35747" b="1"/>
          <a:stretch/>
        </p:blipFill>
        <p:spPr>
          <a:xfrm>
            <a:off x="5991972" y="1843285"/>
            <a:ext cx="2523376" cy="3728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8"/>
          <p:cNvGrpSpPr/>
          <p:nvPr/>
        </p:nvGrpSpPr>
        <p:grpSpPr>
          <a:xfrm>
            <a:off x="628650" y="1827410"/>
            <a:ext cx="5035549" cy="4297865"/>
            <a:chOff x="0" y="1785"/>
            <a:chExt cx="5035549" cy="4297865"/>
          </a:xfrm>
        </p:grpSpPr>
        <p:sp>
          <p:nvSpPr>
            <p:cNvPr id="144" name="Google Shape;144;p18"/>
            <p:cNvSpPr/>
            <p:nvPr/>
          </p:nvSpPr>
          <p:spPr>
            <a:xfrm>
              <a:off x="0" y="1785"/>
              <a:ext cx="5035549" cy="9048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73706" y="205368"/>
              <a:ext cx="497647" cy="4976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045060" y="1785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1045060" y="1785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50" tIns="95750" rIns="95750" bIns="9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Sources: Auckland Council environmental sensors.</a:t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0" y="1132802"/>
              <a:ext cx="5035549" cy="9048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73706" y="1336385"/>
              <a:ext cx="497647" cy="4976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045060" y="1132802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1045060" y="1132802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50" tIns="95750" rIns="95750" bIns="9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Cleaning: including Handling missing values (forward and backward filling)  &amp; Inconsistent Data and Outliers and Detecting, Removing Duplicates.</a:t>
              </a:r>
              <a:endParaRPr dirty="0"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0" y="2263820"/>
              <a:ext cx="5035549" cy="9048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73706" y="2467403"/>
              <a:ext cx="497647" cy="49764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045060" y="2263820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1045060" y="2263820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50" tIns="95750" rIns="95750" bIns="9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of Python. Some Libraries: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Numpy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Pandas, Seaborn, matplotlib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ML: Random Forest,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XGBoost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LSTM</a:t>
              </a:r>
              <a:r>
                <a:rPr lang="en-US" sz="17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7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LightGB</a:t>
              </a:r>
              <a:r>
                <a:rPr lang="en-US" sz="17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dirty="0"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3394837"/>
              <a:ext cx="5035549" cy="90481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73706" y="3598420"/>
              <a:ext cx="497647" cy="49764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045060" y="3394837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1045060" y="3394837"/>
              <a:ext cx="3990488" cy="90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50" tIns="95750" rIns="95750" bIns="9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Visualization: Graphs, heatmaps, trend analysis.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Why is Auckland City Centre prone to pollution?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l="10862" r="43964" b="1"/>
          <a:stretch/>
        </p:blipFill>
        <p:spPr>
          <a:xfrm>
            <a:off x="5991972" y="1843285"/>
            <a:ext cx="2523376" cy="3728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9"/>
          <p:cNvGrpSpPr/>
          <p:nvPr/>
        </p:nvGrpSpPr>
        <p:grpSpPr>
          <a:xfrm>
            <a:off x="628650" y="1828985"/>
            <a:ext cx="5035549" cy="4294716"/>
            <a:chOff x="0" y="3360"/>
            <a:chExt cx="5035549" cy="4294716"/>
          </a:xfrm>
        </p:grpSpPr>
        <p:sp>
          <p:nvSpPr>
            <p:cNvPr id="168" name="Google Shape;168;p19"/>
            <p:cNvSpPr/>
            <p:nvPr/>
          </p:nvSpPr>
          <p:spPr>
            <a:xfrm>
              <a:off x="0" y="3360"/>
              <a:ext cx="5035549" cy="715786"/>
            </a:xfrm>
            <a:prstGeom prst="roundRect">
              <a:avLst>
                <a:gd name="adj" fmla="val 10000"/>
              </a:avLst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16525" y="164412"/>
              <a:ext cx="393682" cy="3936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826732" y="3360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826732" y="3360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750" tIns="75750" rIns="75750" bIns="7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Street canyon effect limits air circulation, trapping pollutants.</a:t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0" y="898092"/>
              <a:ext cx="5035549" cy="715786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16525" y="1059144"/>
              <a:ext cx="393682" cy="39368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826732" y="898092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826732" y="898092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750" tIns="75750" rIns="75750" bIns="7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traffic congestion leads to increased emissions.</a:t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0" y="1792825"/>
              <a:ext cx="5035549" cy="71578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16525" y="1953877"/>
              <a:ext cx="393682" cy="39368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826732" y="1792825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826732" y="1792825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750" tIns="75750" rIns="75750" bIns="7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Economic activities contribute to pollution from businesses and transport.</a:t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0" y="2687558"/>
              <a:ext cx="5035549" cy="715786"/>
            </a:xfrm>
            <a:prstGeom prst="roundRect">
              <a:avLst>
                <a:gd name="adj" fmla="val 10000"/>
              </a:avLst>
            </a:prstGeom>
            <a:solidFill>
              <a:srgbClr val="49A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16525" y="2848609"/>
              <a:ext cx="393682" cy="39368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826732" y="2687558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826732" y="2687558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750" tIns="75750" rIns="75750" bIns="7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Proximity to the port adds emissions from ships and cargo handling.</a:t>
              </a:r>
              <a:endParaRPr dirty="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0" y="3582290"/>
              <a:ext cx="5035549" cy="715786"/>
            </a:xfrm>
            <a:prstGeom prst="roundRect">
              <a:avLst>
                <a:gd name="adj" fmla="val 10000"/>
              </a:avLst>
            </a:prstGeom>
            <a:solidFill>
              <a:srgbClr val="F79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16525" y="3743342"/>
              <a:ext cx="393682" cy="39368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826732" y="3582290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826732" y="3582290"/>
              <a:ext cx="4208816" cy="715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750" tIns="75750" rIns="75750" bIns="75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CBD construction projects generate dust and machinery emissions.</a:t>
              </a:r>
              <a:endPara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0" name="Google Shape;250;p24"/>
          <p:cNvSpPr/>
          <p:nvPr/>
        </p:nvSpPr>
        <p:spPr>
          <a:xfrm flipH="1">
            <a:off x="1659154" y="0"/>
            <a:ext cx="1897292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1" name="Google Shape;251;p24"/>
          <p:cNvSpPr/>
          <p:nvPr/>
        </p:nvSpPr>
        <p:spPr>
          <a:xfrm flipH="1">
            <a:off x="1813163" y="0"/>
            <a:ext cx="1902325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r="1388" b="2"/>
          <a:stretch/>
        </p:blipFill>
        <p:spPr>
          <a:xfrm>
            <a:off x="1998220" y="-1"/>
            <a:ext cx="7144670" cy="3405188"/>
          </a:xfrm>
          <a:custGeom>
            <a:avLst/>
            <a:gdLst/>
            <a:ahLst/>
            <a:cxnLst/>
            <a:rect l="l" t="t" r="r" b="b"/>
            <a:pathLst>
              <a:path w="9526226" h="3405188" extrusionOk="0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53" name="Google Shape;253;p24"/>
          <p:cNvSpPr/>
          <p:nvPr/>
        </p:nvSpPr>
        <p:spPr>
          <a:xfrm flipH="1">
            <a:off x="1998220" y="0"/>
            <a:ext cx="1465306" cy="3405188"/>
          </a:xfrm>
          <a:custGeom>
            <a:avLst/>
            <a:gdLst/>
            <a:ahLst/>
            <a:cxnLst/>
            <a:rect l="l" t="t" r="r" b="b"/>
            <a:pathLst>
              <a:path w="1953741" h="3405188" extrusionOk="0">
                <a:moveTo>
                  <a:pt x="340960" y="0"/>
                </a:moveTo>
                <a:lnTo>
                  <a:pt x="0" y="0"/>
                </a:lnTo>
                <a:lnTo>
                  <a:pt x="0" y="1"/>
                </a:lnTo>
                <a:lnTo>
                  <a:pt x="121075" y="1"/>
                </a:lnTo>
                <a:lnTo>
                  <a:pt x="143661" y="14998"/>
                </a:lnTo>
                <a:cubicBezTo>
                  <a:pt x="1126713" y="708414"/>
                  <a:pt x="1702933" y="1928214"/>
                  <a:pt x="1771120" y="3337396"/>
                </a:cubicBezTo>
                <a:lnTo>
                  <a:pt x="1772750" y="3405188"/>
                </a:lnTo>
                <a:lnTo>
                  <a:pt x="1953741" y="3405188"/>
                </a:lnTo>
                <a:lnTo>
                  <a:pt x="1937324" y="3058183"/>
                </a:lnTo>
                <a:cubicBezTo>
                  <a:pt x="1813464" y="1767912"/>
                  <a:pt x="1261851" y="662186"/>
                  <a:pt x="36308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4">
            <a:alphaModFix/>
          </a:blip>
          <a:srcRect r="-1" b="2286"/>
          <a:stretch/>
        </p:blipFill>
        <p:spPr>
          <a:xfrm>
            <a:off x="1995507" y="3452815"/>
            <a:ext cx="7148493" cy="3405187"/>
          </a:xfrm>
          <a:custGeom>
            <a:avLst/>
            <a:gdLst/>
            <a:ahLst/>
            <a:cxnLst/>
            <a:rect l="l" t="t" r="r" b="b"/>
            <a:pathLst>
              <a:path w="9531324" h="3405187" extrusionOk="0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55" name="Google Shape;255;p24"/>
          <p:cNvSpPr/>
          <p:nvPr/>
        </p:nvSpPr>
        <p:spPr>
          <a:xfrm flipH="1">
            <a:off x="1995507" y="3452813"/>
            <a:ext cx="2055742" cy="3405187"/>
          </a:xfrm>
          <a:custGeom>
            <a:avLst/>
            <a:gdLst/>
            <a:ahLst/>
            <a:cxnLst/>
            <a:rect l="l" t="t" r="r" b="b"/>
            <a:pathLst>
              <a:path w="2740990" h="3405187" extrusionOk="0">
                <a:moveTo>
                  <a:pt x="2737014" y="0"/>
                </a:moveTo>
                <a:lnTo>
                  <a:pt x="2550901" y="0"/>
                </a:lnTo>
                <a:lnTo>
                  <a:pt x="2554960" y="168844"/>
                </a:lnTo>
                <a:cubicBezTo>
                  <a:pt x="2554960" y="1516319"/>
                  <a:pt x="1606862" y="2150027"/>
                  <a:pt x="641512" y="2922002"/>
                </a:cubicBezTo>
                <a:cubicBezTo>
                  <a:pt x="465716" y="3062585"/>
                  <a:pt x="291530" y="3200296"/>
                  <a:pt x="114085" y="3327787"/>
                </a:cubicBezTo>
                <a:lnTo>
                  <a:pt x="0" y="3405187"/>
                </a:lnTo>
                <a:lnTo>
                  <a:pt x="24734" y="3405187"/>
                </a:lnTo>
                <a:lnTo>
                  <a:pt x="238236" y="3405187"/>
                </a:lnTo>
                <a:lnTo>
                  <a:pt x="349992" y="3327786"/>
                </a:lnTo>
                <a:cubicBezTo>
                  <a:pt x="523810" y="3200295"/>
                  <a:pt x="694437" y="3062584"/>
                  <a:pt x="866640" y="2922001"/>
                </a:cubicBezTo>
                <a:cubicBezTo>
                  <a:pt x="1812265" y="2150026"/>
                  <a:pt x="2740990" y="1516318"/>
                  <a:pt x="2740990" y="16884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34901"/>
          </a:schemeClr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lt2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 rot="-54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Air Quality Trends in Auckland CBD (2018-2023)</a:t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8524492" y="5610"/>
            <a:ext cx="0" cy="68580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0" y="6118001"/>
            <a:ext cx="91440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99" name="Google Shape;199;p20"/>
          <p:cNvGrpSpPr/>
          <p:nvPr/>
        </p:nvGrpSpPr>
        <p:grpSpPr>
          <a:xfrm>
            <a:off x="3582547" y="970392"/>
            <a:ext cx="4941945" cy="4941945"/>
            <a:chOff x="0" y="151023"/>
            <a:chExt cx="4941945" cy="4941945"/>
          </a:xfrm>
        </p:grpSpPr>
        <p:sp>
          <p:nvSpPr>
            <p:cNvPr id="200" name="Google Shape;200;p20"/>
            <p:cNvSpPr/>
            <p:nvPr/>
          </p:nvSpPr>
          <p:spPr>
            <a:xfrm>
              <a:off x="0" y="151023"/>
              <a:ext cx="4941945" cy="4941945"/>
            </a:xfrm>
            <a:prstGeom prst="diamond">
              <a:avLst/>
            </a:prstGeom>
            <a:solidFill>
              <a:srgbClr val="E7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69484" y="620508"/>
              <a:ext cx="1927358" cy="1927358"/>
            </a:xfrm>
            <a:prstGeom prst="roundRect">
              <a:avLst>
                <a:gd name="adj" fmla="val 16667"/>
              </a:avLst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563570" y="714594"/>
              <a:ext cx="1739186" cy="1739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NO₂, PM2.5, and PM10 levels show a decreasing trend due to regulations and cleaner fuel.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545101" y="620508"/>
              <a:ext cx="1927358" cy="1927358"/>
            </a:xfrm>
            <a:prstGeom prst="roundRect">
              <a:avLst>
                <a:gd name="adj" fmla="val 16667"/>
              </a:avLst>
            </a:prstGeom>
            <a:solidFill>
              <a:srgbClr val="BC82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639187" y="714594"/>
              <a:ext cx="1739186" cy="1739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Pollution peaks during winter due to heating and stagnant air conditions.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469484" y="2696125"/>
              <a:ext cx="1927358" cy="1927358"/>
            </a:xfrm>
            <a:prstGeom prst="roundRect">
              <a:avLst>
                <a:gd name="adj" fmla="val 16667"/>
              </a:avLst>
            </a:prstGeom>
            <a:solidFill>
              <a:srgbClr val="BBB05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563570" y="2790211"/>
              <a:ext cx="1739186" cy="1739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COVID-19 lockdowns caused temporary reductions in pollution levels.</a:t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2545101" y="2696125"/>
              <a:ext cx="1927358" cy="1927358"/>
            </a:xfrm>
            <a:prstGeom prst="roundRect">
              <a:avLst>
                <a:gd name="adj" fmla="val 16667"/>
              </a:avLst>
            </a:prstGeom>
            <a:solidFill>
              <a:srgbClr val="99B95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2639187" y="2790211"/>
              <a:ext cx="1739186" cy="1739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Wind direction impacts pollutant concentration; SE and SW winds increase NO₂ and PM levels.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Decreasing Trends in Key Pollutants (2018-2023)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954" y="364142"/>
            <a:ext cx="6164131" cy="38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3872039" y="4883544"/>
            <a:ext cx="4940186" cy="15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PM10, PM2.5, and NO2 levels declined due to fuel improvements, engine tech, and regulations, with a temporary spike during COVID-19 (2020-2021).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26366" y="525195"/>
            <a:ext cx="2989616" cy="2806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Patterns of Air Pollutants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t="6577" r="3" b="2"/>
          <a:stretch/>
        </p:blipFill>
        <p:spPr>
          <a:xfrm>
            <a:off x="3579382" y="159961"/>
            <a:ext cx="5105027" cy="2623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626366" y="3526300"/>
            <a:ext cx="2989616" cy="258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Pollutants peak during morning (7-9 am) and late afternoon (5-9 pm) traffic hours, with higher concentrations on weekdays compared to weekends.</a:t>
            </a: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l="999" r="15633" b="1"/>
          <a:stretch/>
        </p:blipFill>
        <p:spPr>
          <a:xfrm>
            <a:off x="3542782" y="2980152"/>
            <a:ext cx="5105027" cy="335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823</Words>
  <Application>Microsoft Office PowerPoint</Application>
  <PresentationFormat>On-screen Show (4:3)</PresentationFormat>
  <Paragraphs>84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Meiryo</vt:lpstr>
      <vt:lpstr>Arial</vt:lpstr>
      <vt:lpstr>Calibri</vt:lpstr>
      <vt:lpstr>Noto Sans Symbols</vt:lpstr>
      <vt:lpstr>Office Theme</vt:lpstr>
      <vt:lpstr>Office Theme</vt:lpstr>
      <vt:lpstr>Air Quality and Traffic Volume in Auckland City Centre (2018-2023)</vt:lpstr>
      <vt:lpstr>Introduction</vt:lpstr>
      <vt:lpstr>Research Questions</vt:lpstr>
      <vt:lpstr>Methodology</vt:lpstr>
      <vt:lpstr>Why is Auckland City Centre prone to pollution?</vt:lpstr>
      <vt:lpstr>PowerPoint Presentation</vt:lpstr>
      <vt:lpstr>Air Quality Trends in Auckland CBD (2018-2023)</vt:lpstr>
      <vt:lpstr>Decreasing Trends in Key Pollutants (2018-2023)</vt:lpstr>
      <vt:lpstr>Daily Patterns of Air Pollutants</vt:lpstr>
      <vt:lpstr>Wind Direction and Air Pollution</vt:lpstr>
      <vt:lpstr>Traffic and Pollution Correlation</vt:lpstr>
      <vt:lpstr>Average Traffic Volume Trends</vt:lpstr>
      <vt:lpstr>Traffic Volume and Air Pollutants Relationship</vt:lpstr>
      <vt:lpstr>Pedestrian Count Dynamics in Auckland CBD</vt:lpstr>
      <vt:lpstr>PowerPoint Presentation</vt:lpstr>
      <vt:lpstr>PowerPoint Presentation</vt:lpstr>
      <vt:lpstr>Machine Learning Insights</vt:lpstr>
      <vt:lpstr>Challenges &amp; Solutions</vt:lpstr>
      <vt:lpstr>Recommendations: Traffic &amp; Pollution Control</vt:lpstr>
      <vt:lpstr>Recommendations: Pedestrian &amp; Urban Planning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Orellana Villazon, Johana</cp:lastModifiedBy>
  <cp:revision>3</cp:revision>
  <dcterms:modified xsi:type="dcterms:W3CDTF">2025-02-07T03:45:19Z</dcterms:modified>
</cp:coreProperties>
</file>