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3" r:id="rId9"/>
    <p:sldId id="260" r:id="rId10"/>
    <p:sldId id="261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8E4F4C-A3D0-EF8B-9286-391F4EC02258}" v="75" dt="2021-01-20T19:55:03.167"/>
    <p1510:client id="{C3FB5A83-BE6B-4750-9797-4A9D392CD669}" v="742" dt="2021-01-20T19:58:06.1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mware.com/topics/glossary/content/virtual-machi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CBA72-2C9E-4B50-A8A5-AFCF2F759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/>
              <a:t>Software de virtualización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53EDB3-8E6F-422C-A0FB-5D3831180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/>
              <a:t>Johann Cepeda – Juan Posso</a:t>
            </a:r>
          </a:p>
        </p:txBody>
      </p:sp>
    </p:spTree>
    <p:extLst>
      <p:ext uri="{BB962C8B-B14F-4D97-AF65-F5344CB8AC3E}">
        <p14:creationId xmlns:p14="http://schemas.microsoft.com/office/powerpoint/2010/main" val="2721592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9AA01-06C0-4F42-81DE-6BB2E192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CO"/>
              <a:t>Virtualizadores vs Contenedores</a:t>
            </a:r>
          </a:p>
        </p:txBody>
      </p:sp>
      <p:pic>
        <p:nvPicPr>
          <p:cNvPr id="4098" name="Picture 2" descr="Contenedores versus Máquinas Virtuales – Arquitecto IT">
            <a:extLst>
              <a:ext uri="{FF2B5EF4-FFF2-40B4-BE49-F238E27FC236}">
                <a16:creationId xmlns:a16="http://schemas.microsoft.com/office/drawing/2014/main" id="{81EDF353-CC28-4AAA-89C7-D36C70154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041" y="2160589"/>
            <a:ext cx="6138997" cy="321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7B7846-6389-4906-BD8B-CCC0356CE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135924" cy="3880773"/>
          </a:xfrm>
        </p:spPr>
        <p:txBody>
          <a:bodyPr>
            <a:normAutofit/>
          </a:bodyPr>
          <a:lstStyle/>
          <a:p>
            <a:r>
              <a:rPr lang="es-MX" sz="1500"/>
              <a:t>Los contenedores permiten desplegar aplicaciones más rápido, arrancarlas y pararlas más rápido y aprovechar mejor los recursos de </a:t>
            </a:r>
            <a:r>
              <a:rPr lang="es-MX" sz="1500" i="1"/>
              <a:t>hardware</a:t>
            </a:r>
            <a:r>
              <a:rPr lang="es-MX" sz="1500"/>
              <a:t>. Las máquinas virtuales nos permiten crear sistemas completos totalmente aislados, con mayor control sobre el entorno y mezclando sistemas operativos </a:t>
            </a:r>
            <a:r>
              <a:rPr lang="es-MX" sz="1500" i="1"/>
              <a:t>host</a:t>
            </a:r>
            <a:r>
              <a:rPr lang="es-MX" sz="1500"/>
              <a:t> y huésped.</a:t>
            </a:r>
            <a:endParaRPr lang="es-CO" sz="1500"/>
          </a:p>
        </p:txBody>
      </p:sp>
    </p:spTree>
    <p:extLst>
      <p:ext uri="{BB962C8B-B14F-4D97-AF65-F5344CB8AC3E}">
        <p14:creationId xmlns:p14="http://schemas.microsoft.com/office/powerpoint/2010/main" val="165394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CDA9-798A-44CD-8834-4BD779AA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Hipervisores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2F2EE-909D-4275-8363-EE39EB5D4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035343" cy="1876839"/>
          </a:xfrm>
        </p:spPr>
        <p:txBody>
          <a:bodyPr>
            <a:normAutofit/>
          </a:bodyPr>
          <a:lstStyle/>
          <a:p>
            <a:r>
              <a:rPr lang="es-MX"/>
              <a:t>Es conocido como el motor de la máquina virtual (VMM) que se encarga de la administración y correcto funcionamiento de las máquinas y un hardware virtual sobre el cual operan. (</a:t>
            </a:r>
            <a:r>
              <a:rPr lang="es-MX" err="1"/>
              <a:t>htt</a:t>
            </a:r>
            <a:r>
              <a:rPr lang="es-MX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9E98A8-EEC9-4732-849E-E9CE353C2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251" y="1681108"/>
            <a:ext cx="5197872" cy="309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7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1E5E8-AE73-46D7-89A7-2FCABFEE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Clasificación Hipervisores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98D4AC0-1A16-4440-8182-FE38C32D2C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571608"/>
              </p:ext>
            </p:extLst>
          </p:nvPr>
        </p:nvGraphicFramePr>
        <p:xfrm>
          <a:off x="677863" y="2160588"/>
          <a:ext cx="8596312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6397200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7576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Hipervisor </a:t>
                      </a:r>
                      <a:r>
                        <a:rPr lang="es-CO" err="1"/>
                        <a:t>Bare</a:t>
                      </a:r>
                      <a:r>
                        <a:rPr lang="es-CO"/>
                        <a:t>-Metal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Hosted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9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/>
                        <a:t>Se ejecuta directamente en el Hardware. No tiene que cargar un SO.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Se instalan en un sistema operativo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4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/>
                        <a:t>No depende del Host.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Depende del Host para ejecutar instrucciones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0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/>
                        <a:t>VMware ESXi, Oracle VM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VMware Workstation, VirtualBox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29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027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97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6E5F2-FF91-4486-A26C-288B3A7E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826" y="762000"/>
            <a:ext cx="4371744" cy="914400"/>
          </a:xfrm>
        </p:spPr>
        <p:txBody>
          <a:bodyPr>
            <a:normAutofit fontScale="90000"/>
          </a:bodyPr>
          <a:lstStyle/>
          <a:p>
            <a:r>
              <a:rPr lang="es-CO"/>
              <a:t>Arquitectura Unhosted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E7A713-5EC3-4340-BE1B-22FB59055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4225970" cy="3537846"/>
          </a:xfrm>
        </p:spPr>
        <p:txBody>
          <a:bodyPr/>
          <a:lstStyle/>
          <a:p>
            <a:r>
              <a:rPr lang="es-MX"/>
              <a:t>La arquitectura hosted instala y ejecuta la capa de virtualización como una aplicación en la parte superior del sistema operativo y es compatible con una amplia gama de configuraciones de hardware existentes. Este es el caso de VirtualBox, Workstation, WM Player, </a:t>
            </a:r>
            <a:r>
              <a:rPr lang="es-MX" err="1"/>
              <a:t>Xen</a:t>
            </a:r>
            <a:r>
              <a:rPr lang="es-MX"/>
              <a:t>, QEMU y Virtual PC.</a:t>
            </a:r>
          </a:p>
          <a:p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7AD6BDA-569E-4DBA-B959-64DF6BF9CBD0}"/>
              </a:ext>
            </a:extLst>
          </p:cNvPr>
          <p:cNvSpPr txBox="1">
            <a:spLocks/>
          </p:cNvSpPr>
          <p:nvPr/>
        </p:nvSpPr>
        <p:spPr>
          <a:xfrm>
            <a:off x="531560" y="762000"/>
            <a:ext cx="4371744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/>
              <a:t>Arquitectura Hosted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6F4EF22-0741-418E-9EF9-627A06AA64D5}"/>
              </a:ext>
            </a:extLst>
          </p:cNvPr>
          <p:cNvSpPr txBox="1">
            <a:spLocks/>
          </p:cNvSpPr>
          <p:nvPr/>
        </p:nvSpPr>
        <p:spPr>
          <a:xfrm>
            <a:off x="5102826" y="2160590"/>
            <a:ext cx="4225970" cy="3537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la arquitectura basada en hipervisor, instala la capa de virtualización directamente en un sistema operativo limpio. Debido a que cuenta con acceso directo a los recursos de hardware sin tener que pasar a través del sistema operativo, esta arquitectura resulta mas eficiente que la primera y ofrece una mayor escalabilidad, robustez y rendimiento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292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0E35-24FB-4E2D-A080-2A4D0E76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¿</a:t>
            </a:r>
            <a:r>
              <a:rPr lang="es-CO">
                <a:ea typeface="+mj-lt"/>
                <a:cs typeface="+mj-lt"/>
              </a:rPr>
              <a:t>Qué</a:t>
            </a:r>
            <a:r>
              <a:rPr lang="en-US">
                <a:ea typeface="+mj-lt"/>
                <a:cs typeface="+mj-lt"/>
              </a:rPr>
              <a:t> diferencia existen entre montar un hipervisor en un computador de </a:t>
            </a:r>
            <a:r>
              <a:rPr lang="es-CO">
                <a:ea typeface="+mj-lt"/>
                <a:cs typeface="+mj-lt"/>
              </a:rPr>
              <a:t>escritorio</a:t>
            </a:r>
            <a:r>
              <a:rPr lang="en-US">
                <a:ea typeface="+mj-lt"/>
                <a:cs typeface="+mj-lt"/>
              </a:rPr>
              <a:t>, un servidor local o en la nube?</a:t>
            </a:r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5E08428-9B1B-4C29-99AF-9F34FAB444EF}"/>
              </a:ext>
            </a:extLst>
          </p:cNvPr>
          <p:cNvSpPr/>
          <p:nvPr/>
        </p:nvSpPr>
        <p:spPr>
          <a:xfrm>
            <a:off x="158712" y="2573518"/>
            <a:ext cx="9351048" cy="369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0200" marR="384810" lvl="3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774065" algn="l"/>
                <a:tab pos="774700" algn="l"/>
              </a:tabLst>
            </a:pPr>
            <a:r>
              <a:rPr lang="es-ES" sz="1400">
                <a:latin typeface="Trebuchet MS" panose="020B0603020202020204" pitchFamily="34" charset="0"/>
                <a:ea typeface="Courier New" panose="02070309020205020404" pitchFamily="49" charset="0"/>
                <a:cs typeface="Trebuchet MS" panose="020B0603020202020204" pitchFamily="34" charset="0"/>
              </a:rPr>
              <a:t>Nube:</a:t>
            </a:r>
            <a:endParaRPr lang="es-CO" sz="1400">
              <a:latin typeface="Trebuchet MS" panose="020B0603020202020204" pitchFamily="34" charset="0"/>
              <a:ea typeface="Courier New" panose="02070309020205020404" pitchFamily="49" charset="0"/>
              <a:cs typeface="Trebuchet MS" panose="020B0603020202020204" pitchFamily="34" charset="0"/>
            </a:endParaRPr>
          </a:p>
          <a:p>
            <a:pPr marL="2057400" marR="384810" lvl="4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774065" algn="l"/>
                <a:tab pos="774700" algn="l"/>
              </a:tabLst>
            </a:pPr>
            <a:r>
              <a:rPr lang="es-ES" sz="1400"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La infraestructura de computación puede ser física, virtual o una combinación</a:t>
            </a:r>
            <a:endParaRPr lang="es-CO" sz="1400">
              <a:latin typeface="Trebuchet MS" panose="020B0603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057400" marR="384810" lvl="4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774065" algn="l"/>
                <a:tab pos="774700" algn="l"/>
              </a:tabLst>
            </a:pPr>
            <a:r>
              <a:rPr lang="es-ES" sz="1400"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Da una opción de suscripción por el servicio en la nube</a:t>
            </a:r>
            <a:endParaRPr lang="es-CO" sz="1400">
              <a:latin typeface="Trebuchet MS" panose="020B0603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057400" marR="384810" lvl="4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774065" algn="l"/>
                <a:tab pos="774700" algn="l"/>
              </a:tabLst>
            </a:pPr>
            <a:r>
              <a:rPr lang="es-ES" sz="1400"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Pueden utilizar una interfaz online para acceder de forma remota a las funciones del servidor virtual.</a:t>
            </a:r>
            <a:endParaRPr lang="es-CO" sz="1400">
              <a:latin typeface="Trebuchet MS" panose="020B0603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1600200" marR="384810" lvl="3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774065" algn="l"/>
                <a:tab pos="774700" algn="l"/>
              </a:tabLst>
            </a:pPr>
            <a:r>
              <a:rPr lang="es-ES" sz="1400">
                <a:latin typeface="Trebuchet MS" panose="020B0603020202020204" pitchFamily="34" charset="0"/>
                <a:ea typeface="Courier New" panose="02070309020205020404" pitchFamily="49" charset="0"/>
                <a:cs typeface="Trebuchet MS" panose="020B0603020202020204" pitchFamily="34" charset="0"/>
              </a:rPr>
              <a:t>Servidor dedicado:</a:t>
            </a:r>
            <a:endParaRPr lang="es-CO" sz="1400">
              <a:latin typeface="Trebuchet MS" panose="020B0603020202020204" pitchFamily="34" charset="0"/>
              <a:ea typeface="Courier New" panose="02070309020205020404" pitchFamily="49" charset="0"/>
              <a:cs typeface="Trebuchet MS" panose="020B0603020202020204" pitchFamily="34" charset="0"/>
            </a:endParaRPr>
          </a:p>
          <a:p>
            <a:pPr marL="2057400" marR="384810" lvl="4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774065" algn="l"/>
                <a:tab pos="774700" algn="l"/>
              </a:tabLst>
            </a:pPr>
            <a:r>
              <a:rPr lang="es-ES" sz="1400"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Libertad en la realización de cualquier tipo de pruebas en el sitio web sin miedo a errores sin vuelta</a:t>
            </a:r>
            <a:endParaRPr lang="es-CO" sz="1400">
              <a:latin typeface="Trebuchet MS" panose="020B0603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057400" marR="384810" lvl="4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774065" algn="l"/>
                <a:tab pos="774700" algn="l"/>
              </a:tabLst>
            </a:pPr>
            <a:r>
              <a:rPr lang="es-ES" sz="1400"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No es necesario contratar un servicio</a:t>
            </a:r>
            <a:endParaRPr lang="es-CO" sz="1400">
              <a:latin typeface="Trebuchet MS" panose="020B0603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057400" marR="384810" lvl="4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774065" algn="l"/>
                <a:tab pos="774700" algn="l"/>
              </a:tabLst>
            </a:pPr>
            <a:r>
              <a:rPr lang="es-ES" sz="1400"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Permite que se instale en cualquier equipo en una red local</a:t>
            </a:r>
            <a:endParaRPr lang="es-CO" sz="1400">
              <a:latin typeface="Trebuchet MS" panose="020B0603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1600200" marR="384810" lvl="3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774065" algn="l"/>
                <a:tab pos="774700" algn="l"/>
              </a:tabLst>
            </a:pPr>
            <a:r>
              <a:rPr lang="es-ES" sz="1400">
                <a:latin typeface="Trebuchet MS" panose="020B0603020202020204" pitchFamily="34" charset="0"/>
                <a:ea typeface="Courier New" panose="02070309020205020404" pitchFamily="49" charset="0"/>
                <a:cs typeface="Trebuchet MS" panose="020B0603020202020204" pitchFamily="34" charset="0"/>
              </a:rPr>
              <a:t>Hipervisor:</a:t>
            </a:r>
            <a:endParaRPr lang="es-CO" sz="1400">
              <a:latin typeface="Trebuchet MS" panose="020B0603020202020204" pitchFamily="34" charset="0"/>
              <a:ea typeface="Courier New" panose="02070309020205020404" pitchFamily="49" charset="0"/>
              <a:cs typeface="Trebuchet MS" panose="020B0603020202020204" pitchFamily="34" charset="0"/>
            </a:endParaRPr>
          </a:p>
          <a:p>
            <a:pPr marL="2057400" marR="384810" lvl="4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774065" algn="l"/>
                <a:tab pos="774700" algn="l"/>
              </a:tabLst>
            </a:pPr>
            <a:r>
              <a:rPr lang="es-ES" sz="1400"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Permite crear y gestionar máquinas virtuales aislando sus recursos del sistema operativo</a:t>
            </a:r>
            <a:endParaRPr lang="es-CO" sz="1400">
              <a:latin typeface="Trebuchet MS" panose="020B0603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057400" marR="384810" lvl="4" indent="-228600">
              <a:lnSpc>
                <a:spcPct val="108000"/>
              </a:lnSpc>
              <a:spcBef>
                <a:spcPts val="115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774065" algn="l"/>
                <a:tab pos="774700" algn="l"/>
              </a:tabLst>
            </a:pPr>
            <a:r>
              <a:rPr lang="es-ES" sz="1400"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Sí una de las máquinas virtuales se encuentra en riesgo, el resto del sistema no tendrá afectaciones.</a:t>
            </a:r>
            <a:endParaRPr lang="es-CO" sz="1400">
              <a:effectLst/>
              <a:latin typeface="Trebuchet MS" panose="020B0603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5814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Mware Estación de trabajo - VMware Workstation - qaz.wiki">
            <a:extLst>
              <a:ext uri="{FF2B5EF4-FFF2-40B4-BE49-F238E27FC236}">
                <a16:creationId xmlns:a16="http://schemas.microsoft.com/office/drawing/2014/main" id="{960001C2-ACFC-4B3F-A653-4F8CCC493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0" r="-2" b="6264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65A03CC-3322-4D75-BD6D-14F0DAE7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s-CO"/>
              <a:t>VMware Workstation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EF77CE-A880-4CA1-8420-51305D47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s-MX"/>
              <a:t>VMware Workstation Pro es el estándar para la ejecución de varios sistemas operativos como </a:t>
            </a:r>
            <a:r>
              <a:rPr lang="es-MX">
                <a:hlinkClick r:id="rId3"/>
              </a:rPr>
              <a:t>máquinas virtuales</a:t>
            </a:r>
            <a:r>
              <a:rPr lang="es-MX"/>
              <a:t> en un único PC de Linux o Windows. Los profesionales de TI, desarrolladores y empresas que crean, prueban o realizan demostraciones con software en cualquier dispositivo, plataforma o </a:t>
            </a:r>
            <a:r>
              <a:rPr lang="es-MX" err="1"/>
              <a:t>cloud</a:t>
            </a:r>
            <a:r>
              <a:rPr lang="es-MX"/>
              <a:t> confían en Workstation Pro.</a:t>
            </a:r>
            <a:endParaRPr lang="es-CO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732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5FDD9-D5D8-45A7-B258-CCA3D70D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CO"/>
              <a:t>Virtual Box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7A0348-27D1-4518-8350-C7A018479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220430" cy="3880773"/>
          </a:xfrm>
        </p:spPr>
        <p:txBody>
          <a:bodyPr>
            <a:normAutofit/>
          </a:bodyPr>
          <a:lstStyle/>
          <a:p>
            <a:r>
              <a:rPr lang="es-MX"/>
              <a:t>VirtualBox es un potente producto de virtualización x86 y AMD64 / Intel64 para uso empresarial y doméstico. VirtualBox no solo es un producto extremadamente rico en funciones y de alto rendimiento para clientes empresariales, sino que también es la única solución profesional que está disponible gratuitamente como software de código abierto bajo los términos de la GNU General </a:t>
            </a:r>
            <a:r>
              <a:rPr lang="es-MX" err="1"/>
              <a:t>Public</a:t>
            </a:r>
            <a:r>
              <a:rPr lang="es-MX"/>
              <a:t> </a:t>
            </a:r>
            <a:r>
              <a:rPr lang="es-MX" err="1"/>
              <a:t>License</a:t>
            </a:r>
            <a:r>
              <a:rPr lang="es-MX"/>
              <a:t> (GPL) versión 2. Consulte "Acerca de VirtualBox "para una introducción.</a:t>
            </a:r>
            <a:endParaRPr lang="es-CO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806472-6B16-4E17-8ADA-851AD655D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003"/>
          <a:stretch/>
        </p:blipFill>
        <p:spPr bwMode="auto">
          <a:xfrm>
            <a:off x="6127951" y="2160589"/>
            <a:ext cx="3146052" cy="318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90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025B3-93F4-45C6-8309-FE98434A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914"/>
          </a:xfrm>
        </p:spPr>
        <p:txBody>
          <a:bodyPr anchor="t">
            <a:normAutofit/>
          </a:bodyPr>
          <a:lstStyle/>
          <a:p>
            <a:r>
              <a:rPr lang="es-CO"/>
              <a:t>Contenedores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EA3AFB-67A1-41B2-B406-73222B98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MX" sz="1700"/>
              <a:t>Un contenedor virtualiza el sistema operativo y hace que la aplicación en contenedor perciba que tiene el sistema operativo (incluidas la CPU, la memoria, el almacenamiento de archivos y las conexiones de red) todo para ella sola. Dado que se abstraen las diferencias en el sistema operativo y la infraestructura subyacentes, siempre que la imagen base sea coherente, el contenedor se puede implementar y ejecutar en cualquier lugar. Para los desarrolladores, esto es sumamente interesante.</a:t>
            </a:r>
            <a:endParaRPr lang="es-CO" sz="170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E1E23EF-44DD-456A-9D2F-C9E6AD0829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30" r="19725" b="-1"/>
          <a:stretch/>
        </p:blipFill>
        <p:spPr>
          <a:xfrm>
            <a:off x="5166940" y="2159000"/>
            <a:ext cx="4415050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9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9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1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83E7717-209E-439F-B9D2-8191053F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Estructura de los contenedores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BD5006A1-9AC1-42AD-9B4F-381CF1A92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708" y="934221"/>
            <a:ext cx="3610231" cy="3317736"/>
          </a:xfrm>
          <a:prstGeom prst="rect">
            <a:avLst/>
          </a:prstGeom>
        </p:spPr>
      </p:pic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517D6C55-E054-4626-B5B4-5B0DF1ADE8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9" r="2654" b="4"/>
          <a:stretch/>
        </p:blipFill>
        <p:spPr>
          <a:xfrm>
            <a:off x="5372683" y="934221"/>
            <a:ext cx="3772919" cy="331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110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E5071620E8F64884E02EA10C8FBC9E" ma:contentTypeVersion="13" ma:contentTypeDescription="Create a new document." ma:contentTypeScope="" ma:versionID="bdee436cc33b61f584b9441ad4702cb5">
  <xsd:schema xmlns:xsd="http://www.w3.org/2001/XMLSchema" xmlns:xs="http://www.w3.org/2001/XMLSchema" xmlns:p="http://schemas.microsoft.com/office/2006/metadata/properties" xmlns:ns3="449629f2-4f2f-4b0c-857e-56bb25c3863b" xmlns:ns4="d1aa785c-e9d7-43a8-9adb-d63a2ceac555" targetNamespace="http://schemas.microsoft.com/office/2006/metadata/properties" ma:root="true" ma:fieldsID="fcdffc1037cf23180ea242ec9a46d8b2" ns3:_="" ns4:_="">
    <xsd:import namespace="449629f2-4f2f-4b0c-857e-56bb25c3863b"/>
    <xsd:import namespace="d1aa785c-e9d7-43a8-9adb-d63a2ceac55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9629f2-4f2f-4b0c-857e-56bb25c386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aa785c-e9d7-43a8-9adb-d63a2ceac5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59172A-B748-4247-BE8C-AE09013E59AF}">
  <ds:schemaRefs>
    <ds:schemaRef ds:uri="449629f2-4f2f-4b0c-857e-56bb25c3863b"/>
    <ds:schemaRef ds:uri="d1aa785c-e9d7-43a8-9adb-d63a2ceac55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3D06005-18E1-494B-BFDD-371C06A03F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668568-1E18-4BEB-B751-80BDB24D4819}">
  <ds:schemaRefs>
    <ds:schemaRef ds:uri="449629f2-4f2f-4b0c-857e-56bb25c3863b"/>
    <ds:schemaRef ds:uri="d1aa785c-e9d7-43a8-9adb-d63a2ceac55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615</Words>
  <Application>Microsoft Office PowerPoint</Application>
  <PresentationFormat>Panorámica</PresentationFormat>
  <Paragraphs>38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Trebuchet MS</vt:lpstr>
      <vt:lpstr>Wingdings</vt:lpstr>
      <vt:lpstr>Wingdings 3</vt:lpstr>
      <vt:lpstr>Faceta</vt:lpstr>
      <vt:lpstr>Software de virtualización</vt:lpstr>
      <vt:lpstr>Hipervisores</vt:lpstr>
      <vt:lpstr>Clasificación Hipervisores</vt:lpstr>
      <vt:lpstr>Arquitectura Unhosted</vt:lpstr>
      <vt:lpstr>¿Qué diferencia existen entre montar un hipervisor en un computador de escritorio, un servidor local o en la nube?</vt:lpstr>
      <vt:lpstr>VMware Workstation</vt:lpstr>
      <vt:lpstr>Virtual Box</vt:lpstr>
      <vt:lpstr>Contenedores</vt:lpstr>
      <vt:lpstr>Estructura de los contenedores</vt:lpstr>
      <vt:lpstr>Virtualizadores vs Contenedores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 virtualización</dc:title>
  <dc:creator>Johann Cepeda</dc:creator>
  <cp:lastModifiedBy>CEPEDA ALZA JOHANN ALFONSO</cp:lastModifiedBy>
  <cp:revision>1</cp:revision>
  <dcterms:created xsi:type="dcterms:W3CDTF">2021-01-20T19:53:43Z</dcterms:created>
  <dcterms:modified xsi:type="dcterms:W3CDTF">2021-01-25T17:09:08Z</dcterms:modified>
</cp:coreProperties>
</file>