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22D081-4449-499C-9C4A-2B2FFB190059}" type="slidenum">
              <a:rPr lang="en-GB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7919DA0-9637-4EB7-BD4B-D22A63D643F0}" type="slidenum"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15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GB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9A3B6B3-CF19-44C5-8353-FF29007F6A4F}" type="slidenum"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16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80880" y="4021200"/>
            <a:ext cx="840708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8900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42" name="Bild 41"/>
          <p:cNvPicPr/>
          <p:nvPr/>
        </p:nvPicPr>
        <p:blipFill>
          <a:blip r:embed="rId2"/>
          <a:stretch/>
        </p:blipFill>
        <p:spPr>
          <a:xfrm>
            <a:off x="1821240" y="1719360"/>
            <a:ext cx="5525640" cy="4406400"/>
          </a:xfrm>
          <a:prstGeom prst="rect">
            <a:avLst/>
          </a:prstGeom>
          <a:ln>
            <a:noFill/>
          </a:ln>
        </p:spPr>
      </p:pic>
      <p:pic>
        <p:nvPicPr>
          <p:cNvPr id="43" name="Bild 42"/>
          <p:cNvPicPr/>
          <p:nvPr/>
        </p:nvPicPr>
        <p:blipFill>
          <a:blip r:embed="rId2"/>
          <a:stretch/>
        </p:blipFill>
        <p:spPr>
          <a:xfrm>
            <a:off x="1821240" y="1719360"/>
            <a:ext cx="5525640" cy="440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80880" y="355680"/>
            <a:ext cx="8381520" cy="488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8088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8900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0880" y="4021200"/>
            <a:ext cx="840708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0880" y="4021200"/>
            <a:ext cx="840708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8900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8088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83" name="Bild 82"/>
          <p:cNvPicPr/>
          <p:nvPr/>
        </p:nvPicPr>
        <p:blipFill>
          <a:blip r:embed="rId2"/>
          <a:stretch/>
        </p:blipFill>
        <p:spPr>
          <a:xfrm>
            <a:off x="1821240" y="1719360"/>
            <a:ext cx="5525640" cy="4406400"/>
          </a:xfrm>
          <a:prstGeom prst="rect">
            <a:avLst/>
          </a:prstGeom>
          <a:ln>
            <a:noFill/>
          </a:ln>
        </p:spPr>
      </p:pic>
      <p:pic>
        <p:nvPicPr>
          <p:cNvPr id="84" name="Bild 83"/>
          <p:cNvPicPr/>
          <p:nvPr/>
        </p:nvPicPr>
        <p:blipFill>
          <a:blip r:embed="rId2"/>
          <a:stretch/>
        </p:blipFill>
        <p:spPr>
          <a:xfrm>
            <a:off x="1821240" y="1719360"/>
            <a:ext cx="5525640" cy="440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80880" y="355680"/>
            <a:ext cx="8381520" cy="488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088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4406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9000" y="402120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9000" y="1719360"/>
            <a:ext cx="410256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80880" y="4021200"/>
            <a:ext cx="8407080" cy="2101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20BD-3461-9440-BACC-BB6DACA17C55}" type="datetimeFigureOut">
              <a:rPr lang="de-DE" smtClean="0"/>
              <a:t>25.05.16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29DD-AF0C-864E-83B0-1D79390DB3F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52280" y="1635120"/>
            <a:ext cx="8830800" cy="5044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52280" y="152280"/>
            <a:ext cx="8813520" cy="1345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0880" y="1719360"/>
            <a:ext cx="8407080" cy="44064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Click to edit the outline text format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Second Outline Level</a:t>
            </a:r>
            <a:endParaRPr lang="de-DE" sz="20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Third Outline Level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Fourth Outline Level</a:t>
            </a:r>
            <a:endParaRPr lang="de-DE" sz="20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Fifth Outline Level</a:t>
            </a:r>
            <a:endParaRPr lang="de-DE" sz="20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Sixth Outline Level</a:t>
            </a:r>
            <a:endParaRPr lang="de-DE" sz="20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72880" indent="-228240">
              <a:lnSpc>
                <a:spcPct val="100000"/>
              </a:lnSpc>
              <a:buClr>
                <a:srgbClr val="F5AD27"/>
              </a:buClr>
              <a:buFont typeface="Wingdings 2" charset="2"/>
              <a:buChar char="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Seventh Outline LevelMastertextformat bearbeiten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7560" lvl="1" indent="-1821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Zweite Ebene</a:t>
            </a:r>
            <a:endParaRPr lang="de-DE" sz="20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22240" lvl="2" indent="-182160">
              <a:lnSpc>
                <a:spcPct val="100000"/>
              </a:lnSpc>
              <a:buClr>
                <a:srgbClr val="FF6700"/>
              </a:buClr>
              <a:buFont typeface="Wingdings" charset="2"/>
              <a:buChar char=""/>
            </a:pPr>
            <a:r>
              <a:rPr lang="de-DE" sz="16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Dritte Ebene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96920" lvl="3" indent="-1821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Vierte Ebene</a:t>
            </a:r>
            <a:endParaRPr lang="de-DE" sz="20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279440" lvl="4" indent="-182160">
              <a:lnSpc>
                <a:spcPct val="100000"/>
              </a:lnSpc>
              <a:buClr>
                <a:srgbClr val="FEA022"/>
              </a:buClr>
              <a:buFont typeface="Wingdings" charset="2"/>
              <a:buChar char=""/>
            </a:pPr>
            <a:r>
              <a:rPr lang="de-DE" sz="13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Fünfte Ebene</a:t>
            </a:r>
            <a:endParaRPr lang="de-DE" sz="20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380880" y="355680"/>
            <a:ext cx="8381520" cy="1053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Mastertitelformat bearbeiten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371520" y="6356520"/>
            <a:ext cx="2133360" cy="274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25/05/16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048120" y="6356520"/>
            <a:ext cx="3352320" cy="27432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8234280" y="6354720"/>
            <a:ext cx="58212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0903912-0FDE-4763-9D5D-61B9EB7DA23C}" type="slidenum"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8760" y="4044960"/>
            <a:ext cx="6683040" cy="149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strike="noStrike" spc="148">
                <a:solidFill>
                  <a:srgbClr val="FFAD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Fitnessplan 4 You</a:t>
            </a:r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58760" y="384120"/>
            <a:ext cx="6683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200" b="1" strike="noStrike" cap="all" spc="148">
                <a:solidFill>
                  <a:srgbClr val="FFAD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FIPLY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92" name="Bild 3"/>
          <p:cNvPicPr/>
          <p:nvPr/>
        </p:nvPicPr>
        <p:blipFill>
          <a:blip r:embed="rId2"/>
          <a:stretch/>
        </p:blipFill>
        <p:spPr>
          <a:xfrm>
            <a:off x="2141280" y="1659600"/>
            <a:ext cx="2682360" cy="268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Benutzer unterstützen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457200" y="1772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Übungsübersicht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Stoppuhr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Countdown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Musik, aber wie?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4068000" y="2869200"/>
            <a:ext cx="2349720" cy="234972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3"/>
          <a:stretch/>
        </p:blipFill>
        <p:spPr>
          <a:xfrm>
            <a:off x="4068000" y="908640"/>
            <a:ext cx="3699720" cy="230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Einlesen der Musik: Erster Ansatz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Durchsuchen des Musik-Ordners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jedem Gerät anders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Downloads usw. werden nicht beachtet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Einlesen der Musik: Zweiter Ansatz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Durchsuchen des Android Mediastores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Findet alle Dateien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Findet eventuell ungewolltes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löst man dieses Problem?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Playlists	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gewollte Audiodateien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 Playlists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Nahtlos integriert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Schneller Wechsel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28" name="Picture 2"/>
          <p:cNvPicPr/>
          <p:nvPr/>
        </p:nvPicPr>
        <p:blipFill>
          <a:blip r:embed="rId2"/>
          <a:stretch/>
        </p:blipFill>
        <p:spPr>
          <a:xfrm>
            <a:off x="5796000" y="3464280"/>
            <a:ext cx="3347640" cy="339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Trainingsassistent</a:t>
            </a:r>
            <a:endParaRPr lang="de-DE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283680" y="1793520"/>
            <a:ext cx="2679480" cy="4763520"/>
          </a:xfrm>
          <a:prstGeom prst="rect">
            <a:avLst/>
          </a:prstGeom>
          <a:ln>
            <a:noFill/>
          </a:ln>
        </p:spPr>
      </p:pic>
      <p:pic>
        <p:nvPicPr>
          <p:cNvPr id="131" name="Picture 3"/>
          <p:cNvPicPr/>
          <p:nvPr/>
        </p:nvPicPr>
        <p:blipFill>
          <a:blip r:embed="rId3"/>
          <a:stretch/>
        </p:blipFill>
        <p:spPr>
          <a:xfrm>
            <a:off x="3197520" y="1796400"/>
            <a:ext cx="2776680" cy="4760640"/>
          </a:xfrm>
          <a:prstGeom prst="rect">
            <a:avLst/>
          </a:prstGeom>
          <a:ln>
            <a:noFill/>
          </a:ln>
        </p:spPr>
      </p:pic>
      <p:pic>
        <p:nvPicPr>
          <p:cNvPr id="132" name="Picture 4"/>
          <p:cNvPicPr/>
          <p:nvPr/>
        </p:nvPicPr>
        <p:blipFill>
          <a:blip r:embed="rId4"/>
          <a:stretch/>
        </p:blipFill>
        <p:spPr>
          <a:xfrm>
            <a:off x="6176880" y="1796400"/>
            <a:ext cx="2677680" cy="476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tRAININGSASSISTENT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34" name="Picture 4"/>
          <p:cNvPicPr/>
          <p:nvPr/>
        </p:nvPicPr>
        <p:blipFill>
          <a:blip r:embed="rId3"/>
          <a:stretch/>
        </p:blipFill>
        <p:spPr>
          <a:xfrm>
            <a:off x="6220800" y="1971720"/>
            <a:ext cx="2582280" cy="4591080"/>
          </a:xfrm>
          <a:prstGeom prst="rect">
            <a:avLst/>
          </a:prstGeom>
          <a:ln>
            <a:noFill/>
          </a:ln>
        </p:spPr>
      </p:pic>
      <p:pic>
        <p:nvPicPr>
          <p:cNvPr id="135" name="Picture 2"/>
          <p:cNvPicPr/>
          <p:nvPr/>
        </p:nvPicPr>
        <p:blipFill>
          <a:blip r:embed="rId4"/>
          <a:stretch/>
        </p:blipFill>
        <p:spPr>
          <a:xfrm>
            <a:off x="3492360" y="1971720"/>
            <a:ext cx="2579040" cy="458532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380880" y="1971720"/>
            <a:ext cx="3506760" cy="440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Trainingsübersicht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Stoppuhr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Countdown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Anpassbares Layout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Musikplayer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872600" y="4422600"/>
            <a:ext cx="414720" cy="33372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  <a:effectLst>
            <a:outerShdw blurRad="3175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5492880" y="4422600"/>
            <a:ext cx="414720" cy="33372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  <a:effectLst>
            <a:outerShdw blurRad="3175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tRAININGSASSISTENT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40" name="Picture 3"/>
          <p:cNvPicPr/>
          <p:nvPr/>
        </p:nvPicPr>
        <p:blipFill>
          <a:blip r:embed="rId3"/>
          <a:stretch/>
        </p:blipFill>
        <p:spPr>
          <a:xfrm>
            <a:off x="336600" y="1748880"/>
            <a:ext cx="2715120" cy="4813920"/>
          </a:xfrm>
          <a:prstGeom prst="rect">
            <a:avLst/>
          </a:prstGeom>
          <a:ln>
            <a:noFill/>
          </a:ln>
        </p:spPr>
      </p:pic>
      <p:pic>
        <p:nvPicPr>
          <p:cNvPr id="141" name="Picture 2"/>
          <p:cNvPicPr/>
          <p:nvPr/>
        </p:nvPicPr>
        <p:blipFill>
          <a:blip r:embed="rId4"/>
          <a:stretch/>
        </p:blipFill>
        <p:spPr>
          <a:xfrm>
            <a:off x="6164280" y="1748880"/>
            <a:ext cx="2649960" cy="481392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3541680" y="1954080"/>
            <a:ext cx="3506760" cy="440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Playlisten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Ändern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Speichern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428920" y="5681520"/>
            <a:ext cx="645120" cy="59004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  <a:effectLst>
            <a:outerShdw blurRad="3175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3541680" y="4157280"/>
            <a:ext cx="2073240" cy="63108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3175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Der TrainingsPlan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0880" y="1791360"/>
            <a:ext cx="4743360" cy="465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">
              <a:lnSpc>
                <a:spcPct val="100000"/>
              </a:lnSpc>
            </a:pPr>
            <a:endParaRPr lang="de-DE" sz="2000" spc="148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  <a:ea typeface="ＭＳ Ｐゴシック"/>
            </a:endParaRPr>
          </a:p>
          <a:p>
            <a:pPr marL="45720">
              <a:lnSpc>
                <a:spcPct val="100000"/>
              </a:lnSpc>
            </a:pPr>
            <a:r>
              <a:rPr lang="de-DE" sz="2000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Das Problem: </a:t>
            </a:r>
          </a:p>
          <a:p>
            <a:pPr marL="45720">
              <a:lnSpc>
                <a:spcPct val="100000"/>
              </a:lnSpc>
            </a:pPr>
            <a:r>
              <a:rPr lang="de-DE" sz="2000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KEIN ALGORITHMUS</a:t>
            </a:r>
          </a:p>
          <a:p>
            <a:pPr marL="45720">
              <a:lnSpc>
                <a:spcPct val="100000"/>
              </a:lnSpc>
            </a:pPr>
            <a:endParaRPr lang="de-DE" sz="2000" spc="148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  <a:ea typeface="ＭＳ Ｐゴシック"/>
            </a:endParaRPr>
          </a:p>
          <a:p>
            <a:pPr marL="45720">
              <a:lnSpc>
                <a:spcPct val="100000"/>
              </a:lnSpc>
            </a:pPr>
            <a:r>
              <a:rPr lang="de-DE" sz="2000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	</a:t>
            </a:r>
            <a:r>
              <a:rPr lang="de-DE" sz="2000" strike="noStrike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Der Algorithmus fü</a:t>
            </a:r>
            <a:r>
              <a:rPr lang="de-DE" sz="2000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r das 	Generieren wurde in 	Zusammenarbeit mit dem 	Fitnessconsultant evaluiert</a:t>
            </a:r>
            <a:endParaRPr lang="de-DE" sz="2000" strike="noStrike" spc="148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buClr>
                <a:srgbClr val="000000"/>
              </a:buClr>
            </a:pPr>
            <a:endParaRPr lang="de-DE" sz="1600" strike="noStrike" spc="97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de-DE" sz="2000" strike="noStrike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	Durch Tags werden die </a:t>
            </a:r>
            <a:r>
              <a:rPr lang="de-DE" sz="2000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Übungen 	dem Plan zugeordnet</a:t>
            </a:r>
            <a:endParaRPr lang="de-DE" sz="2000" strike="noStrike" spc="148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Bild 3"/>
          <p:cNvPicPr/>
          <p:nvPr/>
        </p:nvPicPr>
        <p:blipFill>
          <a:blip r:embed="rId2"/>
          <a:stretch/>
        </p:blipFill>
        <p:spPr>
          <a:xfrm>
            <a:off x="6611760" y="4233960"/>
            <a:ext cx="3441240" cy="343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Der TraininGSPLAN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50" name="Bild 4"/>
          <p:cNvPicPr/>
          <p:nvPr/>
        </p:nvPicPr>
        <p:blipFill>
          <a:blip r:embed="rId2"/>
          <a:stretch/>
        </p:blipFill>
        <p:spPr>
          <a:xfrm>
            <a:off x="5896440" y="1819440"/>
            <a:ext cx="2643480" cy="4685760"/>
          </a:xfrm>
          <a:prstGeom prst="rect">
            <a:avLst/>
          </a:prstGeom>
          <a:ln>
            <a:noFill/>
          </a:ln>
        </p:spPr>
      </p:pic>
      <p:sp>
        <p:nvSpPr>
          <p:cNvPr id="3" name="Rechteck 2"/>
          <p:cNvSpPr/>
          <p:nvPr/>
        </p:nvSpPr>
        <p:spPr>
          <a:xfrm>
            <a:off x="380880" y="1855524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>
              <a:lnSpc>
                <a:spcPct val="100000"/>
              </a:lnSpc>
            </a:pPr>
            <a:r>
              <a:rPr lang="de-DE" sz="2000" strike="noStrike" spc="148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Formular ausfüllen</a:t>
            </a:r>
            <a:endParaRPr lang="de-DE" sz="2000" strike="noStrike" spc="148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pc="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Trainingsziel</a:t>
            </a:r>
            <a:endParaRPr lang="de-DE" sz="1600" strike="noStrike" spc="97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pc="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Körperbau</a:t>
            </a:r>
            <a:endParaRPr lang="de-DE" sz="1600" strike="noStrike" spc="97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pc="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Trainingstage auswählen</a:t>
            </a:r>
            <a:endParaRPr lang="de-DE" sz="1600" strike="noStrike" spc="97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pc="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Starttermin festlegen</a:t>
            </a:r>
            <a:endParaRPr lang="de-DE" sz="1600" strike="noStrike" spc="97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9000" lvl="1" indent="-182160">
              <a:lnSpc>
                <a:spcPct val="100000"/>
              </a:lnSpc>
              <a:buClr>
                <a:srgbClr val="000000"/>
              </a:buClr>
              <a:buFont typeface="Wingdings 2" charset="2"/>
              <a:buChar char=""/>
            </a:pPr>
            <a:r>
              <a:rPr lang="de-DE" spc="97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Planname</a:t>
            </a:r>
            <a:r>
              <a:rPr lang="de-DE" spc="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 eingeben</a:t>
            </a:r>
            <a:endParaRPr lang="de-DE" sz="1600" strike="noStrike" spc="97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9" name="Bild 6"/>
          <p:cNvPicPr/>
          <p:nvPr/>
        </p:nvPicPr>
        <p:blipFill>
          <a:blip r:embed="rId3"/>
          <a:stretch/>
        </p:blipFill>
        <p:spPr>
          <a:xfrm>
            <a:off x="729855" y="4648680"/>
            <a:ext cx="3199320" cy="171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Der Trainingsplan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6" name="Inhaltsplatzhalter 3"/>
          <p:cNvPicPr/>
          <p:nvPr/>
        </p:nvPicPr>
        <p:blipFill>
          <a:blip r:embed="rId2"/>
          <a:srcRect l="-117873" r="-117873"/>
          <a:stretch/>
        </p:blipFill>
        <p:spPr>
          <a:xfrm>
            <a:off x="3023186" y="1783967"/>
            <a:ext cx="8939880" cy="4685760"/>
          </a:xfrm>
          <a:prstGeom prst="rect">
            <a:avLst/>
          </a:prstGeom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380879" y="1693487"/>
            <a:ext cx="46370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b="1" dirty="0" smtClean="0">
                <a:latin typeface="Franklin Gothic Medium"/>
                <a:cs typeface="Franklin Gothic Medium"/>
              </a:rPr>
              <a:t>Mehrere Trainingspläne </a:t>
            </a:r>
            <a:r>
              <a:rPr lang="de-DE" sz="2000" b="1" dirty="0" err="1" smtClean="0">
                <a:latin typeface="Franklin Gothic Medium"/>
                <a:cs typeface="Franklin Gothic Medium"/>
              </a:rPr>
              <a:t>verwaltbar</a:t>
            </a:r>
            <a:endParaRPr lang="de-DE" sz="2000" b="1" dirty="0" smtClean="0">
              <a:latin typeface="Franklin Gothic Medium"/>
              <a:cs typeface="Franklin Gothic Medium"/>
            </a:endParaRPr>
          </a:p>
          <a:p>
            <a:pPr marL="342900" indent="-342900">
              <a:buFontTx/>
              <a:buChar char="-"/>
            </a:pPr>
            <a:endParaRPr lang="de-DE" sz="2000" b="1" dirty="0">
              <a:latin typeface="Franklin Gothic Medium"/>
              <a:cs typeface="Franklin Gothic Medium"/>
            </a:endParaRPr>
          </a:p>
          <a:p>
            <a:pPr marL="342900" indent="-342900">
              <a:buFontTx/>
              <a:buChar char="-"/>
            </a:pPr>
            <a:r>
              <a:rPr lang="de-DE" sz="2000" b="1" dirty="0" smtClean="0">
                <a:latin typeface="Franklin Gothic Medium"/>
                <a:cs typeface="Franklin Gothic Medium"/>
              </a:rPr>
              <a:t>Trainingsplan exportieren:</a:t>
            </a:r>
          </a:p>
          <a:p>
            <a:pPr marL="800100" lvl="1" indent="-342900">
              <a:buFontTx/>
              <a:buChar char="-"/>
            </a:pPr>
            <a:r>
              <a:rPr lang="de-DE" sz="2000" b="1" dirty="0" smtClean="0">
                <a:latin typeface="Franklin Gothic Medium"/>
                <a:cs typeface="Franklin Gothic Medium"/>
              </a:rPr>
              <a:t>CSV</a:t>
            </a:r>
          </a:p>
          <a:p>
            <a:pPr marL="800100" lvl="1" indent="-342900">
              <a:buFontTx/>
              <a:buChar char="-"/>
            </a:pPr>
            <a:r>
              <a:rPr lang="de-DE" sz="2000" b="1" dirty="0" smtClean="0">
                <a:latin typeface="Franklin Gothic Medium"/>
                <a:cs typeface="Franklin Gothic Medium"/>
              </a:rPr>
              <a:t>PDF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nhaltsplatzhalter 3"/>
          <p:cNvPicPr/>
          <p:nvPr/>
        </p:nvPicPr>
        <p:blipFill>
          <a:blip r:embed="rId2"/>
          <a:srcRect t="15213" b="15213"/>
          <a:stretch/>
        </p:blipFill>
        <p:spPr>
          <a:xfrm>
            <a:off x="380880" y="1887840"/>
            <a:ext cx="8407080" cy="454680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AD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Die Dicke Gesellschaft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Training</a:t>
            </a:r>
            <a:endParaRPr lang="de-DE" sz="30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380880" y="1719360"/>
            <a:ext cx="8407080" cy="44064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>
                <a:latin typeface="Franklin Gothic Medium"/>
                <a:cs typeface="Franklin Gothic Medium"/>
              </a:rPr>
              <a:t>Übungen werden aus der Datenbank gelesen</a:t>
            </a:r>
          </a:p>
          <a:p>
            <a:endParaRPr lang="de-DE" dirty="0" smtClean="0">
              <a:latin typeface="Franklin Gothic Medium"/>
              <a:cs typeface="Franklin Gothic Medium"/>
            </a:endParaRPr>
          </a:p>
          <a:p>
            <a:endParaRPr lang="de-DE" dirty="0">
              <a:latin typeface="Franklin Gothic Medium"/>
              <a:cs typeface="Franklin Gothic Medium"/>
            </a:endParaRPr>
          </a:p>
          <a:p>
            <a:endParaRPr lang="de-DE" dirty="0">
              <a:latin typeface="Franklin Gothic Medium"/>
              <a:cs typeface="Franklin Gothic Medium"/>
            </a:endParaRPr>
          </a:p>
          <a:p>
            <a:endParaRPr lang="de-DE" dirty="0">
              <a:latin typeface="Franklin Gothic Medium"/>
              <a:cs typeface="Franklin Gothic Medium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327" y="1943292"/>
            <a:ext cx="2518017" cy="44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0880" y="1719360"/>
            <a:ext cx="8407080" cy="440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"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74320" indent="-228240">
              <a:lnSpc>
                <a:spcPct val="100000"/>
              </a:lnSpc>
              <a:buClr>
                <a:srgbClr val="F5AD27"/>
              </a:buClr>
              <a:buFont typeface="Wingdings 2" charset="2"/>
              <a:buChar char="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Welche Plattform?</a:t>
            </a: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Android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74320" indent="-228240">
              <a:lnSpc>
                <a:spcPct val="100000"/>
              </a:lnSpc>
              <a:buClr>
                <a:srgbClr val="F5AD27"/>
              </a:buClr>
              <a:buFont typeface="Wingdings 2" charset="2"/>
              <a:buChar char=""/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Herausforderungen</a:t>
            </a: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Algorithmus zur Generierung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Usermanagement &amp; Statistik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Auffinden der Musikdateien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Playlistfunktion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84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Technische Details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59" name="Bild 3"/>
          <p:cNvPicPr/>
          <p:nvPr/>
        </p:nvPicPr>
        <p:blipFill>
          <a:blip r:embed="rId2"/>
          <a:stretch/>
        </p:blipFill>
        <p:spPr>
          <a:xfrm>
            <a:off x="6611760" y="4233960"/>
            <a:ext cx="3441240" cy="343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80880" y="1719360"/>
            <a:ext cx="8407080" cy="440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AD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Verwendete Technologien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62" name="Bild 7"/>
          <p:cNvPicPr/>
          <p:nvPr/>
        </p:nvPicPr>
        <p:blipFill>
          <a:blip r:embed="rId2"/>
          <a:stretch/>
        </p:blipFill>
        <p:spPr>
          <a:xfrm>
            <a:off x="0" y="1726560"/>
            <a:ext cx="2936520" cy="2934720"/>
          </a:xfrm>
          <a:prstGeom prst="rect">
            <a:avLst/>
          </a:prstGeom>
          <a:ln>
            <a:noFill/>
          </a:ln>
        </p:spPr>
      </p:pic>
      <p:pic>
        <p:nvPicPr>
          <p:cNvPr id="163" name="Bild 9"/>
          <p:cNvPicPr/>
          <p:nvPr/>
        </p:nvPicPr>
        <p:blipFill>
          <a:blip r:embed="rId3"/>
          <a:stretch/>
        </p:blipFill>
        <p:spPr>
          <a:xfrm>
            <a:off x="380880" y="4854600"/>
            <a:ext cx="2763360" cy="1534680"/>
          </a:xfrm>
          <a:prstGeom prst="rect">
            <a:avLst/>
          </a:prstGeom>
          <a:ln>
            <a:noFill/>
          </a:ln>
        </p:spPr>
      </p:pic>
      <p:pic>
        <p:nvPicPr>
          <p:cNvPr id="164" name="Bild 11"/>
          <p:cNvPicPr/>
          <p:nvPr/>
        </p:nvPicPr>
        <p:blipFill>
          <a:blip r:embed="rId4"/>
          <a:stretch/>
        </p:blipFill>
        <p:spPr>
          <a:xfrm>
            <a:off x="3788280" y="4500720"/>
            <a:ext cx="4999680" cy="2017080"/>
          </a:xfrm>
          <a:prstGeom prst="rect">
            <a:avLst/>
          </a:prstGeom>
          <a:ln>
            <a:noFill/>
          </a:ln>
        </p:spPr>
      </p:pic>
      <p:pic>
        <p:nvPicPr>
          <p:cNvPr id="165" name="Picture 2"/>
          <p:cNvPicPr/>
          <p:nvPr/>
        </p:nvPicPr>
        <p:blipFill>
          <a:blip r:embed="rId5"/>
          <a:stretch/>
        </p:blipFill>
        <p:spPr>
          <a:xfrm>
            <a:off x="3349800" y="2216520"/>
            <a:ext cx="5183640" cy="135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AD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Danke Für eure Aufmerksamkeit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0200" y="2392200"/>
            <a:ext cx="8819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Eine Diplomarbeit im Rahmen der Reifeprüfung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an der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60200" y="3306600"/>
            <a:ext cx="88196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HTL Leonding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96" name="Inhaltsplatzhalter 5"/>
          <p:cNvPicPr/>
          <p:nvPr/>
        </p:nvPicPr>
        <p:blipFill>
          <a:blip r:embed="rId2"/>
          <a:srcRect t="3336" b="3336"/>
          <a:stretch/>
        </p:blipFill>
        <p:spPr>
          <a:xfrm>
            <a:off x="-2067480" y="1868040"/>
            <a:ext cx="8407080" cy="4406400"/>
          </a:xfrm>
          <a:prstGeom prst="rect">
            <a:avLst/>
          </a:prstGeom>
          <a:ln>
            <a:noFill/>
          </a:ln>
        </p:spPr>
      </p:pic>
      <p:pic>
        <p:nvPicPr>
          <p:cNvPr id="97" name="Bild 7"/>
          <p:cNvPicPr/>
          <p:nvPr/>
        </p:nvPicPr>
        <p:blipFill>
          <a:blip r:embed="rId3"/>
          <a:stretch/>
        </p:blipFill>
        <p:spPr>
          <a:xfrm>
            <a:off x="5085720" y="1868040"/>
            <a:ext cx="3425760" cy="45766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176280" y="3525480"/>
            <a:ext cx="1594080" cy="63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3175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00" name="Inhaltsplatzhalter 5"/>
          <p:cNvPicPr/>
          <p:nvPr/>
        </p:nvPicPr>
        <p:blipFill>
          <a:blip r:embed="rId2"/>
          <a:srcRect l="-53186" r="-53186"/>
          <a:stretch/>
        </p:blipFill>
        <p:spPr>
          <a:xfrm>
            <a:off x="-2063880" y="1686960"/>
            <a:ext cx="7266960" cy="4903920"/>
          </a:xfrm>
          <a:prstGeom prst="rect">
            <a:avLst/>
          </a:prstGeom>
          <a:ln>
            <a:noFill/>
          </a:ln>
        </p:spPr>
      </p:pic>
      <p:pic>
        <p:nvPicPr>
          <p:cNvPr id="101" name="Bild 6"/>
          <p:cNvPicPr/>
          <p:nvPr/>
        </p:nvPicPr>
        <p:blipFill>
          <a:blip r:embed="rId3"/>
          <a:stretch/>
        </p:blipFill>
        <p:spPr>
          <a:xfrm>
            <a:off x="4879080" y="2666880"/>
            <a:ext cx="3777840" cy="25185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3171600" y="3526200"/>
            <a:ext cx="1594080" cy="63108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3175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nhaltsplatzhalter 3"/>
          <p:cNvPicPr/>
          <p:nvPr/>
        </p:nvPicPr>
        <p:blipFill>
          <a:blip r:embed="rId2"/>
          <a:srcRect l="-140772" r="-140772"/>
          <a:stretch/>
        </p:blipFill>
        <p:spPr>
          <a:xfrm>
            <a:off x="-2508120" y="1719360"/>
            <a:ext cx="8407080" cy="440640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1600" y="3526200"/>
            <a:ext cx="1594080" cy="63108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3175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6" name="Bild 6"/>
          <p:cNvPicPr/>
          <p:nvPr/>
        </p:nvPicPr>
        <p:blipFill>
          <a:blip r:embed="rId3"/>
          <a:stretch/>
        </p:blipFill>
        <p:spPr>
          <a:xfrm>
            <a:off x="5378400" y="1940760"/>
            <a:ext cx="3003480" cy="41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AD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Was ist FIPLY?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0880" y="1719360"/>
            <a:ext cx="8407080" cy="440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09" name="Bild 13"/>
          <p:cNvPicPr/>
          <p:nvPr/>
        </p:nvPicPr>
        <p:blipFill>
          <a:blip r:embed="rId2"/>
          <a:stretch/>
        </p:blipFill>
        <p:spPr>
          <a:xfrm>
            <a:off x="1322280" y="1944720"/>
            <a:ext cx="6459120" cy="474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3640" y="1719360"/>
            <a:ext cx="8407080" cy="440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Schneller Einstieg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Personalisierter Fitnessplans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Muskelaufbau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Abnehmen/Gesundheit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48640" lvl="1" indent="-18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9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Maximalkrafttraining</a:t>
            </a:r>
            <a:endParaRPr lang="de-DE" sz="1600" strike="noStrike" spc="97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Abwechslungsreiches Training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r>
              <a:rPr lang="de-DE" sz="200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- Integrierter Trainingsassistent</a:t>
            </a: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"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AD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Was Ist fiply?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12" name="Bild 3"/>
          <p:cNvPicPr/>
          <p:nvPr/>
        </p:nvPicPr>
        <p:blipFill>
          <a:blip r:embed="rId2"/>
          <a:stretch/>
        </p:blipFill>
        <p:spPr>
          <a:xfrm>
            <a:off x="7401960" y="4363920"/>
            <a:ext cx="1587960" cy="21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0880" y="355680"/>
            <a:ext cx="8381520" cy="105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3200" strike="noStrike" cap="all" spc="1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ＭＳ Ｐゴシック"/>
              </a:rPr>
              <a:t>Übungskatalog</a:t>
            </a:r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588240" y="1770480"/>
            <a:ext cx="2636640" cy="4687560"/>
          </a:xfrm>
          <a:prstGeom prst="rect">
            <a:avLst/>
          </a:prstGeom>
          <a:ln>
            <a:noFill/>
          </a:ln>
        </p:spPr>
      </p:pic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5803200" y="1802160"/>
            <a:ext cx="2636640" cy="468756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3433680" y="3776400"/>
            <a:ext cx="2124000" cy="567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de-DE" sz="2000" strike="noStrike" spc="148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44040" y="3904560"/>
            <a:ext cx="2508480" cy="3225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Raster.thmx</Template>
  <TotalTime>0</TotalTime>
  <Words>186</Words>
  <Application>Microsoft Macintosh PowerPoint</Application>
  <PresentationFormat>Bildschirmpräsentation (4:3)</PresentationFormat>
  <Paragraphs>110</Paragraphs>
  <Slides>23</Slides>
  <Notes>2</Notes>
  <HiddenSlides>3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Office-Design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Training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FIPLY</dc:title>
  <dc:creator>Don</dc:creator>
  <cp:lastModifiedBy>Don</cp:lastModifiedBy>
  <cp:revision>44</cp:revision>
  <dcterms:created xsi:type="dcterms:W3CDTF">2016-01-21T15:51:12Z</dcterms:created>
  <dcterms:modified xsi:type="dcterms:W3CDTF">2016-05-25T13:05:00Z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8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2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