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83" r:id="rId4"/>
    <p:sldId id="284" r:id="rId5"/>
    <p:sldId id="291" r:id="rId6"/>
    <p:sldId id="285" r:id="rId7"/>
    <p:sldId id="292" r:id="rId8"/>
    <p:sldId id="286" r:id="rId9"/>
    <p:sldId id="289" r:id="rId10"/>
    <p:sldId id="290"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 groups" id="{B2749F25-B076-42EC-BFED-A847AAB510C2}">
          <p14:sldIdLst>
            <p14:sldId id="278"/>
            <p14:sldId id="282"/>
            <p14:sldId id="283"/>
            <p14:sldId id="284"/>
          </p14:sldIdLst>
        </p14:section>
        <p14:section name="Location Based" id="{24B0D0CF-C19F-4B8A-AA0F-CDB2A02355E1}">
          <p14:sldIdLst>
            <p14:sldId id="291"/>
            <p14:sldId id="285"/>
            <p14:sldId id="292"/>
            <p14:sldId id="286"/>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1"/>
  </p:normalViewPr>
  <p:slideViewPr>
    <p:cSldViewPr snapToGrid="0" showGuides="1">
      <p:cViewPr varScale="1">
        <p:scale>
          <a:sx n="155" d="100"/>
          <a:sy n="155"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5D4-02D9-A0A5-2EDE-B25D810FF2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847359AA-09C5-5B29-7C9A-99C3667A6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47D8899-C62C-0C33-D05D-4B97659C7348}"/>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15BC80FD-654D-E92C-F40F-71FCEBF777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FEFBCAB-555F-99FD-690F-D033276D70CE}"/>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56693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D4EA-596F-80B7-C662-55541788AF64}"/>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C53FF46-5F53-7401-91A7-06D963DE0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901DFE5-F1E5-DDB7-3862-231A3A059BB6}"/>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3D318490-12B4-8849-5B5A-9ECAA907F88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A508679-EDDE-BFAD-574A-FB84C4833E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1802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81DB2-0B57-6836-C80F-A2A47FAF7B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1ED0ADD-EF66-5026-276F-0E0BFD519C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7E79D1-5101-C4CC-F30B-F4C048FC32ED}"/>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BEA06A59-9D0B-868C-9C4A-6EC0E7F3417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1E4572A-A870-B47E-0384-CE58AB59F1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392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54A8-34BC-92A7-786E-DA4F39DCC36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2A27216-DCDA-507F-CE9B-1BF20EA462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783DE85-6B9A-6FD7-783C-4F6A08B00A90}"/>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F6A7CF6A-D35A-9567-6CAA-EBA665F752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F485AF-7564-77EE-E4BF-92A5DA8542B0}"/>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88855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A3F5-E7D6-3A65-1D4B-D3CD928130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13B88B3-DCF2-E19B-E516-4C2BA1F8D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C0758E-274A-A48F-888C-C8C6D4070564}"/>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EF66D12E-F448-E9FE-89FB-8153792920E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6905EB-512D-6ADC-14AA-F804E25232E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7383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7F84-D766-2326-9000-44C593B442B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58443D1-2115-1950-53D8-58C0E10D3C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8925A53-4CC0-8E03-9294-F2FA91F2AB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CAD262C-7A01-1D77-A365-A4942A252B8C}"/>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96F5769E-1F22-CE41-F5A6-8951D69B2E1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62C10D-5667-D606-F304-5FC2E01120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716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F346-6EC8-F32E-1332-596AF097D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3CDCA67-4B3C-3C08-229B-291756B5E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5026E7-1351-8F94-F34D-81224A4851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B72A7D3-D989-4AE2-A456-689676C05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80F825-3D0D-6526-4B72-25DD939077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771FCB2-86A9-0B6D-60D2-51555DBF006E}"/>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8" name="Footer Placeholder 7">
            <a:extLst>
              <a:ext uri="{FF2B5EF4-FFF2-40B4-BE49-F238E27FC236}">
                <a16:creationId xmlns:a16="http://schemas.microsoft.com/office/drawing/2014/main" id="{03ECBAF1-4F1E-C126-1A31-E990CD68BF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32585E-639B-B609-0263-9D2B2A6C862F}"/>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35064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D33B-2D4F-9A6A-A769-4C96B0C887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A1F4D33-F114-5F2F-BDC4-36225D76D7C1}"/>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4" name="Footer Placeholder 3">
            <a:extLst>
              <a:ext uri="{FF2B5EF4-FFF2-40B4-BE49-F238E27FC236}">
                <a16:creationId xmlns:a16="http://schemas.microsoft.com/office/drawing/2014/main" id="{241C2193-9068-7189-C897-DB0814FCA2F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429C71E-5ECB-9ACC-4D2E-284FDACA222D}"/>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60284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83087-51E1-A6B8-A0C1-4BFD76795A22}"/>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3" name="Footer Placeholder 2">
            <a:extLst>
              <a:ext uri="{FF2B5EF4-FFF2-40B4-BE49-F238E27FC236}">
                <a16:creationId xmlns:a16="http://schemas.microsoft.com/office/drawing/2014/main" id="{D9817D44-91D0-FCC2-FC15-19709CF9B7D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8B93317-9B1F-267C-5FF9-63F18BBBA7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98083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648-02B0-05DF-AA2F-D151646E29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FBC95547-C46C-8F95-D788-1F4DD2F23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F48B4B0-DAA6-D0B1-360D-22936CBE8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95F89E-3D4F-38EF-6FD6-A4C8CC439A59}"/>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E8EBF324-851B-5E15-1DC2-1BDAE05840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F0954CC-AB9F-5F0A-8843-B8233FEBC85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08734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EEC4-8350-FE69-C935-0E5E1C3E5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A5BAD3A-3AC0-2E4B-925D-B0405D843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B91ED7A-4E15-E954-EE4B-CCFB8493F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37AB5F-4347-ABAA-68D8-0C354F1818E8}"/>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CDF1331B-4C57-2295-E671-8006696F59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9C4032F-D778-46FF-B63B-5BB28770CBD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423251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85A4A-D141-44B5-A036-CBDF784D4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E8FB0D7-AA4E-EAD4-77CA-4BCDFBF0B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0842C5-DB93-9565-74AA-B592AC5F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FFB837A6-CAFC-A9E3-EDB6-EDAFEFF8B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60188AF-1024-1E48-6C83-2F1B1CF5B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315E0-22B1-2141-B084-95F9F627C9E1}" type="slidenum">
              <a:rPr lang="en-CH" smtClean="0"/>
              <a:t>‹#›</a:t>
            </a:fld>
            <a:endParaRPr lang="en-CH"/>
          </a:p>
        </p:txBody>
      </p:sp>
    </p:spTree>
    <p:extLst>
      <p:ext uri="{BB962C8B-B14F-4D97-AF65-F5344CB8AC3E}">
        <p14:creationId xmlns:p14="http://schemas.microsoft.com/office/powerpoint/2010/main" val="362221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2448220" y="1404139"/>
            <a:ext cx="5902116" cy="269060"/>
            <a:chOff x="1778038" y="1193998"/>
            <a:chExt cx="5902116" cy="269060"/>
          </a:xfrm>
        </p:grpSpPr>
        <p:sp>
          <p:nvSpPr>
            <p:cNvPr id="36" name="Oval 35">
              <a:extLst>
                <a:ext uri="{FF2B5EF4-FFF2-40B4-BE49-F238E27FC236}">
                  <a16:creationId xmlns:a16="http://schemas.microsoft.com/office/drawing/2014/main" id="{6AB7A827-03C6-1A7F-C619-E30EBB31BCFE}"/>
                </a:ext>
              </a:extLst>
            </p:cNvPr>
            <p:cNvSpPr/>
            <p:nvPr/>
          </p:nvSpPr>
          <p:spPr>
            <a:xfrm>
              <a:off x="1778038" y="1193998"/>
              <a:ext cx="269060" cy="2690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3373359"/>
          </a:xfrm>
          <a:prstGeom prst="rect">
            <a:avLst/>
          </a:prstGeom>
          <a:noFill/>
        </p:spPr>
        <p:txBody>
          <a:bodyPr wrap="square" rtlCol="0">
            <a:spAutoFit/>
          </a:bodyPr>
          <a:lstStyle/>
          <a:p>
            <a:pPr algn="just">
              <a:lnSpc>
                <a:spcPct val="150000"/>
              </a:lnSpc>
            </a:pPr>
            <a:r>
              <a:rPr lang="de-DE" dirty="0"/>
              <a:t>Bei diesem Experiment müssen Sie nach dem Ziel suchen und beurteilen, ob die Ziellücke nach oben oder unten zeigt. Zu Beginn eines jeden Versuchs wird in der Mitte des Bildschirms eine Farbe zusammen mit einem Zeichen angezeigt. Es liefert Farbinformationen über das Ziel (Details dazu finden Sie auf der nächsten Folie). Nach einer kurzen Pause wird eine Reihe von Buchstaben C mit zwei Farben auf dem Bildschirm präsentiert, die in einem Kreis angeordnet sind und in unterschiedliche Richtungen zeigen. Es gibt nur einen Buchstaben C, der nach oben oder unten zeigt. Ihre Aufgabe ist es, den speziellen Buchstaben C zu finden und so schnell wie möglich zu bestimmen, ob er nach oben (</a:t>
            </a:r>
            <a:r>
              <a:rPr lang="de-DE" dirty="0">
                <a:solidFill>
                  <a:srgbClr val="FF0000"/>
                </a:solidFill>
              </a:rPr>
              <a:t>drücken Sie die Pfeiltaste nach oben</a:t>
            </a:r>
            <a:r>
              <a:rPr lang="de-DE" dirty="0"/>
              <a:t>) oder nach unten (</a:t>
            </a:r>
            <a:r>
              <a:rPr lang="de-DE" dirty="0">
                <a:solidFill>
                  <a:srgbClr val="FF0000"/>
                </a:solidFill>
              </a:rPr>
              <a:t>drücken Sie die Pfeiltaste nach unten</a:t>
            </a:r>
            <a:r>
              <a:rPr lang="de-DE" dirty="0"/>
              <a:t>) zeigt.</a:t>
            </a:r>
          </a:p>
        </p:txBody>
      </p:sp>
      <p:sp>
        <p:nvSpPr>
          <p:cNvPr id="48" name="TextBox 47">
            <a:extLst>
              <a:ext uri="{FF2B5EF4-FFF2-40B4-BE49-F238E27FC236}">
                <a16:creationId xmlns:a16="http://schemas.microsoft.com/office/drawing/2014/main" id="{DC97A6F8-8425-3123-0774-0E06E3E8BA7F}"/>
              </a:ext>
            </a:extLst>
          </p:cNvPr>
          <p:cNvSpPr txBox="1"/>
          <p:nvPr/>
        </p:nvSpPr>
        <p:spPr>
          <a:xfrm>
            <a:off x="7490046" y="2226239"/>
            <a:ext cx="4233531" cy="369332"/>
          </a:xfrm>
          <a:prstGeom prst="rect">
            <a:avLst/>
          </a:prstGeom>
          <a:noFill/>
        </p:spPr>
        <p:txBody>
          <a:bodyPr wrap="none" rtlCol="0">
            <a:spAutoFit/>
          </a:bodyPr>
          <a:lstStyle/>
          <a:p>
            <a:pPr algn="ctr"/>
            <a:r>
              <a:rPr lang="en-US" dirty="0" err="1"/>
              <a:t>Drücken</a:t>
            </a:r>
            <a:r>
              <a:rPr lang="en-US" dirty="0"/>
              <a:t> Sie die </a:t>
            </a:r>
            <a:r>
              <a:rPr lang="en-US" dirty="0" err="1"/>
              <a:t>Pfeiltaste</a:t>
            </a:r>
            <a:r>
              <a:rPr lang="en-US" dirty="0"/>
              <a:t> </a:t>
            </a:r>
            <a:r>
              <a:rPr lang="en-US" dirty="0" err="1"/>
              <a:t>nach</a:t>
            </a:r>
            <a:r>
              <a:rPr lang="en-US" dirty="0"/>
              <a:t> </a:t>
            </a:r>
            <a:r>
              <a:rPr lang="en-US" dirty="0" err="1"/>
              <a:t>oben</a:t>
            </a:r>
            <a:r>
              <a:rPr lang="en-US" dirty="0"/>
              <a:t>/</a:t>
            </a:r>
            <a:r>
              <a:rPr lang="en-US" dirty="0" err="1"/>
              <a:t>unten</a:t>
            </a:r>
            <a:endParaRPr lang="en-US" dirty="0"/>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936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neutral cue </a:t>
            </a:r>
            <a:r>
              <a:rPr lang="en-US"/>
              <a:t>condition, a solid line is displayed vertically which indicates no information about the location of the target.</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725149" y="3907601"/>
            <a:ext cx="3694821" cy="369332"/>
          </a:xfrm>
          <a:prstGeom prst="rect">
            <a:avLst/>
          </a:prstGeom>
          <a:noFill/>
        </p:spPr>
        <p:txBody>
          <a:bodyPr wrap="square">
            <a:spAutoFit/>
          </a:bodyPr>
          <a:lstStyle/>
          <a:p>
            <a:r>
              <a:rPr lang="en-US" sz="1800"/>
              <a:t>There is no information from the cue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2" name="Straight Arrow Connector 44">
            <a:extLst>
              <a:ext uri="{FF2B5EF4-FFF2-40B4-BE49-F238E27FC236}">
                <a16:creationId xmlns:a16="http://schemas.microsoft.com/office/drawing/2014/main" id="{9457C11A-0C7A-637C-7572-501A9CF225A5}"/>
              </a:ext>
            </a:extLst>
          </p:cNvPr>
          <p:cNvCxnSpPr>
            <a:cxnSpLocks/>
          </p:cNvCxnSpPr>
          <p:nvPr/>
        </p:nvCxnSpPr>
        <p:spPr>
          <a:xfrm rot="16200000">
            <a:off x="3208038" y="2938032"/>
            <a:ext cx="0" cy="36146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8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2488856" y="648545"/>
            <a:ext cx="6235147" cy="1295868"/>
          </a:xfrm>
          <a:prstGeom prst="rect">
            <a:avLst/>
          </a:prstGeom>
          <a:noFill/>
        </p:spPr>
        <p:txBody>
          <a:bodyPr wrap="square" rtlCol="0">
            <a:spAutoFit/>
          </a:bodyPr>
          <a:lstStyle/>
          <a:p>
            <a:pPr algn="just">
              <a:lnSpc>
                <a:spcPct val="150000"/>
              </a:lnSpc>
            </a:pPr>
            <a:r>
              <a:rPr lang="en-US" dirty="0"/>
              <a:t>In der </a:t>
            </a:r>
            <a:r>
              <a:rPr lang="en-US" dirty="0" err="1"/>
              <a:t>positiven</a:t>
            </a:r>
            <a:r>
              <a:rPr lang="en-US" dirty="0"/>
              <a:t> Cue-</a:t>
            </a:r>
            <a:r>
              <a:rPr lang="en-US" dirty="0" err="1"/>
              <a:t>Bedingung</a:t>
            </a:r>
            <a:r>
              <a:rPr lang="en-US" dirty="0"/>
              <a:t> </a:t>
            </a:r>
            <a:r>
              <a:rPr lang="en-US" dirty="0" err="1"/>
              <a:t>wird</a:t>
            </a:r>
            <a:r>
              <a:rPr lang="en-US" dirty="0"/>
              <a:t> </a:t>
            </a:r>
            <a:r>
              <a:rPr lang="en-US" dirty="0" err="1"/>
              <a:t>eine</a:t>
            </a:r>
            <a:r>
              <a:rPr lang="en-US" dirty="0"/>
              <a:t> </a:t>
            </a:r>
            <a:r>
              <a:rPr lang="en-US" dirty="0" err="1"/>
              <a:t>Farbe</a:t>
            </a:r>
            <a:r>
              <a:rPr lang="en-US" dirty="0"/>
              <a:t> </a:t>
            </a:r>
            <a:r>
              <a:rPr lang="en-US" dirty="0" err="1"/>
              <a:t>zusammen</a:t>
            </a:r>
            <a:r>
              <a:rPr lang="en-US" dirty="0"/>
              <a:t> </a:t>
            </a:r>
            <a:r>
              <a:rPr lang="en-US" dirty="0" err="1"/>
              <a:t>mit</a:t>
            </a:r>
            <a:r>
              <a:rPr lang="en-US" dirty="0"/>
              <a:t> </a:t>
            </a:r>
            <a:r>
              <a:rPr lang="en-US" dirty="0" err="1"/>
              <a:t>einem</a:t>
            </a:r>
            <a:r>
              <a:rPr lang="en-US" dirty="0"/>
              <a:t> "+"-</a:t>
            </a:r>
            <a:r>
              <a:rPr lang="en-US" dirty="0" err="1"/>
              <a:t>Zeichen</a:t>
            </a:r>
            <a:r>
              <a:rPr lang="en-US" dirty="0"/>
              <a:t> </a:t>
            </a:r>
            <a:r>
              <a:rPr lang="en-US" dirty="0" err="1"/>
              <a:t>angezeigt</a:t>
            </a:r>
            <a:r>
              <a:rPr lang="en-US" dirty="0"/>
              <a:t>, was </a:t>
            </a:r>
            <a:r>
              <a:rPr lang="en-US" dirty="0" err="1"/>
              <a:t>bedeutet</a:t>
            </a:r>
            <a:r>
              <a:rPr lang="en-US" dirty="0"/>
              <a:t>, </a:t>
            </a:r>
            <a:r>
              <a:rPr lang="en-US" dirty="0" err="1"/>
              <a:t>dass</a:t>
            </a:r>
            <a:r>
              <a:rPr lang="en-US" dirty="0"/>
              <a:t> das </a:t>
            </a:r>
            <a:r>
              <a:rPr lang="en-US" dirty="0" err="1"/>
              <a:t>Ziel</a:t>
            </a:r>
            <a:r>
              <a:rPr lang="en-US" dirty="0"/>
              <a:t> in </a:t>
            </a:r>
            <a:r>
              <a:rPr lang="en-US" dirty="0" err="1"/>
              <a:t>dieser</a:t>
            </a:r>
            <a:r>
              <a:rPr lang="en-US" dirty="0"/>
              <a:t> </a:t>
            </a:r>
            <a:r>
              <a:rPr lang="en-US" dirty="0" err="1"/>
              <a:t>Farbe</a:t>
            </a:r>
            <a:r>
              <a:rPr lang="en-US" dirty="0"/>
              <a:t> </a:t>
            </a:r>
            <a:r>
              <a:rPr lang="en-US" dirty="0" err="1"/>
              <a:t>angezeigt</a:t>
            </a:r>
            <a:r>
              <a:rPr lang="en-US" dirty="0"/>
              <a:t> </a:t>
            </a:r>
            <a:r>
              <a:rPr lang="en-US" dirty="0" err="1"/>
              <a:t>wird</a:t>
            </a:r>
            <a:r>
              <a:rPr lang="en-US" dirty="0"/>
              <a:t>.</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28" name="Oval 27">
            <a:extLst>
              <a:ext uri="{FF2B5EF4-FFF2-40B4-BE49-F238E27FC236}">
                <a16:creationId xmlns:a16="http://schemas.microsoft.com/office/drawing/2014/main" id="{E113C767-AE91-BF46-5D48-80630FE7E537}"/>
              </a:ext>
            </a:extLst>
          </p:cNvPr>
          <p:cNvSpPr/>
          <p:nvPr/>
        </p:nvSpPr>
        <p:spPr>
          <a:xfrm>
            <a:off x="3104108" y="3019732"/>
            <a:ext cx="224234" cy="2242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chemeClr val="tx1"/>
                </a:solidFill>
                <a:latin typeface="Arial" panose="020B0604020202020204" pitchFamily="34" charset="0"/>
                <a:cs typeface="Arial" panose="020B0604020202020204" pitchFamily="34" charset="0"/>
              </a:rPr>
              <a:t>+</a:t>
            </a:r>
          </a:p>
        </p:txBody>
      </p:sp>
      <p:sp>
        <p:nvSpPr>
          <p:cNvPr id="30" name="TextBox 29">
            <a:extLst>
              <a:ext uri="{FF2B5EF4-FFF2-40B4-BE49-F238E27FC236}">
                <a16:creationId xmlns:a16="http://schemas.microsoft.com/office/drawing/2014/main" id="{67205C5E-1C1D-5AAE-EB3B-BBDF07C70633}"/>
              </a:ext>
            </a:extLst>
          </p:cNvPr>
          <p:cNvSpPr txBox="1"/>
          <p:nvPr/>
        </p:nvSpPr>
        <p:spPr>
          <a:xfrm>
            <a:off x="5633742" y="3986233"/>
            <a:ext cx="3877636" cy="369332"/>
          </a:xfrm>
          <a:prstGeom prst="rect">
            <a:avLst/>
          </a:prstGeom>
          <a:noFill/>
        </p:spPr>
        <p:txBody>
          <a:bodyPr wrap="square">
            <a:spAutoFit/>
          </a:bodyPr>
          <a:lstStyle/>
          <a:p>
            <a:r>
              <a:rPr lang="en-US" sz="1800" dirty="0"/>
              <a:t>Das </a:t>
            </a:r>
            <a:r>
              <a:rPr lang="en-US" sz="1800" dirty="0" err="1"/>
              <a:t>Ziel</a:t>
            </a:r>
            <a:r>
              <a:rPr lang="en-US" sz="1800" dirty="0"/>
              <a:t> </a:t>
            </a:r>
            <a:r>
              <a:rPr lang="en-US" sz="1800" dirty="0" err="1"/>
              <a:t>wird</a:t>
            </a:r>
            <a:r>
              <a:rPr lang="en-US" sz="1800" dirty="0"/>
              <a:t> in </a:t>
            </a:r>
            <a:r>
              <a:rPr lang="en-US" sz="1800" dirty="0" err="1"/>
              <a:t>blauer</a:t>
            </a:r>
            <a:r>
              <a:rPr lang="en-US" sz="1800" dirty="0"/>
              <a:t> </a:t>
            </a:r>
            <a:r>
              <a:rPr lang="en-US" sz="1800" dirty="0" err="1"/>
              <a:t>Farbe</a:t>
            </a:r>
            <a:r>
              <a:rPr lang="en-US" sz="1800" dirty="0"/>
              <a:t> </a:t>
            </a:r>
            <a:r>
              <a:rPr lang="en-US" sz="1800" dirty="0" err="1"/>
              <a:t>dargestellt</a:t>
            </a:r>
            <a:endParaRPr lang="en-US" sz="1800" dirty="0"/>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1" y="4851540"/>
            <a:ext cx="6891452" cy="646331"/>
          </a:xfrm>
          <a:prstGeom prst="rect">
            <a:avLst/>
          </a:prstGeom>
          <a:noFill/>
        </p:spPr>
        <p:txBody>
          <a:bodyPr wrap="square" rtlCol="0">
            <a:spAutoFit/>
          </a:bodyPr>
          <a:lstStyle/>
          <a:p>
            <a:r>
              <a:rPr lang="en-US" dirty="0" err="1"/>
              <a:t>Wenn</a:t>
            </a:r>
            <a:r>
              <a:rPr lang="en-US" dirty="0"/>
              <a:t> Sie die </a:t>
            </a:r>
            <a:r>
              <a:rPr lang="en-US" dirty="0" err="1"/>
              <a:t>Anweisungen</a:t>
            </a:r>
            <a:r>
              <a:rPr lang="en-US" dirty="0"/>
              <a:t> </a:t>
            </a:r>
            <a:r>
              <a:rPr lang="en-US" dirty="0" err="1"/>
              <a:t>vollständig</a:t>
            </a:r>
            <a:r>
              <a:rPr lang="en-US" dirty="0"/>
              <a:t> </a:t>
            </a:r>
            <a:r>
              <a:rPr lang="en-US" dirty="0" err="1"/>
              <a:t>verstanden</a:t>
            </a:r>
            <a:r>
              <a:rPr lang="en-US" dirty="0"/>
              <a:t> </a:t>
            </a:r>
            <a:r>
              <a:rPr lang="en-US" dirty="0" err="1"/>
              <a:t>haben</a:t>
            </a:r>
            <a:r>
              <a:rPr lang="en-US" dirty="0"/>
              <a:t>, </a:t>
            </a:r>
            <a:r>
              <a:rPr lang="en-US" dirty="0" err="1"/>
              <a:t>klicken</a:t>
            </a:r>
            <a:r>
              <a:rPr lang="en-US" dirty="0"/>
              <a:t> Sie auf die </a:t>
            </a:r>
            <a:r>
              <a:rPr lang="en-US" dirty="0" err="1"/>
              <a:t>Schaltfläche</a:t>
            </a:r>
            <a:r>
              <a:rPr lang="en-US" dirty="0"/>
              <a:t> "</a:t>
            </a:r>
            <a:r>
              <a:rPr lang="en-US" dirty="0" err="1"/>
              <a:t>Weiter</a:t>
            </a:r>
            <a:r>
              <a:rPr lang="en-US" dirty="0"/>
              <a:t>", um </a:t>
            </a:r>
            <a:r>
              <a:rPr lang="en-US" dirty="0" err="1"/>
              <a:t>fortzufahren</a:t>
            </a:r>
            <a:r>
              <a:rPr lang="en-US" dirty="0"/>
              <a:t>.</a:t>
            </a:r>
          </a:p>
        </p:txBody>
      </p:sp>
    </p:spTree>
    <p:extLst>
      <p:ext uri="{BB962C8B-B14F-4D97-AF65-F5344CB8AC3E}">
        <p14:creationId xmlns:p14="http://schemas.microsoft.com/office/powerpoint/2010/main" val="400640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2488856" y="648545"/>
            <a:ext cx="7103718" cy="880369"/>
          </a:xfrm>
          <a:prstGeom prst="rect">
            <a:avLst/>
          </a:prstGeom>
          <a:noFill/>
        </p:spPr>
        <p:txBody>
          <a:bodyPr wrap="square" rtlCol="0">
            <a:spAutoFit/>
          </a:bodyPr>
          <a:lstStyle/>
          <a:p>
            <a:pPr algn="just">
              <a:lnSpc>
                <a:spcPct val="150000"/>
              </a:lnSpc>
            </a:pPr>
            <a:r>
              <a:rPr lang="en-US"/>
              <a:t>In the </a:t>
            </a:r>
            <a:r>
              <a:rPr lang="en-US" b="1"/>
              <a:t>negative cue </a:t>
            </a:r>
            <a:r>
              <a:rPr lang="en-US"/>
              <a:t>condition, a color is displayed along with a “-” sign, indicating that the target will </a:t>
            </a:r>
            <a:r>
              <a:rPr lang="en-US" b="1">
                <a:solidFill>
                  <a:srgbClr val="FF0000"/>
                </a:solidFill>
              </a:rPr>
              <a:t>not</a:t>
            </a:r>
            <a:r>
              <a:rPr lang="en-US"/>
              <a:t> be displayed with that color.</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497969" y="3919096"/>
            <a:ext cx="4149181" cy="369332"/>
          </a:xfrm>
          <a:prstGeom prst="rect">
            <a:avLst/>
          </a:prstGeom>
          <a:noFill/>
        </p:spPr>
        <p:txBody>
          <a:bodyPr wrap="square">
            <a:spAutoFit/>
          </a:bodyPr>
          <a:lstStyle/>
          <a:p>
            <a:r>
              <a:rPr lang="en-US" sz="1800"/>
              <a:t>The target is </a:t>
            </a:r>
            <a:r>
              <a:rPr lang="en-US" sz="1800">
                <a:solidFill>
                  <a:srgbClr val="FF0000"/>
                </a:solidFill>
              </a:rPr>
              <a:t>not</a:t>
            </a:r>
            <a:r>
              <a:rPr lang="en-US" sz="1800"/>
              <a:t> presented in </a:t>
            </a:r>
            <a:r>
              <a:rPr lang="en-US"/>
              <a:t>orange</a:t>
            </a:r>
            <a:r>
              <a:rPr lang="en-US" sz="1800"/>
              <a:t> color</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sp>
        <p:nvSpPr>
          <p:cNvPr id="5" name="Oval 4">
            <a:extLst>
              <a:ext uri="{FF2B5EF4-FFF2-40B4-BE49-F238E27FC236}">
                <a16:creationId xmlns:a16="http://schemas.microsoft.com/office/drawing/2014/main" id="{DCA7E41B-6A50-D95F-BE48-115712940D9E}"/>
              </a:ext>
            </a:extLst>
          </p:cNvPr>
          <p:cNvSpPr/>
          <p:nvPr/>
        </p:nvSpPr>
        <p:spPr>
          <a:xfrm>
            <a:off x="3104108" y="3019732"/>
            <a:ext cx="224234" cy="22423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9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821999" y="704071"/>
            <a:ext cx="7928964" cy="880369"/>
          </a:xfrm>
          <a:prstGeom prst="rect">
            <a:avLst/>
          </a:prstGeom>
          <a:noFill/>
        </p:spPr>
        <p:txBody>
          <a:bodyPr wrap="square" rtlCol="0">
            <a:spAutoFit/>
          </a:bodyPr>
          <a:lstStyle/>
          <a:p>
            <a:pPr algn="just">
              <a:lnSpc>
                <a:spcPct val="150000"/>
              </a:lnSpc>
            </a:pPr>
            <a:r>
              <a:rPr lang="en-US"/>
              <a:t>In the </a:t>
            </a:r>
            <a:r>
              <a:rPr lang="en-US" b="1"/>
              <a:t>neutral cue </a:t>
            </a:r>
            <a:r>
              <a:rPr lang="en-US"/>
              <a:t>condition, a color is displayed along with an "=" sign. That color will not appear later; you need to search for the target from all the stimuli.</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750707" y="3957068"/>
            <a:ext cx="3643705" cy="369332"/>
          </a:xfrm>
          <a:prstGeom prst="rect">
            <a:avLst/>
          </a:prstGeom>
          <a:noFill/>
        </p:spPr>
        <p:txBody>
          <a:bodyPr wrap="square">
            <a:spAutoFit/>
          </a:bodyPr>
          <a:lstStyle/>
          <a:p>
            <a:r>
              <a:rPr lang="en-US" sz="1800"/>
              <a:t>There is no information from the cue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sp>
        <p:nvSpPr>
          <p:cNvPr id="3" name="Oval 2">
            <a:extLst>
              <a:ext uri="{FF2B5EF4-FFF2-40B4-BE49-F238E27FC236}">
                <a16:creationId xmlns:a16="http://schemas.microsoft.com/office/drawing/2014/main" id="{B784F3A2-E998-890B-2E09-6C33CD79F1ED}"/>
              </a:ext>
            </a:extLst>
          </p:cNvPr>
          <p:cNvSpPr/>
          <p:nvPr/>
        </p:nvSpPr>
        <p:spPr>
          <a:xfrm>
            <a:off x="3104108" y="3019732"/>
            <a:ext cx="224234" cy="224234"/>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26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2448220" y="1404139"/>
            <a:ext cx="5902116" cy="269060"/>
            <a:chOff x="1778038" y="1193998"/>
            <a:chExt cx="5902116" cy="269060"/>
          </a:xfrm>
        </p:grpSpPr>
        <p:sp>
          <p:nvSpPr>
            <p:cNvPr id="36" name="Oval 35">
              <a:extLst>
                <a:ext uri="{FF2B5EF4-FFF2-40B4-BE49-F238E27FC236}">
                  <a16:creationId xmlns:a16="http://schemas.microsoft.com/office/drawing/2014/main" id="{6AB7A827-03C6-1A7F-C619-E30EBB31BCFE}"/>
                </a:ext>
              </a:extLst>
            </p:cNvPr>
            <p:cNvSpPr/>
            <p:nvPr/>
          </p:nvSpPr>
          <p:spPr>
            <a:xfrm>
              <a:off x="1778038" y="1193998"/>
              <a:ext cx="269060" cy="2690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1711366"/>
          </a:xfrm>
          <a:prstGeom prst="rect">
            <a:avLst/>
          </a:prstGeom>
          <a:noFill/>
        </p:spPr>
        <p:txBody>
          <a:bodyPr wrap="square" rtlCol="0">
            <a:spAutoFit/>
          </a:bodyPr>
          <a:lstStyle/>
          <a:p>
            <a:pPr>
              <a:lnSpc>
                <a:spcPct val="150000"/>
              </a:lnSpc>
            </a:pPr>
            <a:r>
              <a:rPr lang="en-US" dirty="0"/>
              <a:t>Good job with the first half of the experiment!</a:t>
            </a:r>
            <a:br>
              <a:rPr lang="en-US" dirty="0"/>
            </a:br>
            <a:r>
              <a:rPr lang="en-US" dirty="0"/>
              <a:t>In the next half of the experiment, the arrow is replaced by a color presented along with a sign. It provides color information about the target (details will be provided in the next slide). The rest of the search task remains the same. </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30507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3841663" y="1405240"/>
            <a:ext cx="4508673" cy="250162"/>
            <a:chOff x="3171481" y="1195099"/>
            <a:chExt cx="4508673" cy="250162"/>
          </a:xfrm>
        </p:grpSpPr>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2957861"/>
          </a:xfrm>
          <a:prstGeom prst="rect">
            <a:avLst/>
          </a:prstGeom>
          <a:noFill/>
        </p:spPr>
        <p:txBody>
          <a:bodyPr wrap="square" rtlCol="0">
            <a:spAutoFit/>
          </a:bodyPr>
          <a:lstStyle/>
          <a:p>
            <a:pPr algn="just">
              <a:lnSpc>
                <a:spcPct val="150000"/>
              </a:lnSpc>
            </a:pPr>
            <a:r>
              <a:rPr lang="en-US"/>
              <a:t>This experiment requires you to search for the target and judge whether the target gap is facing up or down. At the beginning of each trial, an arrow is presented in the center of the screen along with a sign. It provides information about the location of the target (details will be provided in the next slide). After a short interval, a series of letter Cs with two colors are presented on the screen arranged in a circle, facing different directions. There is only one letter C that faces up or down. Your task is to find the special letter C and determine whether it is facing up (</a:t>
            </a:r>
            <a:r>
              <a:rPr lang="en-US">
                <a:solidFill>
                  <a:srgbClr val="C00000"/>
                </a:solidFill>
              </a:rPr>
              <a:t>press the arrow up key</a:t>
            </a:r>
            <a:r>
              <a:rPr lang="en-US"/>
              <a:t>) or down (</a:t>
            </a:r>
            <a:r>
              <a:rPr lang="en-US">
                <a:solidFill>
                  <a:srgbClr val="C00000"/>
                </a:solidFill>
              </a:rPr>
              <a:t>press the arrow down key</a:t>
            </a:r>
            <a:r>
              <a:rPr lang="en-US"/>
              <a:t>) as soon as possible.</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 name="Straight Arrow Connector 42">
            <a:extLst>
              <a:ext uri="{FF2B5EF4-FFF2-40B4-BE49-F238E27FC236}">
                <a16:creationId xmlns:a16="http://schemas.microsoft.com/office/drawing/2014/main" id="{4F9F8927-20FD-854F-6AC1-C94E00B9590C}"/>
              </a:ext>
            </a:extLst>
          </p:cNvPr>
          <p:cNvCxnSpPr>
            <a:cxnSpLocks/>
          </p:cNvCxnSpPr>
          <p:nvPr/>
        </p:nvCxnSpPr>
        <p:spPr>
          <a:xfrm>
            <a:off x="2368057" y="1525851"/>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99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3841663" y="1405240"/>
            <a:ext cx="4508673" cy="250162"/>
            <a:chOff x="3171481" y="1195099"/>
            <a:chExt cx="4508673" cy="250162"/>
          </a:xfrm>
        </p:grpSpPr>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2" y="2966562"/>
            <a:ext cx="10197175" cy="1711366"/>
          </a:xfrm>
          <a:prstGeom prst="rect">
            <a:avLst/>
          </a:prstGeom>
          <a:noFill/>
        </p:spPr>
        <p:txBody>
          <a:bodyPr wrap="square" rtlCol="0">
            <a:spAutoFit/>
          </a:bodyPr>
          <a:lstStyle/>
          <a:p>
            <a:pPr>
              <a:lnSpc>
                <a:spcPct val="150000"/>
              </a:lnSpc>
            </a:pPr>
            <a:r>
              <a:rPr lang="en-US" dirty="0"/>
              <a:t>Good job with the first half of the experiment!</a:t>
            </a:r>
            <a:br>
              <a:rPr lang="en-US" dirty="0"/>
            </a:br>
            <a:r>
              <a:rPr lang="en-US" dirty="0"/>
              <a:t>In the next half of the experiment, the color cue is replaced by an arrow. It provides information about the location of the target (details will be provided in the next slide). The rest of the search task remains the same. </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 name="Straight Arrow Connector 42">
            <a:extLst>
              <a:ext uri="{FF2B5EF4-FFF2-40B4-BE49-F238E27FC236}">
                <a16:creationId xmlns:a16="http://schemas.microsoft.com/office/drawing/2014/main" id="{4F9F8927-20FD-854F-6AC1-C94E00B9590C}"/>
              </a:ext>
            </a:extLst>
          </p:cNvPr>
          <p:cNvCxnSpPr>
            <a:cxnSpLocks/>
          </p:cNvCxnSpPr>
          <p:nvPr/>
        </p:nvCxnSpPr>
        <p:spPr>
          <a:xfrm>
            <a:off x="2368057" y="1525851"/>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54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positive cue </a:t>
            </a:r>
            <a:r>
              <a:rPr lang="en-US"/>
              <a:t>condition, a solid arrow is displayed in the right or the left direction indicating the area where the target is presented.</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654988" y="3962960"/>
            <a:ext cx="3848165" cy="369332"/>
          </a:xfrm>
          <a:prstGeom prst="rect">
            <a:avLst/>
          </a:prstGeom>
          <a:noFill/>
        </p:spPr>
        <p:txBody>
          <a:bodyPr wrap="square">
            <a:spAutoFit/>
          </a:bodyPr>
          <a:lstStyle/>
          <a:p>
            <a:r>
              <a:rPr lang="en-US" sz="1800"/>
              <a:t>The target is presented in the right side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3" name="Straight Connector 2">
            <a:extLst>
              <a:ext uri="{FF2B5EF4-FFF2-40B4-BE49-F238E27FC236}">
                <a16:creationId xmlns:a16="http://schemas.microsoft.com/office/drawing/2014/main" id="{6FC5C421-A06A-ACDE-EFE7-191805CD9622}"/>
              </a:ext>
            </a:extLst>
          </p:cNvPr>
          <p:cNvCxnSpPr>
            <a:cxnSpLocks/>
          </p:cNvCxnSpPr>
          <p:nvPr/>
        </p:nvCxnSpPr>
        <p:spPr>
          <a:xfrm>
            <a:off x="7579071" y="2373102"/>
            <a:ext cx="0" cy="15126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 name="Straight Arrow Connector 41">
            <a:extLst>
              <a:ext uri="{FF2B5EF4-FFF2-40B4-BE49-F238E27FC236}">
                <a16:creationId xmlns:a16="http://schemas.microsoft.com/office/drawing/2014/main" id="{EA0C1D56-7CD0-B5D5-4856-729CA60E5512}"/>
              </a:ext>
            </a:extLst>
          </p:cNvPr>
          <p:cNvCxnSpPr>
            <a:cxnSpLocks/>
          </p:cNvCxnSpPr>
          <p:nvPr/>
        </p:nvCxnSpPr>
        <p:spPr>
          <a:xfrm>
            <a:off x="3065455" y="3120751"/>
            <a:ext cx="3437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negative cue </a:t>
            </a:r>
            <a:r>
              <a:rPr lang="en-US"/>
              <a:t>condition, a dashed arrow is displayed in the right or the left direction indicating the area where the target is not presented.</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497133" y="3965417"/>
            <a:ext cx="4150853" cy="369332"/>
          </a:xfrm>
          <a:prstGeom prst="rect">
            <a:avLst/>
          </a:prstGeom>
          <a:noFill/>
        </p:spPr>
        <p:txBody>
          <a:bodyPr wrap="square">
            <a:spAutoFit/>
          </a:bodyPr>
          <a:lstStyle/>
          <a:p>
            <a:r>
              <a:rPr lang="en-US" sz="1800"/>
              <a:t>The target is not presented in the </a:t>
            </a:r>
            <a:r>
              <a:rPr lang="en-US"/>
              <a:t>left</a:t>
            </a:r>
            <a:r>
              <a:rPr lang="en-US" sz="1800"/>
              <a:t> side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3" name="Straight Connector 2">
            <a:extLst>
              <a:ext uri="{FF2B5EF4-FFF2-40B4-BE49-F238E27FC236}">
                <a16:creationId xmlns:a16="http://schemas.microsoft.com/office/drawing/2014/main" id="{6FC5C421-A06A-ACDE-EFE7-191805CD9622}"/>
              </a:ext>
            </a:extLst>
          </p:cNvPr>
          <p:cNvCxnSpPr>
            <a:cxnSpLocks/>
          </p:cNvCxnSpPr>
          <p:nvPr/>
        </p:nvCxnSpPr>
        <p:spPr>
          <a:xfrm>
            <a:off x="7579071" y="2373102"/>
            <a:ext cx="0" cy="15126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 name="Straight Arrow Connector 42">
            <a:extLst>
              <a:ext uri="{FF2B5EF4-FFF2-40B4-BE49-F238E27FC236}">
                <a16:creationId xmlns:a16="http://schemas.microsoft.com/office/drawing/2014/main" id="{C7D191F4-1D6B-8164-34FF-0414A919F11C}"/>
              </a:ext>
            </a:extLst>
          </p:cNvPr>
          <p:cNvCxnSpPr>
            <a:cxnSpLocks/>
          </p:cNvCxnSpPr>
          <p:nvPr/>
        </p:nvCxnSpPr>
        <p:spPr>
          <a:xfrm>
            <a:off x="3018569" y="3129404"/>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89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869</Words>
  <Application>Microsoft Macintosh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Chenyu Li</dc:creator>
  <cp:lastModifiedBy>Chenyu Li</cp:lastModifiedBy>
  <cp:revision>3</cp:revision>
  <dcterms:created xsi:type="dcterms:W3CDTF">2023-10-10T11:33:53Z</dcterms:created>
  <dcterms:modified xsi:type="dcterms:W3CDTF">2024-03-22T09:14:12Z</dcterms:modified>
</cp:coreProperties>
</file>