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8" r:id="rId2"/>
    <p:sldId id="282" r:id="rId3"/>
    <p:sldId id="283" r:id="rId4"/>
    <p:sldId id="284" r:id="rId5"/>
    <p:sldId id="291" r:id="rId6"/>
    <p:sldId id="285" r:id="rId7"/>
    <p:sldId id="292" r:id="rId8"/>
    <p:sldId id="286" r:id="rId9"/>
    <p:sldId id="289" r:id="rId10"/>
    <p:sldId id="290"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l groups" id="{B2749F25-B076-42EC-BFED-A847AAB510C2}">
          <p14:sldIdLst>
            <p14:sldId id="278"/>
            <p14:sldId id="282"/>
            <p14:sldId id="283"/>
            <p14:sldId id="284"/>
          </p14:sldIdLst>
        </p14:section>
        <p14:section name="Location Based" id="{24B0D0CF-C19F-4B8A-AA0F-CDB2A02355E1}">
          <p14:sldIdLst>
            <p14:sldId id="291"/>
            <p14:sldId id="285"/>
            <p14:sldId id="292"/>
            <p14:sldId id="286"/>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E39C7-9D06-4BAF-8948-3F77F5956B9E}" v="9" dt="2024-03-21T17:18:06.712"/>
    <p1510:client id="{EDE9C6E7-76AA-C841-8671-035788574B05}" v="21" dt="2024-03-21T17:25:43.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31"/>
  </p:normalViewPr>
  <p:slideViewPr>
    <p:cSldViewPr snapToGrid="0" showGuides="1">
      <p:cViewPr varScale="1">
        <p:scale>
          <a:sx n="155" d="100"/>
          <a:sy n="155"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85D4-02D9-A0A5-2EDE-B25D810FF2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847359AA-09C5-5B29-7C9A-99C3667A6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47D8899-C62C-0C33-D05D-4B97659C7348}"/>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15BC80FD-654D-E92C-F40F-71FCEBF777C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FEFBCAB-555F-99FD-690F-D033276D70CE}"/>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56693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D4EA-596F-80B7-C662-55541788AF64}"/>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C53FF46-5F53-7401-91A7-06D963DE0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901DFE5-F1E5-DDB7-3862-231A3A059BB6}"/>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3D318490-12B4-8849-5B5A-9ECAA907F88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A508679-EDDE-BFAD-574A-FB84C4833E2B}"/>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1802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81DB2-0B57-6836-C80F-A2A47FAF7B7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1ED0ADD-EF66-5026-276F-0E0BFD519C9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7E79D1-5101-C4CC-F30B-F4C048FC32ED}"/>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BEA06A59-9D0B-868C-9C4A-6EC0E7F3417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1E4572A-A870-B47E-0384-CE58AB59F16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392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54A8-34BC-92A7-786E-DA4F39DCC36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2A27216-DCDA-507F-CE9B-1BF20EA462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783DE85-6B9A-6FD7-783C-4F6A08B00A90}"/>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F6A7CF6A-D35A-9567-6CAA-EBA665F7522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F485AF-7564-77EE-E4BF-92A5DA8542B0}"/>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88855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A3F5-E7D6-3A65-1D4B-D3CD928130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13B88B3-DCF2-E19B-E516-4C2BA1F8D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C0758E-274A-A48F-888C-C8C6D4070564}"/>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EF66D12E-F448-E9FE-89FB-8153792920E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A6905EB-512D-6ADC-14AA-F804E25232E7}"/>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7383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7F84-D766-2326-9000-44C593B442B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58443D1-2115-1950-53D8-58C0E10D3C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8925A53-4CC0-8E03-9294-F2FA91F2ABE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CAD262C-7A01-1D77-A365-A4942A252B8C}"/>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6" name="Footer Placeholder 5">
            <a:extLst>
              <a:ext uri="{FF2B5EF4-FFF2-40B4-BE49-F238E27FC236}">
                <a16:creationId xmlns:a16="http://schemas.microsoft.com/office/drawing/2014/main" id="{96F5769E-1F22-CE41-F5A6-8951D69B2E1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62C10D-5667-D606-F304-5FC2E011202B}"/>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9716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F346-6EC8-F32E-1332-596AF097D06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3CDCA67-4B3C-3C08-229B-291756B5E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5026E7-1351-8F94-F34D-81224A4851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B72A7D3-D989-4AE2-A456-689676C05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D80F825-3D0D-6526-4B72-25DD939077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771FCB2-86A9-0B6D-60D2-51555DBF006E}"/>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8" name="Footer Placeholder 7">
            <a:extLst>
              <a:ext uri="{FF2B5EF4-FFF2-40B4-BE49-F238E27FC236}">
                <a16:creationId xmlns:a16="http://schemas.microsoft.com/office/drawing/2014/main" id="{03ECBAF1-4F1E-C126-1A31-E990CD68BF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32585E-639B-B609-0263-9D2B2A6C862F}"/>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35064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D33B-2D4F-9A6A-A769-4C96B0C887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A1F4D33-F114-5F2F-BDC4-36225D76D7C1}"/>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4" name="Footer Placeholder 3">
            <a:extLst>
              <a:ext uri="{FF2B5EF4-FFF2-40B4-BE49-F238E27FC236}">
                <a16:creationId xmlns:a16="http://schemas.microsoft.com/office/drawing/2014/main" id="{241C2193-9068-7189-C897-DB0814FCA2F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429C71E-5ECB-9ACC-4D2E-284FDACA222D}"/>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60284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83087-51E1-A6B8-A0C1-4BFD76795A22}"/>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3" name="Footer Placeholder 2">
            <a:extLst>
              <a:ext uri="{FF2B5EF4-FFF2-40B4-BE49-F238E27FC236}">
                <a16:creationId xmlns:a16="http://schemas.microsoft.com/office/drawing/2014/main" id="{D9817D44-91D0-FCC2-FC15-19709CF9B7D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E8B93317-9B1F-267C-5FF9-63F18BBBA76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298083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648-02B0-05DF-AA2F-D151646E29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FBC95547-C46C-8F95-D788-1F4DD2F23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F48B4B0-DAA6-D0B1-360D-22936CBE8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95F89E-3D4F-38EF-6FD6-A4C8CC439A59}"/>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6" name="Footer Placeholder 5">
            <a:extLst>
              <a:ext uri="{FF2B5EF4-FFF2-40B4-BE49-F238E27FC236}">
                <a16:creationId xmlns:a16="http://schemas.microsoft.com/office/drawing/2014/main" id="{E8EBF324-851B-5E15-1DC2-1BDAE05840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F0954CC-AB9F-5F0A-8843-B8233FEBC855}"/>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108734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EEC4-8350-FE69-C935-0E5E1C3E5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A5BAD3A-3AC0-2E4B-925D-B0405D843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B91ED7A-4E15-E954-EE4B-CCFB8493F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37AB5F-4347-ABAA-68D8-0C354F1818E8}"/>
              </a:ext>
            </a:extLst>
          </p:cNvPr>
          <p:cNvSpPr>
            <a:spLocks noGrp="1"/>
          </p:cNvSpPr>
          <p:nvPr>
            <p:ph type="dt" sz="half" idx="10"/>
          </p:nvPr>
        </p:nvSpPr>
        <p:spPr/>
        <p:txBody>
          <a:bodyPr/>
          <a:lstStyle/>
          <a:p>
            <a:fld id="{7E6CFE54-4974-784A-9703-6B2BD69A793C}" type="datetimeFigureOut">
              <a:rPr lang="en-CH" smtClean="0"/>
              <a:t>22.03.2024</a:t>
            </a:fld>
            <a:endParaRPr lang="en-CH"/>
          </a:p>
        </p:txBody>
      </p:sp>
      <p:sp>
        <p:nvSpPr>
          <p:cNvPr id="6" name="Footer Placeholder 5">
            <a:extLst>
              <a:ext uri="{FF2B5EF4-FFF2-40B4-BE49-F238E27FC236}">
                <a16:creationId xmlns:a16="http://schemas.microsoft.com/office/drawing/2014/main" id="{CDF1331B-4C57-2295-E671-8006696F59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9C4032F-D778-46FF-B63B-5BB28770CBD7}"/>
              </a:ext>
            </a:extLst>
          </p:cNvPr>
          <p:cNvSpPr>
            <a:spLocks noGrp="1"/>
          </p:cNvSpPr>
          <p:nvPr>
            <p:ph type="sldNum" sz="quarter" idx="12"/>
          </p:nvPr>
        </p:nvSpPr>
        <p:spPr/>
        <p:txBody>
          <a:bodyPr/>
          <a:lstStyle/>
          <a:p>
            <a:fld id="{A93315E0-22B1-2141-B084-95F9F627C9E1}" type="slidenum">
              <a:rPr lang="en-CH" smtClean="0"/>
              <a:t>‹#›</a:t>
            </a:fld>
            <a:endParaRPr lang="en-CH"/>
          </a:p>
        </p:txBody>
      </p:sp>
    </p:spTree>
    <p:extLst>
      <p:ext uri="{BB962C8B-B14F-4D97-AF65-F5344CB8AC3E}">
        <p14:creationId xmlns:p14="http://schemas.microsoft.com/office/powerpoint/2010/main" val="423251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85A4A-D141-44B5-A036-CBDF784D4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E8FB0D7-AA4E-EAD4-77CA-4BCDFBF0B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70842C5-DB93-9565-74AA-B592AC5FD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CFE54-4974-784A-9703-6B2BD69A793C}" type="datetimeFigureOut">
              <a:rPr lang="en-CH" smtClean="0"/>
              <a:t>22.03.2024</a:t>
            </a:fld>
            <a:endParaRPr lang="en-CH"/>
          </a:p>
        </p:txBody>
      </p:sp>
      <p:sp>
        <p:nvSpPr>
          <p:cNvPr id="5" name="Footer Placeholder 4">
            <a:extLst>
              <a:ext uri="{FF2B5EF4-FFF2-40B4-BE49-F238E27FC236}">
                <a16:creationId xmlns:a16="http://schemas.microsoft.com/office/drawing/2014/main" id="{FFB837A6-CAFC-A9E3-EDB6-EDAFEFF8B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60188AF-1024-1E48-6C83-2F1B1CF5B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315E0-22B1-2141-B084-95F9F627C9E1}" type="slidenum">
              <a:rPr lang="en-CH" smtClean="0"/>
              <a:t>‹#›</a:t>
            </a:fld>
            <a:endParaRPr lang="en-CH"/>
          </a:p>
        </p:txBody>
      </p:sp>
    </p:spTree>
    <p:extLst>
      <p:ext uri="{BB962C8B-B14F-4D97-AF65-F5344CB8AC3E}">
        <p14:creationId xmlns:p14="http://schemas.microsoft.com/office/powerpoint/2010/main" val="3622211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2448220" y="1404139"/>
            <a:ext cx="5902116" cy="269060"/>
            <a:chOff x="1778038" y="1193998"/>
            <a:chExt cx="5902116" cy="269060"/>
          </a:xfrm>
        </p:grpSpPr>
        <p:sp>
          <p:nvSpPr>
            <p:cNvPr id="36" name="Oval 35">
              <a:extLst>
                <a:ext uri="{FF2B5EF4-FFF2-40B4-BE49-F238E27FC236}">
                  <a16:creationId xmlns:a16="http://schemas.microsoft.com/office/drawing/2014/main" id="{6AB7A827-03C6-1A7F-C619-E30EBB31BCFE}"/>
                </a:ext>
              </a:extLst>
            </p:cNvPr>
            <p:cNvSpPr/>
            <p:nvPr/>
          </p:nvSpPr>
          <p:spPr>
            <a:xfrm>
              <a:off x="1778038" y="1193998"/>
              <a:ext cx="269060" cy="2690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1" y="2944874"/>
            <a:ext cx="10197175" cy="2957861"/>
          </a:xfrm>
          <a:prstGeom prst="rect">
            <a:avLst/>
          </a:prstGeom>
          <a:noFill/>
        </p:spPr>
        <p:txBody>
          <a:bodyPr wrap="square" rtlCol="0">
            <a:spAutoFit/>
          </a:bodyPr>
          <a:lstStyle/>
          <a:p>
            <a:pPr algn="just">
              <a:lnSpc>
                <a:spcPct val="150000"/>
              </a:lnSpc>
            </a:pPr>
            <a:r>
              <a:rPr lang="en-US"/>
              <a:t>This experiment requires you to search for the target and judge whether the target gap is facing up or down. At the beginning of each trial, a color is presented in the center of the screen along with a sign. It provides color information about the target (details will be provided in the next slide). After a short interval, a series of letter Cs with two colors are presented on the screen arranged in a circle, facing different directions. There is only one letter C that faces up or down. Your task is to find the special letter C and determine whether it is facing up (</a:t>
            </a:r>
            <a:r>
              <a:rPr lang="en-US">
                <a:solidFill>
                  <a:srgbClr val="C00000"/>
                </a:solidFill>
              </a:rPr>
              <a:t>press the arrow up key</a:t>
            </a:r>
            <a:r>
              <a:rPr lang="en-US"/>
              <a:t>) or down (</a:t>
            </a:r>
            <a:r>
              <a:rPr lang="en-US">
                <a:solidFill>
                  <a:srgbClr val="C00000"/>
                </a:solidFill>
              </a:rPr>
              <a:t>press the arrow down key</a:t>
            </a:r>
            <a:r>
              <a:rPr lang="en-US"/>
              <a:t>) as soon as possible.</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9936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993483" y="833319"/>
            <a:ext cx="7299250" cy="880369"/>
          </a:xfrm>
          <a:prstGeom prst="rect">
            <a:avLst/>
          </a:prstGeom>
          <a:noFill/>
        </p:spPr>
        <p:txBody>
          <a:bodyPr wrap="square" rtlCol="0">
            <a:spAutoFit/>
          </a:bodyPr>
          <a:lstStyle/>
          <a:p>
            <a:pPr algn="just">
              <a:lnSpc>
                <a:spcPct val="150000"/>
              </a:lnSpc>
            </a:pPr>
            <a:r>
              <a:rPr lang="en-US"/>
              <a:t>In the </a:t>
            </a:r>
            <a:r>
              <a:rPr lang="en-US" b="1"/>
              <a:t>neutral cue </a:t>
            </a:r>
            <a:r>
              <a:rPr lang="en-US"/>
              <a:t>condition, a solid line is displayed vertically which indicates no information about the location of the target.</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725149" y="3907601"/>
            <a:ext cx="3694821" cy="369332"/>
          </a:xfrm>
          <a:prstGeom prst="rect">
            <a:avLst/>
          </a:prstGeom>
          <a:noFill/>
        </p:spPr>
        <p:txBody>
          <a:bodyPr wrap="square">
            <a:spAutoFit/>
          </a:bodyPr>
          <a:lstStyle/>
          <a:p>
            <a:r>
              <a:rPr lang="en-US" sz="1800"/>
              <a:t>There is no information from the cue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cxnSp>
        <p:nvCxnSpPr>
          <p:cNvPr id="2" name="Straight Arrow Connector 44">
            <a:extLst>
              <a:ext uri="{FF2B5EF4-FFF2-40B4-BE49-F238E27FC236}">
                <a16:creationId xmlns:a16="http://schemas.microsoft.com/office/drawing/2014/main" id="{9457C11A-0C7A-637C-7572-501A9CF225A5}"/>
              </a:ext>
            </a:extLst>
          </p:cNvPr>
          <p:cNvCxnSpPr>
            <a:cxnSpLocks/>
          </p:cNvCxnSpPr>
          <p:nvPr/>
        </p:nvCxnSpPr>
        <p:spPr>
          <a:xfrm rot="16200000">
            <a:off x="3208038" y="2938032"/>
            <a:ext cx="0" cy="36146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58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2488856" y="648545"/>
            <a:ext cx="6235147" cy="880369"/>
          </a:xfrm>
          <a:prstGeom prst="rect">
            <a:avLst/>
          </a:prstGeom>
          <a:noFill/>
        </p:spPr>
        <p:txBody>
          <a:bodyPr wrap="square" rtlCol="0">
            <a:spAutoFit/>
          </a:bodyPr>
          <a:lstStyle/>
          <a:p>
            <a:pPr algn="just">
              <a:lnSpc>
                <a:spcPct val="150000"/>
              </a:lnSpc>
            </a:pPr>
            <a:r>
              <a:rPr lang="en-US"/>
              <a:t>In the </a:t>
            </a:r>
            <a:r>
              <a:rPr lang="en-US" b="1"/>
              <a:t>positive cue </a:t>
            </a:r>
            <a:r>
              <a:rPr lang="en-US"/>
              <a:t>condition, a color is displayed along with a "+" sign, indicating that the target will be displayed in that color.</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28" name="Oval 27">
            <a:extLst>
              <a:ext uri="{FF2B5EF4-FFF2-40B4-BE49-F238E27FC236}">
                <a16:creationId xmlns:a16="http://schemas.microsoft.com/office/drawing/2014/main" id="{E113C767-AE91-BF46-5D48-80630FE7E537}"/>
              </a:ext>
            </a:extLst>
          </p:cNvPr>
          <p:cNvSpPr/>
          <p:nvPr/>
        </p:nvSpPr>
        <p:spPr>
          <a:xfrm>
            <a:off x="3104108" y="3019732"/>
            <a:ext cx="224234" cy="2242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a:solidFill>
                  <a:schemeClr val="tx1"/>
                </a:solidFill>
                <a:latin typeface="Arial" panose="020B0604020202020204" pitchFamily="34" charset="0"/>
                <a:cs typeface="Arial" panose="020B0604020202020204" pitchFamily="34" charset="0"/>
              </a:rPr>
              <a:t>+</a:t>
            </a:r>
          </a:p>
        </p:txBody>
      </p:sp>
      <p:sp>
        <p:nvSpPr>
          <p:cNvPr id="30" name="TextBox 29">
            <a:extLst>
              <a:ext uri="{FF2B5EF4-FFF2-40B4-BE49-F238E27FC236}">
                <a16:creationId xmlns:a16="http://schemas.microsoft.com/office/drawing/2014/main" id="{67205C5E-1C1D-5AAE-EB3B-BBDF07C70633}"/>
              </a:ext>
            </a:extLst>
          </p:cNvPr>
          <p:cNvSpPr txBox="1"/>
          <p:nvPr/>
        </p:nvSpPr>
        <p:spPr>
          <a:xfrm>
            <a:off x="5801823" y="3922169"/>
            <a:ext cx="3541474" cy="369332"/>
          </a:xfrm>
          <a:prstGeom prst="rect">
            <a:avLst/>
          </a:prstGeom>
          <a:noFill/>
        </p:spPr>
        <p:txBody>
          <a:bodyPr wrap="square">
            <a:spAutoFit/>
          </a:bodyPr>
          <a:lstStyle/>
          <a:p>
            <a:r>
              <a:rPr lang="en-US" sz="1800"/>
              <a:t>The target is presented in blue color</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spTree>
    <p:extLst>
      <p:ext uri="{BB962C8B-B14F-4D97-AF65-F5344CB8AC3E}">
        <p14:creationId xmlns:p14="http://schemas.microsoft.com/office/powerpoint/2010/main" val="400640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2488856" y="648545"/>
            <a:ext cx="7103718" cy="880369"/>
          </a:xfrm>
          <a:prstGeom prst="rect">
            <a:avLst/>
          </a:prstGeom>
          <a:noFill/>
        </p:spPr>
        <p:txBody>
          <a:bodyPr wrap="square" rtlCol="0">
            <a:spAutoFit/>
          </a:bodyPr>
          <a:lstStyle/>
          <a:p>
            <a:pPr algn="just">
              <a:lnSpc>
                <a:spcPct val="150000"/>
              </a:lnSpc>
            </a:pPr>
            <a:r>
              <a:rPr lang="en-US"/>
              <a:t>In the </a:t>
            </a:r>
            <a:r>
              <a:rPr lang="en-US" b="1"/>
              <a:t>negative cue </a:t>
            </a:r>
            <a:r>
              <a:rPr lang="en-US"/>
              <a:t>condition, a color is displayed along with a “-” sign, indicating that the target will </a:t>
            </a:r>
            <a:r>
              <a:rPr lang="en-US" b="1">
                <a:solidFill>
                  <a:srgbClr val="FF0000"/>
                </a:solidFill>
              </a:rPr>
              <a:t>not</a:t>
            </a:r>
            <a:r>
              <a:rPr lang="en-US"/>
              <a:t> be displayed with that color.</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497969" y="3919096"/>
            <a:ext cx="4149181" cy="369332"/>
          </a:xfrm>
          <a:prstGeom prst="rect">
            <a:avLst/>
          </a:prstGeom>
          <a:noFill/>
        </p:spPr>
        <p:txBody>
          <a:bodyPr wrap="square">
            <a:spAutoFit/>
          </a:bodyPr>
          <a:lstStyle/>
          <a:p>
            <a:r>
              <a:rPr lang="en-US" sz="1800"/>
              <a:t>The target is </a:t>
            </a:r>
            <a:r>
              <a:rPr lang="en-US" sz="1800">
                <a:solidFill>
                  <a:srgbClr val="FF0000"/>
                </a:solidFill>
              </a:rPr>
              <a:t>not</a:t>
            </a:r>
            <a:r>
              <a:rPr lang="en-US" sz="1800"/>
              <a:t> presented in </a:t>
            </a:r>
            <a:r>
              <a:rPr lang="en-US"/>
              <a:t>orange</a:t>
            </a:r>
            <a:r>
              <a:rPr lang="en-US" sz="1800"/>
              <a:t> color</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sp>
        <p:nvSpPr>
          <p:cNvPr id="5" name="Oval 4">
            <a:extLst>
              <a:ext uri="{FF2B5EF4-FFF2-40B4-BE49-F238E27FC236}">
                <a16:creationId xmlns:a16="http://schemas.microsoft.com/office/drawing/2014/main" id="{DCA7E41B-6A50-D95F-BE48-115712940D9E}"/>
              </a:ext>
            </a:extLst>
          </p:cNvPr>
          <p:cNvSpPr/>
          <p:nvPr/>
        </p:nvSpPr>
        <p:spPr>
          <a:xfrm>
            <a:off x="3104108" y="3019732"/>
            <a:ext cx="224234" cy="224234"/>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95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821999" y="704071"/>
            <a:ext cx="7928964" cy="880369"/>
          </a:xfrm>
          <a:prstGeom prst="rect">
            <a:avLst/>
          </a:prstGeom>
          <a:noFill/>
        </p:spPr>
        <p:txBody>
          <a:bodyPr wrap="square" rtlCol="0">
            <a:spAutoFit/>
          </a:bodyPr>
          <a:lstStyle/>
          <a:p>
            <a:pPr algn="just">
              <a:lnSpc>
                <a:spcPct val="150000"/>
              </a:lnSpc>
            </a:pPr>
            <a:r>
              <a:rPr lang="en-US"/>
              <a:t>In the </a:t>
            </a:r>
            <a:r>
              <a:rPr lang="en-US" b="1"/>
              <a:t>neutral cue </a:t>
            </a:r>
            <a:r>
              <a:rPr lang="en-US"/>
              <a:t>condition, a color is displayed along with an "=" sign. That color will not appear later; you need to search for the target from all the stimuli.</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750707" y="3957068"/>
            <a:ext cx="3643705" cy="369332"/>
          </a:xfrm>
          <a:prstGeom prst="rect">
            <a:avLst/>
          </a:prstGeom>
          <a:noFill/>
        </p:spPr>
        <p:txBody>
          <a:bodyPr wrap="square">
            <a:spAutoFit/>
          </a:bodyPr>
          <a:lstStyle/>
          <a:p>
            <a:r>
              <a:rPr lang="en-US" sz="1800"/>
              <a:t>There is no information from the cue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sp>
        <p:nvSpPr>
          <p:cNvPr id="3" name="Oval 2">
            <a:extLst>
              <a:ext uri="{FF2B5EF4-FFF2-40B4-BE49-F238E27FC236}">
                <a16:creationId xmlns:a16="http://schemas.microsoft.com/office/drawing/2014/main" id="{B784F3A2-E998-890B-2E09-6C33CD79F1ED}"/>
              </a:ext>
            </a:extLst>
          </p:cNvPr>
          <p:cNvSpPr/>
          <p:nvPr/>
        </p:nvSpPr>
        <p:spPr>
          <a:xfrm>
            <a:off x="3104108" y="3019732"/>
            <a:ext cx="224234" cy="224234"/>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626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2448220" y="1404139"/>
            <a:ext cx="5902116" cy="269060"/>
            <a:chOff x="1778038" y="1193998"/>
            <a:chExt cx="5902116" cy="269060"/>
          </a:xfrm>
        </p:grpSpPr>
        <p:sp>
          <p:nvSpPr>
            <p:cNvPr id="36" name="Oval 35">
              <a:extLst>
                <a:ext uri="{FF2B5EF4-FFF2-40B4-BE49-F238E27FC236}">
                  <a16:creationId xmlns:a16="http://schemas.microsoft.com/office/drawing/2014/main" id="{6AB7A827-03C6-1A7F-C619-E30EBB31BCFE}"/>
                </a:ext>
              </a:extLst>
            </p:cNvPr>
            <p:cNvSpPr/>
            <p:nvPr/>
          </p:nvSpPr>
          <p:spPr>
            <a:xfrm>
              <a:off x="1778038" y="1193998"/>
              <a:ext cx="269060" cy="2690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a:t>
              </a:r>
              <a:endParaRPr lang="en-CH">
                <a:solidFill>
                  <a:schemeClr val="tx1"/>
                </a:solidFill>
                <a:latin typeface="Arial" panose="020B0604020202020204" pitchFamily="34" charset="0"/>
                <a:cs typeface="Arial" panose="020B0604020202020204" pitchFamily="34" charset="0"/>
              </a:endParaRPr>
            </a:p>
          </p:txBody>
        </p:sp>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1" y="2944874"/>
            <a:ext cx="10197175" cy="1711366"/>
          </a:xfrm>
          <a:prstGeom prst="rect">
            <a:avLst/>
          </a:prstGeom>
          <a:noFill/>
        </p:spPr>
        <p:txBody>
          <a:bodyPr wrap="square" rtlCol="0">
            <a:spAutoFit/>
          </a:bodyPr>
          <a:lstStyle/>
          <a:p>
            <a:pPr>
              <a:lnSpc>
                <a:spcPct val="150000"/>
              </a:lnSpc>
            </a:pPr>
            <a:r>
              <a:rPr lang="en-US" dirty="0"/>
              <a:t>Good job with the first half of the experiment!</a:t>
            </a:r>
            <a:br>
              <a:rPr lang="en-US" dirty="0"/>
            </a:br>
            <a:r>
              <a:rPr lang="en-US" dirty="0"/>
              <a:t>In the next half of the experiment, the arrow is replaced by a color presented along with a sign. It provides color information about the target (details will be provided in the next slide). The rest of the search task remains the same. </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30507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3841663" y="1405240"/>
            <a:ext cx="4508673" cy="250162"/>
            <a:chOff x="3171481" y="1195099"/>
            <a:chExt cx="4508673" cy="250162"/>
          </a:xfrm>
        </p:grpSpPr>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1" y="2944874"/>
            <a:ext cx="10197175" cy="2957861"/>
          </a:xfrm>
          <a:prstGeom prst="rect">
            <a:avLst/>
          </a:prstGeom>
          <a:noFill/>
        </p:spPr>
        <p:txBody>
          <a:bodyPr wrap="square" rtlCol="0">
            <a:spAutoFit/>
          </a:bodyPr>
          <a:lstStyle/>
          <a:p>
            <a:pPr algn="just">
              <a:lnSpc>
                <a:spcPct val="150000"/>
              </a:lnSpc>
            </a:pPr>
            <a:r>
              <a:rPr lang="en-US"/>
              <a:t>This experiment requires you to search for the target and judge whether the target gap is facing up or down. At the beginning of each trial, an arrow is presented in the center of the screen along with a sign. It provides information about the location of the target (details will be provided in the next slide). After a short interval, a series of letter Cs with two colors are presented on the screen arranged in a circle, facing different directions. There is only one letter C that faces up or down. Your task is to find the special letter C and determine whether it is facing up (</a:t>
            </a:r>
            <a:r>
              <a:rPr lang="en-US">
                <a:solidFill>
                  <a:srgbClr val="C00000"/>
                </a:solidFill>
              </a:rPr>
              <a:t>press the arrow up key</a:t>
            </a:r>
            <a:r>
              <a:rPr lang="en-US"/>
              <a:t>) or down (</a:t>
            </a:r>
            <a:r>
              <a:rPr lang="en-US">
                <a:solidFill>
                  <a:srgbClr val="C00000"/>
                </a:solidFill>
              </a:rPr>
              <a:t>press the arrow down key</a:t>
            </a:r>
            <a:r>
              <a:rPr lang="en-US"/>
              <a:t>) as soon as possible.</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 name="Straight Arrow Connector 42">
            <a:extLst>
              <a:ext uri="{FF2B5EF4-FFF2-40B4-BE49-F238E27FC236}">
                <a16:creationId xmlns:a16="http://schemas.microsoft.com/office/drawing/2014/main" id="{4F9F8927-20FD-854F-6AC1-C94E00B9590C}"/>
              </a:ext>
            </a:extLst>
          </p:cNvPr>
          <p:cNvCxnSpPr>
            <a:cxnSpLocks/>
          </p:cNvCxnSpPr>
          <p:nvPr/>
        </p:nvCxnSpPr>
        <p:spPr>
          <a:xfrm>
            <a:off x="2368057" y="1525851"/>
            <a:ext cx="395311" cy="0"/>
          </a:xfrm>
          <a:prstGeom prst="straightConnector1">
            <a:avLst/>
          </a:prstGeom>
          <a:ln w="38100" cap="flat">
            <a:solidFill>
              <a:schemeClr val="tx1"/>
            </a:solidFill>
            <a:prstDash val="sysDot"/>
            <a:roun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99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D0727E0-4738-EE53-A078-C6EC63F08B05}"/>
              </a:ext>
            </a:extLst>
          </p:cNvPr>
          <p:cNvSpPr/>
          <p:nvPr/>
        </p:nvSpPr>
        <p:spPr>
          <a:xfrm>
            <a:off x="1495505" y="774018"/>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46" name="Group 45">
            <a:extLst>
              <a:ext uri="{FF2B5EF4-FFF2-40B4-BE49-F238E27FC236}">
                <a16:creationId xmlns:a16="http://schemas.microsoft.com/office/drawing/2014/main" id="{44CEEB48-6B77-2E95-C5EA-7FD5202306B2}"/>
              </a:ext>
            </a:extLst>
          </p:cNvPr>
          <p:cNvGrpSpPr/>
          <p:nvPr/>
        </p:nvGrpSpPr>
        <p:grpSpPr>
          <a:xfrm>
            <a:off x="3841663" y="1405240"/>
            <a:ext cx="4508673" cy="250162"/>
            <a:chOff x="3171481" y="1195099"/>
            <a:chExt cx="4508673" cy="250162"/>
          </a:xfrm>
        </p:grpSpPr>
        <p:sp>
          <p:nvSpPr>
            <p:cNvPr id="13" name="Right Arrow 12">
              <a:extLst>
                <a:ext uri="{FF2B5EF4-FFF2-40B4-BE49-F238E27FC236}">
                  <a16:creationId xmlns:a16="http://schemas.microsoft.com/office/drawing/2014/main" id="{0CD8065C-4B1A-C17A-10D6-DFF2446A1A17}"/>
                </a:ext>
              </a:extLst>
            </p:cNvPr>
            <p:cNvSpPr/>
            <p:nvPr/>
          </p:nvSpPr>
          <p:spPr>
            <a:xfrm>
              <a:off x="3171481"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sp>
          <p:nvSpPr>
            <p:cNvPr id="15" name="Right Arrow 14">
              <a:extLst>
                <a:ext uri="{FF2B5EF4-FFF2-40B4-BE49-F238E27FC236}">
                  <a16:creationId xmlns:a16="http://schemas.microsoft.com/office/drawing/2014/main" id="{289A6365-A618-CF29-B109-8F50D55F26D9}"/>
                </a:ext>
              </a:extLst>
            </p:cNvPr>
            <p:cNvSpPr/>
            <p:nvPr/>
          </p:nvSpPr>
          <p:spPr>
            <a:xfrm>
              <a:off x="6682293" y="1195099"/>
              <a:ext cx="997861" cy="25016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800"/>
            </a:p>
          </p:txBody>
        </p:sp>
      </p:grpSp>
      <p:sp>
        <p:nvSpPr>
          <p:cNvPr id="47" name="TextBox 46">
            <a:extLst>
              <a:ext uri="{FF2B5EF4-FFF2-40B4-BE49-F238E27FC236}">
                <a16:creationId xmlns:a16="http://schemas.microsoft.com/office/drawing/2014/main" id="{62068CAB-BC2F-DE47-E031-A8E3378AA219}"/>
              </a:ext>
            </a:extLst>
          </p:cNvPr>
          <p:cNvSpPr txBox="1"/>
          <p:nvPr/>
        </p:nvSpPr>
        <p:spPr>
          <a:xfrm>
            <a:off x="997412" y="2966562"/>
            <a:ext cx="10197175" cy="1711366"/>
          </a:xfrm>
          <a:prstGeom prst="rect">
            <a:avLst/>
          </a:prstGeom>
          <a:noFill/>
        </p:spPr>
        <p:txBody>
          <a:bodyPr wrap="square" rtlCol="0">
            <a:spAutoFit/>
          </a:bodyPr>
          <a:lstStyle/>
          <a:p>
            <a:pPr>
              <a:lnSpc>
                <a:spcPct val="150000"/>
              </a:lnSpc>
            </a:pPr>
            <a:r>
              <a:rPr lang="en-US" dirty="0"/>
              <a:t>Good job with the first half of the experiment!</a:t>
            </a:r>
            <a:br>
              <a:rPr lang="en-US" dirty="0"/>
            </a:br>
            <a:r>
              <a:rPr lang="en-US" dirty="0"/>
              <a:t>In the next half of the experiment, the color cue is replaced by an arrow. It provides information about the location of the target (details will be provided in the next slide). The rest of the search task remains the same. </a:t>
            </a:r>
          </a:p>
        </p:txBody>
      </p:sp>
      <p:sp>
        <p:nvSpPr>
          <p:cNvPr id="48" name="TextBox 47">
            <a:extLst>
              <a:ext uri="{FF2B5EF4-FFF2-40B4-BE49-F238E27FC236}">
                <a16:creationId xmlns:a16="http://schemas.microsoft.com/office/drawing/2014/main" id="{DC97A6F8-8425-3123-0774-0E06E3E8BA7F}"/>
              </a:ext>
            </a:extLst>
          </p:cNvPr>
          <p:cNvSpPr txBox="1"/>
          <p:nvPr/>
        </p:nvSpPr>
        <p:spPr>
          <a:xfrm>
            <a:off x="8140608" y="2226239"/>
            <a:ext cx="2932406" cy="369332"/>
          </a:xfrm>
          <a:prstGeom prst="rect">
            <a:avLst/>
          </a:prstGeom>
          <a:noFill/>
        </p:spPr>
        <p:txBody>
          <a:bodyPr wrap="none" rtlCol="0">
            <a:spAutoFit/>
          </a:bodyPr>
          <a:lstStyle/>
          <a:p>
            <a:r>
              <a:rPr lang="en-US"/>
              <a:t>Press the arrow up/down key</a:t>
            </a:r>
          </a:p>
        </p:txBody>
      </p:sp>
      <p:sp>
        <p:nvSpPr>
          <p:cNvPr id="61" name="Rectangle 60">
            <a:extLst>
              <a:ext uri="{FF2B5EF4-FFF2-40B4-BE49-F238E27FC236}">
                <a16:creationId xmlns:a16="http://schemas.microsoft.com/office/drawing/2014/main" id="{4CC55078-1A1F-93D6-5887-52F5D6A556E8}"/>
              </a:ext>
            </a:extLst>
          </p:cNvPr>
          <p:cNvSpPr/>
          <p:nvPr/>
        </p:nvSpPr>
        <p:spPr>
          <a:xfrm>
            <a:off x="8573667" y="670824"/>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62" name="Group 61">
            <a:extLst>
              <a:ext uri="{FF2B5EF4-FFF2-40B4-BE49-F238E27FC236}">
                <a16:creationId xmlns:a16="http://schemas.microsoft.com/office/drawing/2014/main" id="{F50DFCA2-CC12-0DD1-EC19-EB0BE2DFFBF1}"/>
              </a:ext>
            </a:extLst>
          </p:cNvPr>
          <p:cNvGrpSpPr/>
          <p:nvPr/>
        </p:nvGrpSpPr>
        <p:grpSpPr>
          <a:xfrm>
            <a:off x="8978368" y="743607"/>
            <a:ext cx="1420172" cy="1367038"/>
            <a:chOff x="8522518" y="389951"/>
            <a:chExt cx="897109" cy="865500"/>
          </a:xfrm>
          <a:noFill/>
        </p:grpSpPr>
        <p:sp>
          <p:nvSpPr>
            <p:cNvPr id="63" name="Freeform: Shape 62">
              <a:extLst>
                <a:ext uri="{FF2B5EF4-FFF2-40B4-BE49-F238E27FC236}">
                  <a16:creationId xmlns:a16="http://schemas.microsoft.com/office/drawing/2014/main" id="{549F12A2-8C84-D8C3-3404-84868BCC1B9D}"/>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4" name="Freeform: Shape 63">
              <a:extLst>
                <a:ext uri="{FF2B5EF4-FFF2-40B4-BE49-F238E27FC236}">
                  <a16:creationId xmlns:a16="http://schemas.microsoft.com/office/drawing/2014/main" id="{8C4A881B-1995-9C57-B6EC-9EEC1FFBCCF8}"/>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5" name="Freeform: Shape 64">
              <a:extLst>
                <a:ext uri="{FF2B5EF4-FFF2-40B4-BE49-F238E27FC236}">
                  <a16:creationId xmlns:a16="http://schemas.microsoft.com/office/drawing/2014/main" id="{71E70B2C-6C69-2EFD-BDD6-BBE85C5AE3E3}"/>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6" name="Freeform: Shape 65">
              <a:extLst>
                <a:ext uri="{FF2B5EF4-FFF2-40B4-BE49-F238E27FC236}">
                  <a16:creationId xmlns:a16="http://schemas.microsoft.com/office/drawing/2014/main" id="{12F96D1C-E3E5-398C-E4CF-97C4454325D8}"/>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67" name="Freeform: Shape 66">
              <a:extLst>
                <a:ext uri="{FF2B5EF4-FFF2-40B4-BE49-F238E27FC236}">
                  <a16:creationId xmlns:a16="http://schemas.microsoft.com/office/drawing/2014/main" id="{B727A1C1-A805-EB28-7024-96EE83C6A8DC}"/>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8" name="Freeform: Shape 67">
              <a:extLst>
                <a:ext uri="{FF2B5EF4-FFF2-40B4-BE49-F238E27FC236}">
                  <a16:creationId xmlns:a16="http://schemas.microsoft.com/office/drawing/2014/main" id="{DE1BB71B-64C4-61D3-37CF-52466E5D7151}"/>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69" name="Freeform: Shape 68">
              <a:extLst>
                <a:ext uri="{FF2B5EF4-FFF2-40B4-BE49-F238E27FC236}">
                  <a16:creationId xmlns:a16="http://schemas.microsoft.com/office/drawing/2014/main" id="{1F68D861-C049-46AC-ECED-BA04EC6419CB}"/>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0" name="Freeform: Shape 69">
              <a:extLst>
                <a:ext uri="{FF2B5EF4-FFF2-40B4-BE49-F238E27FC236}">
                  <a16:creationId xmlns:a16="http://schemas.microsoft.com/office/drawing/2014/main" id="{496EC964-EC13-34A5-DC5A-10AF70F7F951}"/>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1" name="Freeform: Shape 70">
              <a:extLst>
                <a:ext uri="{FF2B5EF4-FFF2-40B4-BE49-F238E27FC236}">
                  <a16:creationId xmlns:a16="http://schemas.microsoft.com/office/drawing/2014/main" id="{6B9124B4-7347-B0FD-E325-58EAFD48C22F}"/>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2" name="Freeform: Shape 71">
              <a:extLst>
                <a:ext uri="{FF2B5EF4-FFF2-40B4-BE49-F238E27FC236}">
                  <a16:creationId xmlns:a16="http://schemas.microsoft.com/office/drawing/2014/main" id="{A039F031-0379-B69F-1555-F5A53B240089}"/>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73" name="Freeform: Shape 72">
              <a:extLst>
                <a:ext uri="{FF2B5EF4-FFF2-40B4-BE49-F238E27FC236}">
                  <a16:creationId xmlns:a16="http://schemas.microsoft.com/office/drawing/2014/main" id="{CDFC7C4A-D5BA-BA21-D918-44D709281938}"/>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74" name="Freeform: Shape 73">
              <a:extLst>
                <a:ext uri="{FF2B5EF4-FFF2-40B4-BE49-F238E27FC236}">
                  <a16:creationId xmlns:a16="http://schemas.microsoft.com/office/drawing/2014/main" id="{57CFB771-968D-D2E6-27E7-82AABA56FBC5}"/>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75" name="Rectangle 74">
            <a:extLst>
              <a:ext uri="{FF2B5EF4-FFF2-40B4-BE49-F238E27FC236}">
                <a16:creationId xmlns:a16="http://schemas.microsoft.com/office/drawing/2014/main" id="{897137D6-3444-07A3-9B41-315F6947F22F}"/>
              </a:ext>
            </a:extLst>
          </p:cNvPr>
          <p:cNvSpPr/>
          <p:nvPr/>
        </p:nvSpPr>
        <p:spPr>
          <a:xfrm>
            <a:off x="5010432" y="721697"/>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77" name="Oval 76">
            <a:extLst>
              <a:ext uri="{FF2B5EF4-FFF2-40B4-BE49-F238E27FC236}">
                <a16:creationId xmlns:a16="http://schemas.microsoft.com/office/drawing/2014/main" id="{D3E63BFF-AA6F-1839-AEB1-B848C543B3E9}"/>
              </a:ext>
            </a:extLst>
          </p:cNvPr>
          <p:cNvSpPr/>
          <p:nvPr/>
        </p:nvSpPr>
        <p:spPr>
          <a:xfrm>
            <a:off x="10119671" y="1486486"/>
            <a:ext cx="371514" cy="20240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 name="Straight Arrow Connector 42">
            <a:extLst>
              <a:ext uri="{FF2B5EF4-FFF2-40B4-BE49-F238E27FC236}">
                <a16:creationId xmlns:a16="http://schemas.microsoft.com/office/drawing/2014/main" id="{4F9F8927-20FD-854F-6AC1-C94E00B9590C}"/>
              </a:ext>
            </a:extLst>
          </p:cNvPr>
          <p:cNvCxnSpPr>
            <a:cxnSpLocks/>
          </p:cNvCxnSpPr>
          <p:nvPr/>
        </p:nvCxnSpPr>
        <p:spPr>
          <a:xfrm>
            <a:off x="2368057" y="1525851"/>
            <a:ext cx="395311" cy="0"/>
          </a:xfrm>
          <a:prstGeom prst="straightConnector1">
            <a:avLst/>
          </a:prstGeom>
          <a:ln w="38100" cap="flat">
            <a:solidFill>
              <a:schemeClr val="tx1"/>
            </a:solidFill>
            <a:prstDash val="sysDot"/>
            <a:roun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54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993483" y="833319"/>
            <a:ext cx="7299250" cy="880369"/>
          </a:xfrm>
          <a:prstGeom prst="rect">
            <a:avLst/>
          </a:prstGeom>
          <a:noFill/>
        </p:spPr>
        <p:txBody>
          <a:bodyPr wrap="square" rtlCol="0">
            <a:spAutoFit/>
          </a:bodyPr>
          <a:lstStyle/>
          <a:p>
            <a:pPr algn="just">
              <a:lnSpc>
                <a:spcPct val="150000"/>
              </a:lnSpc>
            </a:pPr>
            <a:r>
              <a:rPr lang="en-US"/>
              <a:t>In the </a:t>
            </a:r>
            <a:r>
              <a:rPr lang="en-US" b="1"/>
              <a:t>positive cue </a:t>
            </a:r>
            <a:r>
              <a:rPr lang="en-US"/>
              <a:t>condition, a solid arrow is displayed in the right or the left direction indicating the area where the target is presented.</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654988" y="3962960"/>
            <a:ext cx="3848165" cy="369332"/>
          </a:xfrm>
          <a:prstGeom prst="rect">
            <a:avLst/>
          </a:prstGeom>
          <a:noFill/>
        </p:spPr>
        <p:txBody>
          <a:bodyPr wrap="square">
            <a:spAutoFit/>
          </a:bodyPr>
          <a:lstStyle/>
          <a:p>
            <a:r>
              <a:rPr lang="en-US" sz="1800"/>
              <a:t>The target is presented in the right side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cxnSp>
        <p:nvCxnSpPr>
          <p:cNvPr id="3" name="Straight Connector 2">
            <a:extLst>
              <a:ext uri="{FF2B5EF4-FFF2-40B4-BE49-F238E27FC236}">
                <a16:creationId xmlns:a16="http://schemas.microsoft.com/office/drawing/2014/main" id="{6FC5C421-A06A-ACDE-EFE7-191805CD9622}"/>
              </a:ext>
            </a:extLst>
          </p:cNvPr>
          <p:cNvCxnSpPr>
            <a:cxnSpLocks/>
          </p:cNvCxnSpPr>
          <p:nvPr/>
        </p:nvCxnSpPr>
        <p:spPr>
          <a:xfrm>
            <a:off x="7579071" y="2373102"/>
            <a:ext cx="0" cy="15126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 name="Straight Arrow Connector 41">
            <a:extLst>
              <a:ext uri="{FF2B5EF4-FFF2-40B4-BE49-F238E27FC236}">
                <a16:creationId xmlns:a16="http://schemas.microsoft.com/office/drawing/2014/main" id="{EA0C1D56-7CD0-B5D5-4856-729CA60E5512}"/>
              </a:ext>
            </a:extLst>
          </p:cNvPr>
          <p:cNvCxnSpPr>
            <a:cxnSpLocks/>
          </p:cNvCxnSpPr>
          <p:nvPr/>
        </p:nvCxnSpPr>
        <p:spPr>
          <a:xfrm>
            <a:off x="3065455" y="3120751"/>
            <a:ext cx="3437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39FA-8CD7-F637-2AB0-FF5F025ECD34}"/>
            </a:ext>
          </a:extLst>
        </p:cNvPr>
        <p:cNvGrpSpPr/>
        <p:nvPr/>
      </p:nvGrpSpPr>
      <p:grpSpPr>
        <a:xfrm>
          <a:off x="0" y="0"/>
          <a:ext cx="0" cy="0"/>
          <a:chOff x="0" y="0"/>
          <a:chExt cx="0" cy="0"/>
        </a:xfrm>
      </p:grpSpPr>
      <p:sp>
        <p:nvSpPr>
          <p:cNvPr id="54" name="TextBox 53">
            <a:extLst>
              <a:ext uri="{FF2B5EF4-FFF2-40B4-BE49-F238E27FC236}">
                <a16:creationId xmlns:a16="http://schemas.microsoft.com/office/drawing/2014/main" id="{9C98E1AA-229C-9737-35DD-44F57548F8CB}"/>
              </a:ext>
            </a:extLst>
          </p:cNvPr>
          <p:cNvSpPr txBox="1"/>
          <p:nvPr/>
        </p:nvSpPr>
        <p:spPr>
          <a:xfrm>
            <a:off x="1993483" y="833319"/>
            <a:ext cx="7299250" cy="880369"/>
          </a:xfrm>
          <a:prstGeom prst="rect">
            <a:avLst/>
          </a:prstGeom>
          <a:noFill/>
        </p:spPr>
        <p:txBody>
          <a:bodyPr wrap="square" rtlCol="0">
            <a:spAutoFit/>
          </a:bodyPr>
          <a:lstStyle/>
          <a:p>
            <a:pPr algn="just">
              <a:lnSpc>
                <a:spcPct val="150000"/>
              </a:lnSpc>
            </a:pPr>
            <a:r>
              <a:rPr lang="en-US"/>
              <a:t>In the </a:t>
            </a:r>
            <a:r>
              <a:rPr lang="en-US" b="1"/>
              <a:t>negative cue </a:t>
            </a:r>
            <a:r>
              <a:rPr lang="en-US"/>
              <a:t>condition, a dashed arrow is displayed in the right or the left direction indicating the area where the target is not presented.</a:t>
            </a:r>
          </a:p>
        </p:txBody>
      </p:sp>
      <p:sp>
        <p:nvSpPr>
          <p:cNvPr id="12" name="Rectangle 11">
            <a:extLst>
              <a:ext uri="{FF2B5EF4-FFF2-40B4-BE49-F238E27FC236}">
                <a16:creationId xmlns:a16="http://schemas.microsoft.com/office/drawing/2014/main" id="{D3F910D2-E9D4-1CE1-E192-ACBA579DB78C}"/>
              </a:ext>
            </a:extLst>
          </p:cNvPr>
          <p:cNvSpPr/>
          <p:nvPr/>
        </p:nvSpPr>
        <p:spPr>
          <a:xfrm>
            <a:off x="6457319"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grpSp>
        <p:nvGrpSpPr>
          <p:cNvPr id="13" name="Group 12">
            <a:extLst>
              <a:ext uri="{FF2B5EF4-FFF2-40B4-BE49-F238E27FC236}">
                <a16:creationId xmlns:a16="http://schemas.microsoft.com/office/drawing/2014/main" id="{C4DBE105-A28F-47C9-EF61-138A65544273}"/>
              </a:ext>
            </a:extLst>
          </p:cNvPr>
          <p:cNvGrpSpPr/>
          <p:nvPr/>
        </p:nvGrpSpPr>
        <p:grpSpPr>
          <a:xfrm>
            <a:off x="6862020" y="2445885"/>
            <a:ext cx="1420172" cy="1367038"/>
            <a:chOff x="8522518" y="389951"/>
            <a:chExt cx="897109" cy="865500"/>
          </a:xfrm>
          <a:noFill/>
        </p:grpSpPr>
        <p:sp>
          <p:nvSpPr>
            <p:cNvPr id="14" name="Freeform: Shape 13">
              <a:extLst>
                <a:ext uri="{FF2B5EF4-FFF2-40B4-BE49-F238E27FC236}">
                  <a16:creationId xmlns:a16="http://schemas.microsoft.com/office/drawing/2014/main" id="{9DD0422D-3324-2F7F-23D1-32A0DE0D2B2A}"/>
                </a:ext>
              </a:extLst>
            </p:cNvPr>
            <p:cNvSpPr/>
            <p:nvPr/>
          </p:nvSpPr>
          <p:spPr>
            <a:xfrm rot="1800000">
              <a:off x="8996132" y="389951"/>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5" name="Freeform: Shape 14">
              <a:extLst>
                <a:ext uri="{FF2B5EF4-FFF2-40B4-BE49-F238E27FC236}">
                  <a16:creationId xmlns:a16="http://schemas.microsoft.com/office/drawing/2014/main" id="{86FE6F5F-7D01-E7EC-4707-AC52006B3860}"/>
                </a:ext>
              </a:extLst>
            </p:cNvPr>
            <p:cNvSpPr/>
            <p:nvPr/>
          </p:nvSpPr>
          <p:spPr>
            <a:xfrm rot="12600000">
              <a:off x="9199415" y="481642"/>
              <a:ext cx="125261"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6" name="Freeform: Shape 15">
              <a:extLst>
                <a:ext uri="{FF2B5EF4-FFF2-40B4-BE49-F238E27FC236}">
                  <a16:creationId xmlns:a16="http://schemas.microsoft.com/office/drawing/2014/main" id="{8276FEC6-A889-098B-B8CF-232363D4B889}"/>
                </a:ext>
              </a:extLst>
            </p:cNvPr>
            <p:cNvSpPr/>
            <p:nvPr/>
          </p:nvSpPr>
          <p:spPr>
            <a:xfrm rot="3600000">
              <a:off x="9286234" y="668415"/>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7" name="Freeform: Shape 16">
              <a:extLst>
                <a:ext uri="{FF2B5EF4-FFF2-40B4-BE49-F238E27FC236}">
                  <a16:creationId xmlns:a16="http://schemas.microsoft.com/office/drawing/2014/main" id="{A0647533-91DF-4B3B-E8A7-0E7457FD3C73}"/>
                </a:ext>
              </a:extLst>
            </p:cNvPr>
            <p:cNvSpPr/>
            <p:nvPr/>
          </p:nvSpPr>
          <p:spPr>
            <a:xfrm rot="5400000">
              <a:off x="9294354" y="853221"/>
              <a:ext cx="123584" cy="1269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18" name="Freeform: Shape 17">
              <a:extLst>
                <a:ext uri="{FF2B5EF4-FFF2-40B4-BE49-F238E27FC236}">
                  <a16:creationId xmlns:a16="http://schemas.microsoft.com/office/drawing/2014/main" id="{48BF519E-552D-4DB6-79A4-442E8D69D491}"/>
                </a:ext>
              </a:extLst>
            </p:cNvPr>
            <p:cNvSpPr/>
            <p:nvPr/>
          </p:nvSpPr>
          <p:spPr>
            <a:xfrm rot="9000000">
              <a:off x="9207535" y="101044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19" name="Freeform: Shape 18">
              <a:extLst>
                <a:ext uri="{FF2B5EF4-FFF2-40B4-BE49-F238E27FC236}">
                  <a16:creationId xmlns:a16="http://schemas.microsoft.com/office/drawing/2014/main" id="{2865914F-3D1C-B7F6-4AB7-D94BA4430F57}"/>
                </a:ext>
              </a:extLst>
            </p:cNvPr>
            <p:cNvSpPr/>
            <p:nvPr/>
          </p:nvSpPr>
          <p:spPr>
            <a:xfrm rot="18000000">
              <a:off x="9032130" y="1129337"/>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0" name="Freeform: Shape 19">
              <a:extLst>
                <a:ext uri="{FF2B5EF4-FFF2-40B4-BE49-F238E27FC236}">
                  <a16:creationId xmlns:a16="http://schemas.microsoft.com/office/drawing/2014/main" id="{B57995FF-AC3C-0D83-0BF5-E22E521A3DDF}"/>
                </a:ext>
              </a:extLst>
            </p:cNvPr>
            <p:cNvSpPr/>
            <p:nvPr/>
          </p:nvSpPr>
          <p:spPr>
            <a:xfrm rot="12600000">
              <a:off x="8823242" y="1130188"/>
              <a:ext cx="125263" cy="125263"/>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1" name="Freeform: Shape 20">
              <a:extLst>
                <a:ext uri="{FF2B5EF4-FFF2-40B4-BE49-F238E27FC236}">
                  <a16:creationId xmlns:a16="http://schemas.microsoft.com/office/drawing/2014/main" id="{9C0FF119-606D-3F9C-602A-246446958819}"/>
                </a:ext>
              </a:extLst>
            </p:cNvPr>
            <p:cNvSpPr/>
            <p:nvPr/>
          </p:nvSpPr>
          <p:spPr>
            <a:xfrm rot="10800000">
              <a:off x="8647780" y="103996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2" name="Freeform: Shape 21">
              <a:extLst>
                <a:ext uri="{FF2B5EF4-FFF2-40B4-BE49-F238E27FC236}">
                  <a16:creationId xmlns:a16="http://schemas.microsoft.com/office/drawing/2014/main" id="{31AE36FA-4F46-E6C5-A9A4-A9ADA409AB8E}"/>
                </a:ext>
              </a:extLst>
            </p:cNvPr>
            <p:cNvSpPr/>
            <p:nvPr/>
          </p:nvSpPr>
          <p:spPr>
            <a:xfrm>
              <a:off x="8522518" y="889358"/>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3" name="Freeform: Shape 22">
              <a:extLst>
                <a:ext uri="{FF2B5EF4-FFF2-40B4-BE49-F238E27FC236}">
                  <a16:creationId xmlns:a16="http://schemas.microsoft.com/office/drawing/2014/main" id="{348E73A2-200A-FF9E-4B86-A5FDFAFDF890}"/>
                </a:ext>
              </a:extLst>
            </p:cNvPr>
            <p:cNvSpPr/>
            <p:nvPr/>
          </p:nvSpPr>
          <p:spPr>
            <a:xfrm rot="19800000">
              <a:off x="8522518" y="690634"/>
              <a:ext cx="125262" cy="125262"/>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sp>
          <p:nvSpPr>
            <p:cNvPr id="24" name="Freeform: Shape 23">
              <a:extLst>
                <a:ext uri="{FF2B5EF4-FFF2-40B4-BE49-F238E27FC236}">
                  <a16:creationId xmlns:a16="http://schemas.microsoft.com/office/drawing/2014/main" id="{4D63E464-7A99-CE57-2005-BBD69E56E0F1}"/>
                </a:ext>
              </a:extLst>
            </p:cNvPr>
            <p:cNvSpPr/>
            <p:nvPr/>
          </p:nvSpPr>
          <p:spPr>
            <a:xfrm rot="14400000">
              <a:off x="8610992" y="504968"/>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chemeClr val="accent2"/>
                  </a:solidFill>
                </a:rPr>
                <a:t>C</a:t>
              </a:r>
              <a:endParaRPr lang="en-CH" kern="1200">
                <a:solidFill>
                  <a:schemeClr val="accent2"/>
                </a:solidFill>
              </a:endParaRPr>
            </a:p>
          </p:txBody>
        </p:sp>
        <p:sp>
          <p:nvSpPr>
            <p:cNvPr id="25" name="Freeform: Shape 24">
              <a:extLst>
                <a:ext uri="{FF2B5EF4-FFF2-40B4-BE49-F238E27FC236}">
                  <a16:creationId xmlns:a16="http://schemas.microsoft.com/office/drawing/2014/main" id="{FA33A29B-25EC-E46E-AE88-91AC5DC3395F}"/>
                </a:ext>
              </a:extLst>
            </p:cNvPr>
            <p:cNvSpPr/>
            <p:nvPr/>
          </p:nvSpPr>
          <p:spPr>
            <a:xfrm rot="7200000">
              <a:off x="8793690" y="391841"/>
              <a:ext cx="123584" cy="126964"/>
            </a:xfrm>
            <a:custGeom>
              <a:avLst/>
              <a:gdLst>
                <a:gd name="connsiteX0" fmla="*/ 0 w 125262"/>
                <a:gd name="connsiteY0" fmla="*/ 62631 h 125262"/>
                <a:gd name="connsiteX1" fmla="*/ 62631 w 125262"/>
                <a:gd name="connsiteY1" fmla="*/ 0 h 125262"/>
                <a:gd name="connsiteX2" fmla="*/ 125262 w 125262"/>
                <a:gd name="connsiteY2" fmla="*/ 62631 h 125262"/>
                <a:gd name="connsiteX3" fmla="*/ 62631 w 125262"/>
                <a:gd name="connsiteY3" fmla="*/ 125262 h 125262"/>
                <a:gd name="connsiteX4" fmla="*/ 0 w 125262"/>
                <a:gd name="connsiteY4" fmla="*/ 62631 h 12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62" h="125262">
                  <a:moveTo>
                    <a:pt x="0" y="62631"/>
                  </a:moveTo>
                  <a:cubicBezTo>
                    <a:pt x="0" y="28041"/>
                    <a:pt x="28041" y="0"/>
                    <a:pt x="62631" y="0"/>
                  </a:cubicBezTo>
                  <a:cubicBezTo>
                    <a:pt x="97221" y="0"/>
                    <a:pt x="125262" y="28041"/>
                    <a:pt x="125262" y="62631"/>
                  </a:cubicBezTo>
                  <a:cubicBezTo>
                    <a:pt x="125262" y="97221"/>
                    <a:pt x="97221" y="125262"/>
                    <a:pt x="62631" y="125262"/>
                  </a:cubicBezTo>
                  <a:cubicBezTo>
                    <a:pt x="28041" y="125262"/>
                    <a:pt x="0" y="97221"/>
                    <a:pt x="0" y="62631"/>
                  </a:cubicBezTo>
                  <a:close/>
                </a:path>
              </a:pathLst>
            </a:custGeom>
            <a:grpFill/>
            <a:ln w="31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694" tIns="24694" rIns="24694" bIns="24694" numCol="1" spcCol="1270" anchor="ctr" anchorCtr="0">
              <a:noAutofit/>
            </a:bodyPr>
            <a:lstStyle/>
            <a:p>
              <a:pPr marL="0" lvl="0" indent="0" algn="ctr" defTabSz="222250">
                <a:lnSpc>
                  <a:spcPct val="90000"/>
                </a:lnSpc>
                <a:spcBef>
                  <a:spcPct val="0"/>
                </a:spcBef>
                <a:spcAft>
                  <a:spcPct val="35000"/>
                </a:spcAft>
                <a:buNone/>
              </a:pPr>
              <a:r>
                <a:rPr lang="en-US" kern="1200">
                  <a:solidFill>
                    <a:srgbClr val="0070C0"/>
                  </a:solidFill>
                </a:rPr>
                <a:t>C</a:t>
              </a:r>
              <a:endParaRPr lang="en-CH" kern="1200">
                <a:solidFill>
                  <a:srgbClr val="0070C0"/>
                </a:solidFill>
              </a:endParaRPr>
            </a:p>
          </p:txBody>
        </p:sp>
      </p:grpSp>
      <p:sp>
        <p:nvSpPr>
          <p:cNvPr id="26" name="Right Arrow 38">
            <a:extLst>
              <a:ext uri="{FF2B5EF4-FFF2-40B4-BE49-F238E27FC236}">
                <a16:creationId xmlns:a16="http://schemas.microsoft.com/office/drawing/2014/main" id="{E944D7D5-7755-B1C2-6FAE-189CEABDC4F7}"/>
              </a:ext>
            </a:extLst>
          </p:cNvPr>
          <p:cNvSpPr/>
          <p:nvPr/>
        </p:nvSpPr>
        <p:spPr>
          <a:xfrm>
            <a:off x="5092088" y="3036435"/>
            <a:ext cx="666857" cy="168631"/>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 name="Rectangle 26">
            <a:extLst>
              <a:ext uri="{FF2B5EF4-FFF2-40B4-BE49-F238E27FC236}">
                <a16:creationId xmlns:a16="http://schemas.microsoft.com/office/drawing/2014/main" id="{0028E435-30E4-D522-31C0-9DA6EE3906C8}"/>
              </a:ext>
            </a:extLst>
          </p:cNvPr>
          <p:cNvSpPr/>
          <p:nvPr/>
        </p:nvSpPr>
        <p:spPr>
          <a:xfrm>
            <a:off x="2128980" y="2373102"/>
            <a:ext cx="2174491" cy="1512605"/>
          </a:xfrm>
          <a:prstGeom prst="rect">
            <a:avLst/>
          </a:prstGeom>
          <a:solidFill>
            <a:schemeClr val="bg1">
              <a:lumMod val="8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1600">
              <a:solidFill>
                <a:schemeClr val="tx1"/>
              </a:solidFill>
            </a:endParaRPr>
          </a:p>
        </p:txBody>
      </p:sp>
      <p:sp>
        <p:nvSpPr>
          <p:cNvPr id="30" name="TextBox 29">
            <a:extLst>
              <a:ext uri="{FF2B5EF4-FFF2-40B4-BE49-F238E27FC236}">
                <a16:creationId xmlns:a16="http://schemas.microsoft.com/office/drawing/2014/main" id="{67205C5E-1C1D-5AAE-EB3B-BBDF07C70633}"/>
              </a:ext>
            </a:extLst>
          </p:cNvPr>
          <p:cNvSpPr txBox="1"/>
          <p:nvPr/>
        </p:nvSpPr>
        <p:spPr>
          <a:xfrm>
            <a:off x="5497133" y="3965417"/>
            <a:ext cx="4150853" cy="369332"/>
          </a:xfrm>
          <a:prstGeom prst="rect">
            <a:avLst/>
          </a:prstGeom>
          <a:noFill/>
        </p:spPr>
        <p:txBody>
          <a:bodyPr wrap="square">
            <a:spAutoFit/>
          </a:bodyPr>
          <a:lstStyle/>
          <a:p>
            <a:r>
              <a:rPr lang="en-US" sz="1800"/>
              <a:t>The target is not presented in the </a:t>
            </a:r>
            <a:r>
              <a:rPr lang="en-US"/>
              <a:t>left</a:t>
            </a:r>
            <a:r>
              <a:rPr lang="en-US" sz="1800"/>
              <a:t> side</a:t>
            </a:r>
          </a:p>
        </p:txBody>
      </p:sp>
      <p:sp>
        <p:nvSpPr>
          <p:cNvPr id="31" name="TextBox 30">
            <a:extLst>
              <a:ext uri="{FF2B5EF4-FFF2-40B4-BE49-F238E27FC236}">
                <a16:creationId xmlns:a16="http://schemas.microsoft.com/office/drawing/2014/main" id="{C6F39C22-40B8-7EF7-59B3-4559DFFD7050}"/>
              </a:ext>
            </a:extLst>
          </p:cNvPr>
          <p:cNvSpPr txBox="1"/>
          <p:nvPr/>
        </p:nvSpPr>
        <p:spPr>
          <a:xfrm>
            <a:off x="2128980" y="4851540"/>
            <a:ext cx="7928965" cy="369332"/>
          </a:xfrm>
          <a:prstGeom prst="rect">
            <a:avLst/>
          </a:prstGeom>
          <a:noFill/>
        </p:spPr>
        <p:txBody>
          <a:bodyPr wrap="none" rtlCol="0">
            <a:spAutoFit/>
          </a:bodyPr>
          <a:lstStyle/>
          <a:p>
            <a:r>
              <a:rPr lang="en-US"/>
              <a:t>If you have fully understood the instructions, press the button "Next" to continue...</a:t>
            </a:r>
          </a:p>
        </p:txBody>
      </p:sp>
      <p:cxnSp>
        <p:nvCxnSpPr>
          <p:cNvPr id="3" name="Straight Connector 2">
            <a:extLst>
              <a:ext uri="{FF2B5EF4-FFF2-40B4-BE49-F238E27FC236}">
                <a16:creationId xmlns:a16="http://schemas.microsoft.com/office/drawing/2014/main" id="{6FC5C421-A06A-ACDE-EFE7-191805CD9622}"/>
              </a:ext>
            </a:extLst>
          </p:cNvPr>
          <p:cNvCxnSpPr>
            <a:cxnSpLocks/>
          </p:cNvCxnSpPr>
          <p:nvPr/>
        </p:nvCxnSpPr>
        <p:spPr>
          <a:xfrm>
            <a:off x="7579071" y="2373102"/>
            <a:ext cx="0" cy="15126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 name="Straight Arrow Connector 42">
            <a:extLst>
              <a:ext uri="{FF2B5EF4-FFF2-40B4-BE49-F238E27FC236}">
                <a16:creationId xmlns:a16="http://schemas.microsoft.com/office/drawing/2014/main" id="{C7D191F4-1D6B-8164-34FF-0414A919F11C}"/>
              </a:ext>
            </a:extLst>
          </p:cNvPr>
          <p:cNvCxnSpPr>
            <a:cxnSpLocks/>
          </p:cNvCxnSpPr>
          <p:nvPr/>
        </p:nvCxnSpPr>
        <p:spPr>
          <a:xfrm>
            <a:off x="3018569" y="3129404"/>
            <a:ext cx="395311" cy="0"/>
          </a:xfrm>
          <a:prstGeom prst="straightConnector1">
            <a:avLst/>
          </a:prstGeom>
          <a:ln w="38100" cap="flat">
            <a:solidFill>
              <a:schemeClr val="tx1"/>
            </a:solidFill>
            <a:prstDash val="sysDot"/>
            <a:round/>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89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859</Words>
  <Application>Microsoft Macintosh PowerPoint</Application>
  <PresentationFormat>Widescreen</PresentationFormat>
  <Paragraphs>151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Chenyu Li</dc:creator>
  <cp:lastModifiedBy>Chenyu Li</cp:lastModifiedBy>
  <cp:revision>2</cp:revision>
  <dcterms:created xsi:type="dcterms:W3CDTF">2023-10-10T11:33:53Z</dcterms:created>
  <dcterms:modified xsi:type="dcterms:W3CDTF">2024-03-22T09:11:40Z</dcterms:modified>
</cp:coreProperties>
</file>