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12192000"/>
  <p:notesSz cx="6858000" cy="9144000"/>
  <p:embeddedFontLst>
    <p:embeddedFont>
      <p:font typeface="Play"/>
      <p:regular r:id="rId43"/>
      <p:bold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Helvetica Neue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912F25-5C34-43A0-97B2-C10EE973C4D9}">
  <a:tblStyle styleId="{04912F25-5C34-43A0-97B2-C10EE973C4D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4830EA2C-0864-405E-96F0-BB9378C610D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Play-bold.fntdata"/><Relationship Id="rId43" Type="http://schemas.openxmlformats.org/officeDocument/2006/relationships/font" Target="fonts/Play-regular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1" lang="pt-BR" sz="1200">
                <a:solidFill>
                  <a:srgbClr val="757070"/>
                </a:solidFill>
              </a:rPr>
              <a:t>Art. 70. Considerar-se-ão como de manutenção e desenvolvmento do ensino as despesas realizadas com vistas à consecução dos objetivos básicos das instituições educacionais de todos os níveis, compreendendo as que se destinam a: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1" lang="pt-BR" sz="1200">
                <a:solidFill>
                  <a:srgbClr val="757070"/>
                </a:solidFill>
              </a:rPr>
              <a:t>I - remuneração e aperfeiçoamento do pessoal docente e demais profissionais da educação;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1" lang="pt-BR" sz="1200">
                <a:solidFill>
                  <a:srgbClr val="757070"/>
                </a:solidFill>
              </a:rPr>
              <a:t>II - aquisição, manutenção, construção e conservação de instalações e equipamentos necessários ao ensino;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1" lang="pt-BR" sz="1200">
                <a:solidFill>
                  <a:srgbClr val="757070"/>
                </a:solidFill>
              </a:rPr>
              <a:t>III – uso e manutenção de bens e serviços vinculados ao ensino;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1" lang="pt-BR" sz="1200">
                <a:solidFill>
                  <a:srgbClr val="757070"/>
                </a:solidFill>
              </a:rPr>
              <a:t>IV - levantamentos estatísticos, estudos e pesquisas visando precipuamente ao aprimoramento da qualidade e à expansão do ensino;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1" lang="pt-BR" sz="1200">
                <a:solidFill>
                  <a:srgbClr val="757070"/>
                </a:solidFill>
              </a:rPr>
              <a:t>V - realização de atividades-meio necessárias ao funcionamento dos sistemas de ensino;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1" lang="pt-BR" sz="1200">
                <a:solidFill>
                  <a:srgbClr val="757070"/>
                </a:solidFill>
              </a:rPr>
              <a:t>VI - concessão de bolsas de estudo a alunos de escolas públicas e privadas;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1" lang="pt-BR" sz="1200">
                <a:solidFill>
                  <a:srgbClr val="757070"/>
                </a:solidFill>
              </a:rPr>
              <a:t>VII - amortização e custeio de operações de crédito destinadas a atender ao disposto nos incisos deste artigo;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1" lang="pt-BR" sz="1200">
                <a:solidFill>
                  <a:srgbClr val="757070"/>
                </a:solidFill>
              </a:rPr>
              <a:t>VIII - aquisição de material didático-escolar e manutenção de programas de transporte escolar.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1" lang="pt-BR" sz="1200">
                <a:solidFill>
                  <a:srgbClr val="757070"/>
                </a:solidFill>
              </a:rPr>
              <a:t>IX – realização de atividades curriculares complementares voltadas ao aprendizado dos alunos ou à formação continuada dos profissionais da educação, tais como exposições, feiras ou mostras de ciências da natureza ou humanas, matemática, língua portuguesa ou língua estrangeira, literatura e cultura.   (Incluído pela Lei nº 14.560, de 2023)</a:t>
            </a:r>
            <a:endParaRPr sz="12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8" name="Google Shape;278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3" name="Google Shape;293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1" name="Google Shape;311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5" name="Google Shape;325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8" name="Google Shape;338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p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p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p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8" name="Google Shape;538;p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p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0" name="Google Shape;570;p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5" name="Google Shape;585;p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0" name="Google Shape;600;p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1" lang="pt-BR" sz="1200">
                <a:solidFill>
                  <a:srgbClr val="757070"/>
                </a:solidFill>
              </a:rPr>
              <a:t>Art. 70. Considerar-se-ão como de manutenção e desenvolvmento do ensino as despesas realizadas com vistas à consecução dos objetivos básicos das instituições educacionais de todos os níveis, compreendendo as que se destinam a: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1" lang="pt-BR" sz="1200">
                <a:solidFill>
                  <a:srgbClr val="757070"/>
                </a:solidFill>
              </a:rPr>
              <a:t>I - remuneração e aperfeiçoamento do pessoal docente e demais profissionais da educação;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1" lang="pt-BR" sz="1200">
                <a:solidFill>
                  <a:srgbClr val="757070"/>
                </a:solidFill>
              </a:rPr>
              <a:t>II - aquisição, manutenção, construção e conservação de instalações e equipamentos necessários ao ensino;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1" lang="pt-BR" sz="1200">
                <a:solidFill>
                  <a:srgbClr val="757070"/>
                </a:solidFill>
              </a:rPr>
              <a:t>III – uso e manutenção de bens e serviços vinculados ao ensino;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1" lang="pt-BR" sz="1200">
                <a:solidFill>
                  <a:srgbClr val="757070"/>
                </a:solidFill>
              </a:rPr>
              <a:t>IV - levantamentos estatísticos, estudos e pesquisas visando precipuamente ao aprimoramento da qualidade e à expansão do ensino;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1" lang="pt-BR" sz="1200">
                <a:solidFill>
                  <a:srgbClr val="757070"/>
                </a:solidFill>
              </a:rPr>
              <a:t>V - realização de atividades-meio necessárias ao funcionamento dos sistemas de ensino;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1" lang="pt-BR" sz="1200">
                <a:solidFill>
                  <a:srgbClr val="757070"/>
                </a:solidFill>
              </a:rPr>
              <a:t>VI - concessão de bolsas de estudo a alunos de escolas públicas e privadas;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1" lang="pt-BR" sz="1200">
                <a:solidFill>
                  <a:srgbClr val="757070"/>
                </a:solidFill>
              </a:rPr>
              <a:t>VII - amortização e custeio de operações de crédito destinadas a atender ao disposto nos incisos deste artigo;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1" lang="pt-BR" sz="1200">
                <a:solidFill>
                  <a:srgbClr val="757070"/>
                </a:solidFill>
              </a:rPr>
              <a:t>VIII - aquisição de material didático-escolar e manutenção de programas de transporte escolar.</a:t>
            </a:r>
            <a:endParaRPr/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None/>
            </a:pPr>
            <a:r>
              <a:rPr b="1" lang="pt-BR" sz="1200">
                <a:solidFill>
                  <a:srgbClr val="757070"/>
                </a:solidFill>
              </a:rPr>
              <a:t>IX – realização de atividades curriculares complementares voltadas ao aprendizado dos alunos ou à formação continuada dos profissionais da educação, tais como exposições, feiras ou mostras de ciências da natureza ou humanas, matemática, língua portuguesa ou língua estrangeira, literatura e cultura.   (Incluído pela Lei nº 14.560, de 2023)</a:t>
            </a:r>
            <a:endParaRPr sz="12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2.png"/><Relationship Id="rId6" Type="http://schemas.openxmlformats.org/officeDocument/2006/relationships/image" Target="../media/image3.png"/><Relationship Id="rId7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2.png"/><Relationship Id="rId6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Relationship Id="rId9" Type="http://schemas.openxmlformats.org/officeDocument/2006/relationships/image" Target="../media/image3.png"/><Relationship Id="rId5" Type="http://schemas.openxmlformats.org/officeDocument/2006/relationships/image" Target="../media/image30.png"/><Relationship Id="rId6" Type="http://schemas.openxmlformats.org/officeDocument/2006/relationships/image" Target="../media/image19.png"/><Relationship Id="rId7" Type="http://schemas.openxmlformats.org/officeDocument/2006/relationships/image" Target="../media/image32.png"/><Relationship Id="rId8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40.png"/><Relationship Id="rId7" Type="http://schemas.openxmlformats.org/officeDocument/2006/relationships/image" Target="../media/image3.png"/><Relationship Id="rId8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4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39.png"/><Relationship Id="rId7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40.png"/><Relationship Id="rId7" Type="http://schemas.openxmlformats.org/officeDocument/2006/relationships/image" Target="../media/image3.png"/><Relationship Id="rId8" Type="http://schemas.openxmlformats.org/officeDocument/2006/relationships/image" Target="../media/image4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44.png"/><Relationship Id="rId6" Type="http://schemas.openxmlformats.org/officeDocument/2006/relationships/image" Target="../media/image4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3.png"/><Relationship Id="rId8" Type="http://schemas.openxmlformats.org/officeDocument/2006/relationships/image" Target="../media/image5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3.png"/><Relationship Id="rId6" Type="http://schemas.openxmlformats.org/officeDocument/2006/relationships/image" Target="../media/image4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0.png"/><Relationship Id="rId6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2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3.png"/><Relationship Id="rId7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 rotWithShape="1">
          <a:blip r:embed="rId4">
            <a:alphaModFix amt="14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pic>
        <p:nvPicPr>
          <p:cNvPr id="79" name="Google Shape;7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418" y="4779072"/>
            <a:ext cx="4053841" cy="55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440" y="454039"/>
            <a:ext cx="733425" cy="51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13977" y="298802"/>
            <a:ext cx="671804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/>
          <p:nvPr/>
        </p:nvSpPr>
        <p:spPr>
          <a:xfrm>
            <a:off x="0" y="6629419"/>
            <a:ext cx="12192000" cy="228800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24352" y="454040"/>
            <a:ext cx="404969" cy="109955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1"/>
          <p:cNvSpPr/>
          <p:nvPr/>
        </p:nvSpPr>
        <p:spPr>
          <a:xfrm>
            <a:off x="11831997" y="0"/>
            <a:ext cx="360000" cy="4170000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21164" y="454039"/>
            <a:ext cx="1804217" cy="51424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/>
        </p:nvSpPr>
        <p:spPr>
          <a:xfrm>
            <a:off x="1386333" y="2286000"/>
            <a:ext cx="9645600" cy="13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33"/>
              <a:buFont typeface="Arial"/>
              <a:buNone/>
            </a:pPr>
            <a:r>
              <a:rPr b="0" i="0" lang="pt-BR" sz="5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EM C</a:t>
            </a:r>
            <a:endParaRPr b="0" i="0" sz="42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501433" y="5530633"/>
            <a:ext cx="6017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rPr b="0" i="0" lang="pt-BR" sz="42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Johann Belenda Maschio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/>
          <p:nvPr/>
        </p:nvSpPr>
        <p:spPr>
          <a:xfrm>
            <a:off x="1" y="4814596"/>
            <a:ext cx="332000" cy="204320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4"/>
            <a:ext cx="590671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/>
          <p:nvPr/>
        </p:nvSpPr>
        <p:spPr>
          <a:xfrm>
            <a:off x="11841195" y="0"/>
            <a:ext cx="360000" cy="153040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10457895" y="6045696"/>
            <a:ext cx="14140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6096000" y="6675368"/>
            <a:ext cx="6096000" cy="1828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4948" y="6232790"/>
            <a:ext cx="1040115" cy="29645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0"/>
          <p:cNvSpPr txBox="1"/>
          <p:nvPr/>
        </p:nvSpPr>
        <p:spPr>
          <a:xfrm>
            <a:off x="1382233" y="744279"/>
            <a:ext cx="75916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Comentários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1520456" y="1530400"/>
            <a:ext cx="8410353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Comentar trechos do código fonte é uma forma de documentar o programa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 comentário não influenciam em nada na execução do programa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Servem para que os programas possam ser usados e corrigidos por outras pessoas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8095739" y="-1905251"/>
            <a:ext cx="434216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/>
          <p:nvPr/>
        </p:nvSpPr>
        <p:spPr>
          <a:xfrm rot="10800000">
            <a:off x="11939249" y="-8975"/>
            <a:ext cx="264000" cy="798400"/>
          </a:xfrm>
          <a:prstGeom prst="rect">
            <a:avLst/>
          </a:prstGeom>
          <a:solidFill>
            <a:srgbClr val="03C1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7763" y="328753"/>
            <a:ext cx="656884" cy="46067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/>
          <p:nvPr/>
        </p:nvSpPr>
        <p:spPr>
          <a:xfrm>
            <a:off x="10457895" y="6045696"/>
            <a:ext cx="14140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6096000" y="6675368"/>
            <a:ext cx="6096000" cy="1828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4635" y="1389736"/>
            <a:ext cx="264040" cy="102760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1"/>
          <p:cNvSpPr/>
          <p:nvPr/>
        </p:nvSpPr>
        <p:spPr>
          <a:xfrm rot="10800000">
            <a:off x="35" y="-11537"/>
            <a:ext cx="264000" cy="1229200"/>
          </a:xfrm>
          <a:prstGeom prst="rect">
            <a:avLst/>
          </a:prstGeom>
          <a:solidFill>
            <a:srgbClr val="03C1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44948" y="6232790"/>
            <a:ext cx="1040115" cy="29645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1"/>
          <p:cNvSpPr txBox="1"/>
          <p:nvPr/>
        </p:nvSpPr>
        <p:spPr>
          <a:xfrm>
            <a:off x="1350335" y="1031358"/>
            <a:ext cx="9294613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Comentários de mais de uma linha: </a:t>
            </a:r>
            <a:r>
              <a:rPr b="1" i="0" lang="pt-BR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/* 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Comentários de apenas uma linha: </a:t>
            </a:r>
            <a:r>
              <a:rPr b="1" i="0" lang="pt-BR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77007" y="826701"/>
            <a:ext cx="3994242" cy="518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/>
          <p:nvPr/>
        </p:nvSpPr>
        <p:spPr>
          <a:xfrm>
            <a:off x="922957" y="2696809"/>
            <a:ext cx="360000" cy="4170000"/>
          </a:xfrm>
          <a:prstGeom prst="rect">
            <a:avLst/>
          </a:prstGeom>
          <a:solidFill>
            <a:srgbClr val="FFAA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4814" y="251403"/>
            <a:ext cx="590671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/>
          <p:nvPr/>
        </p:nvSpPr>
        <p:spPr>
          <a:xfrm>
            <a:off x="10457895" y="6045696"/>
            <a:ext cx="14140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6096000" y="6675368"/>
            <a:ext cx="6096000" cy="1828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2"/>
          <p:cNvSpPr/>
          <p:nvPr/>
        </p:nvSpPr>
        <p:spPr>
          <a:xfrm rot="10800000">
            <a:off x="11948583" y="-8765"/>
            <a:ext cx="264000" cy="2998000"/>
          </a:xfrm>
          <a:prstGeom prst="rect">
            <a:avLst/>
          </a:prstGeom>
          <a:solidFill>
            <a:srgbClr val="FFAA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4948" y="6232790"/>
            <a:ext cx="1040115" cy="29645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2"/>
          <p:cNvSpPr txBox="1"/>
          <p:nvPr/>
        </p:nvSpPr>
        <p:spPr>
          <a:xfrm>
            <a:off x="1594884" y="584791"/>
            <a:ext cx="5486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Declaração de variáveis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2"/>
          <p:cNvSpPr txBox="1"/>
          <p:nvPr/>
        </p:nvSpPr>
        <p:spPr>
          <a:xfrm>
            <a:off x="1701209" y="1594884"/>
            <a:ext cx="8410354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29637" y="1594884"/>
            <a:ext cx="4948265" cy="376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" y="6045697"/>
            <a:ext cx="922501" cy="821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4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/>
          <p:nvPr/>
        </p:nvSpPr>
        <p:spPr>
          <a:xfrm>
            <a:off x="922957" y="2696809"/>
            <a:ext cx="360000" cy="4170000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10457895" y="6045696"/>
            <a:ext cx="14140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6096000" y="6675368"/>
            <a:ext cx="6096000" cy="1828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4948" y="6232790"/>
            <a:ext cx="1040115" cy="29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55011" y="2696809"/>
            <a:ext cx="6396135" cy="284885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3"/>
          <p:cNvSpPr txBox="1"/>
          <p:nvPr/>
        </p:nvSpPr>
        <p:spPr>
          <a:xfrm>
            <a:off x="1594884" y="584791"/>
            <a:ext cx="5486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1701209" y="1573619"/>
            <a:ext cx="79637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Declarando vetores: int vetor[] = {1, 2, 3, 4, 5}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7442791" y="4092158"/>
            <a:ext cx="754911" cy="680483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88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3765" y="266313"/>
            <a:ext cx="495892" cy="347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60872" y="187683"/>
            <a:ext cx="431128" cy="118907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4"/>
          <p:cNvSpPr/>
          <p:nvPr/>
        </p:nvSpPr>
        <p:spPr>
          <a:xfrm>
            <a:off x="10457895" y="6045696"/>
            <a:ext cx="14140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6096000" y="6675368"/>
            <a:ext cx="6096000" cy="1828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44948" y="6232790"/>
            <a:ext cx="1040115" cy="29645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4"/>
          <p:cNvSpPr txBox="1"/>
          <p:nvPr/>
        </p:nvSpPr>
        <p:spPr>
          <a:xfrm>
            <a:off x="1020726" y="893135"/>
            <a:ext cx="9771321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%c - imprime o conteúdo da variável com representação ASCII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%d - imprime o conteúdo da variável com representação decimal com sinal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%u - imprime o conteúdo da variável com representação decimal sem sinal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%o - imprime o conteúdo da variável com representação octal sem sinal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%x - imprime o conteúdo da variável com representação hexadecimal sem sinal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%f - imprime o conteúdo da variável com representação com ponto decimal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%e - imprime o conteúdo da variável com representação em notação científica (exponencial)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" y="6045697"/>
            <a:ext cx="922501" cy="821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4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5"/>
          <p:cNvSpPr/>
          <p:nvPr/>
        </p:nvSpPr>
        <p:spPr>
          <a:xfrm>
            <a:off x="922957" y="2696809"/>
            <a:ext cx="360000" cy="4170000"/>
          </a:xfrm>
          <a:prstGeom prst="rect">
            <a:avLst/>
          </a:prstGeom>
          <a:solidFill>
            <a:srgbClr val="6FC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34107" y="2574999"/>
            <a:ext cx="590671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5"/>
          <p:cNvSpPr/>
          <p:nvPr/>
        </p:nvSpPr>
        <p:spPr>
          <a:xfrm>
            <a:off x="10457895" y="6045696"/>
            <a:ext cx="14140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5"/>
          <p:cNvSpPr/>
          <p:nvPr/>
        </p:nvSpPr>
        <p:spPr>
          <a:xfrm>
            <a:off x="6096000" y="6675368"/>
            <a:ext cx="6096000" cy="1828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5"/>
          <p:cNvSpPr/>
          <p:nvPr/>
        </p:nvSpPr>
        <p:spPr>
          <a:xfrm rot="10800000">
            <a:off x="11948583" y="-8765"/>
            <a:ext cx="264000" cy="2998000"/>
          </a:xfrm>
          <a:prstGeom prst="rect">
            <a:avLst/>
          </a:prstGeom>
          <a:solidFill>
            <a:srgbClr val="6FC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48543" y="3248855"/>
            <a:ext cx="264039" cy="1629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44948" y="6232790"/>
            <a:ext cx="1040115" cy="29645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5"/>
          <p:cNvSpPr txBox="1"/>
          <p:nvPr/>
        </p:nvSpPr>
        <p:spPr>
          <a:xfrm>
            <a:off x="1406762" y="538924"/>
            <a:ext cx="9771321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%c - imprime o conteúdo da variável com representação ASCII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%d - imprime o conteúdo da variável com representação decimal com sinal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%u - imprime o conteúdo da variável com representação decimal sem sinal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%o - imprime o conteúdo da variável com representação octal sem sinal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%x - imprime o conteúdo da variável com representação hexadecimal sem sinal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%f - imprime o conteúdo da variável com representação com ponto decimal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%e - imprime o conteúdo da variável com representação em notação científica (exponencial)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6"/>
          <p:cNvSpPr/>
          <p:nvPr/>
        </p:nvSpPr>
        <p:spPr>
          <a:xfrm>
            <a:off x="1" y="4814596"/>
            <a:ext cx="332000" cy="204320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4"/>
            <a:ext cx="590671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6"/>
          <p:cNvSpPr/>
          <p:nvPr/>
        </p:nvSpPr>
        <p:spPr>
          <a:xfrm>
            <a:off x="11841195" y="0"/>
            <a:ext cx="360000" cy="153040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10457895" y="6045696"/>
            <a:ext cx="14140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6"/>
          <p:cNvSpPr/>
          <p:nvPr/>
        </p:nvSpPr>
        <p:spPr>
          <a:xfrm>
            <a:off x="6096000" y="6675368"/>
            <a:ext cx="6096000" cy="1828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4948" y="6232790"/>
            <a:ext cx="1040115" cy="29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03336" y="2562447"/>
            <a:ext cx="5597859" cy="341019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6"/>
          <p:cNvSpPr txBox="1"/>
          <p:nvPr/>
        </p:nvSpPr>
        <p:spPr>
          <a:xfrm>
            <a:off x="871870" y="510363"/>
            <a:ext cx="44656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Laço de repetição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988828" y="1530400"/>
            <a:ext cx="561450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 inicial é uma instrução de atribuição do valor inicial do laço para a variável de controle.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Condição final é uma condição que controla o laço.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Passo é o incremento do laço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8144540" y="4199860"/>
            <a:ext cx="988827" cy="49973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8937171" y="4199860"/>
            <a:ext cx="1186543" cy="49973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10123714" y="4199860"/>
            <a:ext cx="1186543" cy="49973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8095739" y="-1905251"/>
            <a:ext cx="434216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7"/>
          <p:cNvSpPr/>
          <p:nvPr/>
        </p:nvSpPr>
        <p:spPr>
          <a:xfrm rot="10800000">
            <a:off x="11939249" y="-8975"/>
            <a:ext cx="264000" cy="798400"/>
          </a:xfrm>
          <a:prstGeom prst="rect">
            <a:avLst/>
          </a:prstGeom>
          <a:solidFill>
            <a:srgbClr val="03C1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7763" y="328753"/>
            <a:ext cx="656884" cy="46067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7"/>
          <p:cNvSpPr/>
          <p:nvPr/>
        </p:nvSpPr>
        <p:spPr>
          <a:xfrm>
            <a:off x="10457895" y="6045696"/>
            <a:ext cx="14140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6096000" y="6675368"/>
            <a:ext cx="6096000" cy="1828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4635" y="1389736"/>
            <a:ext cx="264040" cy="102760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7"/>
          <p:cNvSpPr/>
          <p:nvPr/>
        </p:nvSpPr>
        <p:spPr>
          <a:xfrm rot="10800000">
            <a:off x="35" y="-11537"/>
            <a:ext cx="264000" cy="1229200"/>
          </a:xfrm>
          <a:prstGeom prst="rect">
            <a:avLst/>
          </a:prstGeom>
          <a:solidFill>
            <a:srgbClr val="03C1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44948" y="6232790"/>
            <a:ext cx="1040115" cy="29645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7"/>
          <p:cNvSpPr txBox="1"/>
          <p:nvPr/>
        </p:nvSpPr>
        <p:spPr>
          <a:xfrm>
            <a:off x="1146404" y="2921168"/>
            <a:ext cx="989919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pt-BR" sz="6000" u="none" cap="none" strike="noStrik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https://www.mycompiler.io/</a:t>
            </a:r>
            <a:endParaRPr b="0" i="0" sz="1800" u="none" cap="none" strike="noStrik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8"/>
          <p:cNvSpPr/>
          <p:nvPr/>
        </p:nvSpPr>
        <p:spPr>
          <a:xfrm>
            <a:off x="922957" y="2696809"/>
            <a:ext cx="360000" cy="4170000"/>
          </a:xfrm>
          <a:prstGeom prst="rect">
            <a:avLst/>
          </a:prstGeom>
          <a:solidFill>
            <a:srgbClr val="FFAA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4814" y="251403"/>
            <a:ext cx="590671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8"/>
          <p:cNvSpPr/>
          <p:nvPr/>
        </p:nvSpPr>
        <p:spPr>
          <a:xfrm>
            <a:off x="10457895" y="6045696"/>
            <a:ext cx="14140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8"/>
          <p:cNvSpPr/>
          <p:nvPr/>
        </p:nvSpPr>
        <p:spPr>
          <a:xfrm>
            <a:off x="6096000" y="6675368"/>
            <a:ext cx="6096000" cy="1828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8"/>
          <p:cNvSpPr/>
          <p:nvPr/>
        </p:nvSpPr>
        <p:spPr>
          <a:xfrm rot="10800000">
            <a:off x="11948583" y="-8765"/>
            <a:ext cx="264000" cy="2998000"/>
          </a:xfrm>
          <a:prstGeom prst="rect">
            <a:avLst/>
          </a:prstGeom>
          <a:solidFill>
            <a:srgbClr val="FFAA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4948" y="6232790"/>
            <a:ext cx="1040115" cy="29645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8"/>
          <p:cNvSpPr txBox="1"/>
          <p:nvPr/>
        </p:nvSpPr>
        <p:spPr>
          <a:xfrm>
            <a:off x="2057400" y="1175657"/>
            <a:ext cx="9107414" cy="5693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Faça um programa de imprima todos os valores do seguinte vetor {0, 1, 1, 2, 3, 5, 8,11}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Faça um programa de imprima todos os valores do seguinte vetor {1.0, 2.0, 3.0, 4.0, 5.0}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Faça um programa que imprima apenas os valores pares do vetor int vetor[] = {1,2,3,4,5,6,7,8,9,10,11,12};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Transforme o vetor anterior em um vetor apenas com números impares.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" y="6045697"/>
            <a:ext cx="922501" cy="821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4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9"/>
          <p:cNvSpPr/>
          <p:nvPr/>
        </p:nvSpPr>
        <p:spPr>
          <a:xfrm>
            <a:off x="922957" y="2696809"/>
            <a:ext cx="360000" cy="4170000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9"/>
          <p:cNvSpPr/>
          <p:nvPr/>
        </p:nvSpPr>
        <p:spPr>
          <a:xfrm>
            <a:off x="10457895" y="6045696"/>
            <a:ext cx="14140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6096000" y="6675368"/>
            <a:ext cx="6096000" cy="1828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4948" y="6232790"/>
            <a:ext cx="1040115" cy="296457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9"/>
          <p:cNvSpPr txBox="1"/>
          <p:nvPr/>
        </p:nvSpPr>
        <p:spPr>
          <a:xfrm>
            <a:off x="1850571" y="566057"/>
            <a:ext cx="45502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Desafio</a:t>
            </a:r>
            <a:endParaRPr b="1" i="0" sz="1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1992086" y="1763486"/>
            <a:ext cx="987980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Faça um programa que ordene o vetor {6, 8, 1, 5, 9, 2, 7, 3, 4} e imprima cada passo realizado.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011057" y="4954006"/>
            <a:ext cx="372092" cy="34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/>
          <p:nvPr/>
        </p:nvSpPr>
        <p:spPr>
          <a:xfrm>
            <a:off x="-11564" y="690045"/>
            <a:ext cx="360000" cy="6168000"/>
          </a:xfrm>
          <a:prstGeom prst="rect">
            <a:avLst/>
          </a:prstGeom>
          <a:solidFill>
            <a:srgbClr val="3C26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3C26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9235" y="275810"/>
            <a:ext cx="590671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/>
          <p:nvPr/>
        </p:nvSpPr>
        <p:spPr>
          <a:xfrm>
            <a:off x="10457895" y="6045696"/>
            <a:ext cx="14140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6096000" y="6675368"/>
            <a:ext cx="6096000" cy="1828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 rot="10800000">
            <a:off x="11948581" y="-8805"/>
            <a:ext cx="264000" cy="3787200"/>
          </a:xfrm>
          <a:prstGeom prst="rect">
            <a:avLst/>
          </a:prstGeom>
          <a:solidFill>
            <a:srgbClr val="3C26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3C26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4948" y="6232790"/>
            <a:ext cx="1040115" cy="29645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/>
          <p:nvPr/>
        </p:nvSpPr>
        <p:spPr>
          <a:xfrm>
            <a:off x="1061900" y="1179867"/>
            <a:ext cx="8981600" cy="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Johann Belenda Maschio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1061900" y="2244400"/>
            <a:ext cx="8568800" cy="1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Bacharelado em Sistemas de Informação - Estácio da Sá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Especialização em Inteligência Artificial Aplicada - UFPR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Mestrado em Inteligência Artificial - UFPR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6045696"/>
            <a:ext cx="922500" cy="821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0"/>
          <p:cNvSpPr/>
          <p:nvPr/>
        </p:nvSpPr>
        <p:spPr>
          <a:xfrm>
            <a:off x="922957" y="2696810"/>
            <a:ext cx="360000" cy="4170000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10457895" y="6045696"/>
            <a:ext cx="14142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6096000" y="6675368"/>
            <a:ext cx="6096000" cy="1827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4948" y="6232789"/>
            <a:ext cx="1040115" cy="296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9401" y="0"/>
            <a:ext cx="5862910" cy="6646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082" y="974707"/>
            <a:ext cx="785992" cy="64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3322" y="5283104"/>
            <a:ext cx="551181" cy="45096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1"/>
          <p:cNvSpPr/>
          <p:nvPr/>
        </p:nvSpPr>
        <p:spPr>
          <a:xfrm>
            <a:off x="10457895" y="6045696"/>
            <a:ext cx="14142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1"/>
          <p:cNvSpPr/>
          <p:nvPr/>
        </p:nvSpPr>
        <p:spPr>
          <a:xfrm>
            <a:off x="6096000" y="6675368"/>
            <a:ext cx="6096000" cy="1827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0" name="Google Shape;370;p31"/>
          <p:cNvGrpSpPr/>
          <p:nvPr/>
        </p:nvGrpSpPr>
        <p:grpSpPr>
          <a:xfrm>
            <a:off x="-9331" y="5611881"/>
            <a:ext cx="2273167" cy="449634"/>
            <a:chOff x="-9331" y="5677198"/>
            <a:chExt cx="2273167" cy="449634"/>
          </a:xfrm>
        </p:grpSpPr>
        <p:pic>
          <p:nvPicPr>
            <p:cNvPr id="371" name="Google Shape;371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5428" y="5699466"/>
              <a:ext cx="1648408" cy="4273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31"/>
            <p:cNvPicPr preferRelativeResize="0"/>
            <p:nvPr/>
          </p:nvPicPr>
          <p:blipFill rotWithShape="1">
            <a:blip r:embed="rId6">
              <a:alphaModFix/>
            </a:blip>
            <a:srcRect b="-1847" l="16075" r="44652" t="-8808"/>
            <a:stretch/>
          </p:blipFill>
          <p:spPr>
            <a:xfrm>
              <a:off x="-9331" y="5677198"/>
              <a:ext cx="615427" cy="44963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3" name="Google Shape;373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837230" y="4009458"/>
            <a:ext cx="377214" cy="15109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31"/>
          <p:cNvGrpSpPr/>
          <p:nvPr/>
        </p:nvGrpSpPr>
        <p:grpSpPr>
          <a:xfrm>
            <a:off x="10851459" y="249132"/>
            <a:ext cx="1136172" cy="368297"/>
            <a:chOff x="10700458" y="258464"/>
            <a:chExt cx="1277890" cy="414236"/>
          </a:xfrm>
        </p:grpSpPr>
        <p:pic>
          <p:nvPicPr>
            <p:cNvPr id="375" name="Google Shape;375;p3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387678" y="258464"/>
              <a:ext cx="590670" cy="414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700458" y="258464"/>
              <a:ext cx="590670" cy="4142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7" name="Google Shape;377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644948" y="6232789"/>
            <a:ext cx="1040115" cy="2964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8" name="Google Shape;378;p31"/>
          <p:cNvGraphicFramePr/>
          <p:nvPr/>
        </p:nvGraphicFramePr>
        <p:xfrm>
          <a:off x="2934700" y="405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{04912F25-5C34-43A0-97B2-C10EE973C4D9}</a:tableStyleId>
              </a:tblPr>
              <a:tblGrid>
                <a:gridCol w="2636150"/>
                <a:gridCol w="2636150"/>
              </a:tblGrid>
              <a:tr h="58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Operador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Operação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&amp;&amp;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||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Ou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^^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Ou exclusivo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!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Negação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==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Igual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Maior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Menor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!=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Diferente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&gt;=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Maior ou igual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&lt;=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Menor ou igual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2"/>
          <p:cNvSpPr/>
          <p:nvPr/>
        </p:nvSpPr>
        <p:spPr>
          <a:xfrm>
            <a:off x="10457895" y="6045696"/>
            <a:ext cx="14142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2"/>
          <p:cNvSpPr/>
          <p:nvPr/>
        </p:nvSpPr>
        <p:spPr>
          <a:xfrm>
            <a:off x="6096000" y="6675368"/>
            <a:ext cx="6096000" cy="1827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2"/>
          <p:cNvSpPr/>
          <p:nvPr/>
        </p:nvSpPr>
        <p:spPr>
          <a:xfrm>
            <a:off x="1" y="4814596"/>
            <a:ext cx="332100" cy="204330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2"/>
          <p:cNvSpPr/>
          <p:nvPr/>
        </p:nvSpPr>
        <p:spPr>
          <a:xfrm>
            <a:off x="11841194" y="0"/>
            <a:ext cx="360000" cy="153030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4948" y="6232789"/>
            <a:ext cx="1040115" cy="2964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1" name="Google Shape;391;p32"/>
          <p:cNvGraphicFramePr/>
          <p:nvPr/>
        </p:nvGraphicFramePr>
        <p:xfrm>
          <a:off x="815835" y="6909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{4830EA2C-0864-405E-96F0-BB9378C610D7}</a:tableStyleId>
              </a:tblPr>
              <a:tblGrid>
                <a:gridCol w="3653450"/>
                <a:gridCol w="3653450"/>
                <a:gridCol w="3653450"/>
              </a:tblGrid>
              <a:tr h="65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+=</a:t>
                      </a:r>
                      <a:endParaRPr/>
                    </a:p>
                  </a:txBody>
                  <a:tcPr marT="57150" marB="57150" marR="114300" marL="1143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Atribuição e adição</a:t>
                      </a:r>
                      <a:endParaRPr/>
                    </a:p>
                  </a:txBody>
                  <a:tcPr marT="57150" marB="57150" marR="114300" marL="1143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+= b</a:t>
                      </a:r>
                      <a:endParaRPr/>
                    </a:p>
                  </a:txBody>
                  <a:tcPr marT="57150" marB="57150" marR="114300" marL="1143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-=</a:t>
                      </a:r>
                      <a:endParaRPr/>
                    </a:p>
                  </a:txBody>
                  <a:tcPr marT="57150" marB="57150" marR="114300" marL="1143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Atribuição e subtração</a:t>
                      </a:r>
                      <a:endParaRPr/>
                    </a:p>
                  </a:txBody>
                  <a:tcPr marT="57150" marB="57150" marR="114300" marL="1143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-= b</a:t>
                      </a:r>
                      <a:endParaRPr/>
                    </a:p>
                  </a:txBody>
                  <a:tcPr marT="57150" marB="57150" marR="114300" marL="1143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*=</a:t>
                      </a:r>
                      <a:endParaRPr/>
                    </a:p>
                  </a:txBody>
                  <a:tcPr marT="57150" marB="57150" marR="114300" marL="1143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Atribuição e multiplicação</a:t>
                      </a:r>
                      <a:endParaRPr/>
                    </a:p>
                  </a:txBody>
                  <a:tcPr marT="57150" marB="57150" marR="114300" marL="1143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*= b</a:t>
                      </a:r>
                      <a:endParaRPr/>
                    </a:p>
                  </a:txBody>
                  <a:tcPr marT="57150" marB="57150" marR="114300" marL="1143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/=</a:t>
                      </a:r>
                      <a:endParaRPr/>
                    </a:p>
                  </a:txBody>
                  <a:tcPr marT="57150" marB="57150" marR="114300" marL="1143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Atribuição e divisão</a:t>
                      </a:r>
                      <a:endParaRPr/>
                    </a:p>
                  </a:txBody>
                  <a:tcPr marT="57150" marB="57150" marR="114300" marL="1143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/= b</a:t>
                      </a:r>
                      <a:endParaRPr/>
                    </a:p>
                  </a:txBody>
                  <a:tcPr marT="57150" marB="57150" marR="114300" marL="1143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%=</a:t>
                      </a:r>
                      <a:endParaRPr/>
                    </a:p>
                  </a:txBody>
                  <a:tcPr marT="57150" marB="57150" marR="114300" marL="1143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Atribuição e módulo</a:t>
                      </a:r>
                      <a:endParaRPr/>
                    </a:p>
                  </a:txBody>
                  <a:tcPr marT="57150" marB="57150" marR="114300" marL="1143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%= b</a:t>
                      </a:r>
                      <a:endParaRPr/>
                    </a:p>
                  </a:txBody>
                  <a:tcPr marT="57150" marB="57150" marR="114300" marL="1143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38518" y="6256081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3"/>
          <p:cNvSpPr/>
          <p:nvPr/>
        </p:nvSpPr>
        <p:spPr>
          <a:xfrm>
            <a:off x="10457895" y="6045696"/>
            <a:ext cx="14142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3"/>
          <p:cNvSpPr/>
          <p:nvPr/>
        </p:nvSpPr>
        <p:spPr>
          <a:xfrm>
            <a:off x="6096000" y="6675368"/>
            <a:ext cx="6096000" cy="1827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4948" y="6232789"/>
            <a:ext cx="1040115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3"/>
          <p:cNvSpPr txBox="1"/>
          <p:nvPr/>
        </p:nvSpPr>
        <p:spPr>
          <a:xfrm>
            <a:off x="1320800" y="327378"/>
            <a:ext cx="556542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Entrada de dados</a:t>
            </a:r>
            <a:endParaRPr b="1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3"/>
          <p:cNvSpPr txBox="1"/>
          <p:nvPr/>
        </p:nvSpPr>
        <p:spPr>
          <a:xfrm>
            <a:off x="1433690" y="1501422"/>
            <a:ext cx="505742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scanf() pode ser usado para ler valores digitados no teclado. Estes valores são lidos de acordo com especificadores de conversão, que são especificados pelo programador como argumentos do scanf().</a:t>
            </a:r>
            <a:endParaRPr/>
          </a:p>
        </p:txBody>
      </p:sp>
      <p:pic>
        <p:nvPicPr>
          <p:cNvPr id="404" name="Google Shape;40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60626" y="2191430"/>
            <a:ext cx="5931374" cy="353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/>
          <p:nvPr/>
        </p:nvSpPr>
        <p:spPr>
          <a:xfrm>
            <a:off x="0" y="0"/>
            <a:ext cx="12190800" cy="6858000"/>
          </a:xfrm>
          <a:prstGeom prst="rect">
            <a:avLst/>
          </a:prstGeom>
          <a:solidFill>
            <a:srgbClr val="FBFB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6045696"/>
            <a:ext cx="922500" cy="821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4"/>
          <p:cNvSpPr/>
          <p:nvPr/>
        </p:nvSpPr>
        <p:spPr>
          <a:xfrm>
            <a:off x="922957" y="2696810"/>
            <a:ext cx="360000" cy="4170000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4"/>
          <p:cNvSpPr/>
          <p:nvPr/>
        </p:nvSpPr>
        <p:spPr>
          <a:xfrm rot="10800000">
            <a:off x="11948582" y="-8965"/>
            <a:ext cx="264000" cy="2998200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7156" y="223120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4"/>
          <p:cNvSpPr/>
          <p:nvPr/>
        </p:nvSpPr>
        <p:spPr>
          <a:xfrm>
            <a:off x="10457895" y="6045696"/>
            <a:ext cx="14142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4"/>
          <p:cNvSpPr/>
          <p:nvPr/>
        </p:nvSpPr>
        <p:spPr>
          <a:xfrm>
            <a:off x="6096000" y="6675368"/>
            <a:ext cx="6096000" cy="1827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48543" y="3164505"/>
            <a:ext cx="242294" cy="118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44948" y="6232789"/>
            <a:ext cx="1040115" cy="296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02556" y="759330"/>
            <a:ext cx="10466996" cy="39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5"/>
          <p:cNvSpPr/>
          <p:nvPr/>
        </p:nvSpPr>
        <p:spPr>
          <a:xfrm>
            <a:off x="10457895" y="6045696"/>
            <a:ext cx="14142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5"/>
          <p:cNvSpPr/>
          <p:nvPr/>
        </p:nvSpPr>
        <p:spPr>
          <a:xfrm>
            <a:off x="6096000" y="6675368"/>
            <a:ext cx="6096000" cy="1827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5"/>
          <p:cNvSpPr/>
          <p:nvPr/>
        </p:nvSpPr>
        <p:spPr>
          <a:xfrm>
            <a:off x="1" y="4814596"/>
            <a:ext cx="332100" cy="204330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5"/>
          <p:cNvSpPr/>
          <p:nvPr/>
        </p:nvSpPr>
        <p:spPr>
          <a:xfrm>
            <a:off x="11841194" y="0"/>
            <a:ext cx="360000" cy="153030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2" name="Google Shape;43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4948" y="6232789"/>
            <a:ext cx="1040115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5"/>
          <p:cNvSpPr txBox="1"/>
          <p:nvPr/>
        </p:nvSpPr>
        <p:spPr>
          <a:xfrm>
            <a:off x="1185333" y="361244"/>
            <a:ext cx="5181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endParaRPr b="1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5"/>
          <p:cNvSpPr txBox="1"/>
          <p:nvPr/>
        </p:nvSpPr>
        <p:spPr>
          <a:xfrm>
            <a:off x="1185333" y="1530299"/>
            <a:ext cx="887306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Matrizes são vetores multidimensionais que permitem armazenar mais de um valor em cada posição.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85333" y="2626988"/>
            <a:ext cx="9087556" cy="3430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011057" y="4954006"/>
            <a:ext cx="372091" cy="3435898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6"/>
          <p:cNvSpPr/>
          <p:nvPr/>
        </p:nvSpPr>
        <p:spPr>
          <a:xfrm>
            <a:off x="-11564" y="2034073"/>
            <a:ext cx="360000" cy="4824000"/>
          </a:xfrm>
          <a:prstGeom prst="rect">
            <a:avLst/>
          </a:prstGeom>
          <a:solidFill>
            <a:srgbClr val="2FA1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4107" y="2574999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6"/>
          <p:cNvSpPr/>
          <p:nvPr/>
        </p:nvSpPr>
        <p:spPr>
          <a:xfrm>
            <a:off x="10457895" y="6045696"/>
            <a:ext cx="14142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6"/>
          <p:cNvSpPr/>
          <p:nvPr/>
        </p:nvSpPr>
        <p:spPr>
          <a:xfrm>
            <a:off x="6096000" y="6675368"/>
            <a:ext cx="6096000" cy="1827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6"/>
          <p:cNvSpPr/>
          <p:nvPr/>
        </p:nvSpPr>
        <p:spPr>
          <a:xfrm rot="10800000">
            <a:off x="11948582" y="-8965"/>
            <a:ext cx="264000" cy="2998200"/>
          </a:xfrm>
          <a:prstGeom prst="rect">
            <a:avLst/>
          </a:prstGeom>
          <a:solidFill>
            <a:srgbClr val="2FA1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4948" y="6232789"/>
            <a:ext cx="1040115" cy="296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9152" y="155680"/>
            <a:ext cx="8375855" cy="589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7"/>
          <p:cNvSpPr/>
          <p:nvPr/>
        </p:nvSpPr>
        <p:spPr>
          <a:xfrm>
            <a:off x="10457895" y="6045696"/>
            <a:ext cx="14142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7"/>
          <p:cNvSpPr/>
          <p:nvPr/>
        </p:nvSpPr>
        <p:spPr>
          <a:xfrm>
            <a:off x="6096000" y="6675368"/>
            <a:ext cx="6096000" cy="1827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7"/>
          <p:cNvSpPr/>
          <p:nvPr/>
        </p:nvSpPr>
        <p:spPr>
          <a:xfrm rot="10800000">
            <a:off x="11948582" y="-8965"/>
            <a:ext cx="264000" cy="2998200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44948" y="6232789"/>
            <a:ext cx="1040115" cy="2964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9" name="Google Shape;459;p37"/>
          <p:cNvGrpSpPr/>
          <p:nvPr/>
        </p:nvGrpSpPr>
        <p:grpSpPr>
          <a:xfrm>
            <a:off x="226768" y="6295597"/>
            <a:ext cx="1130761" cy="379789"/>
            <a:chOff x="922955" y="2092825"/>
            <a:chExt cx="1169833" cy="392912"/>
          </a:xfrm>
        </p:grpSpPr>
        <p:pic>
          <p:nvPicPr>
            <p:cNvPr id="460" name="Google Shape;460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2955" y="2092825"/>
              <a:ext cx="550905" cy="386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41883" y="2099388"/>
              <a:ext cx="550905" cy="386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2" name="Google Shape;462;p37"/>
          <p:cNvSpPr txBox="1"/>
          <p:nvPr/>
        </p:nvSpPr>
        <p:spPr>
          <a:xfrm>
            <a:off x="1357529" y="598311"/>
            <a:ext cx="9100366" cy="547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 um programa em "C" que lê 10 valores e imprime o maior, o menor, e a média dos valores.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 uma rotina que recebe como parâmetro um array de 5 posições contendo as notas de um aluno ao longo do ano e devolve a média do aluno.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 um programa em C que pergunta um valor em metros e imprime o correspondente em decímetros, centímetros e milímetros.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 um programa em "C" que lê o preço de um produto e inflaciona esse preço em 10% se ele for menor que 100 e em 20% se ele for maior ou igual a 100.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8"/>
          <p:cNvSpPr/>
          <p:nvPr/>
        </p:nvSpPr>
        <p:spPr>
          <a:xfrm>
            <a:off x="0" y="0"/>
            <a:ext cx="121908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6045696"/>
            <a:ext cx="922500" cy="821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8"/>
          <p:cNvSpPr/>
          <p:nvPr/>
        </p:nvSpPr>
        <p:spPr>
          <a:xfrm>
            <a:off x="922957" y="2696810"/>
            <a:ext cx="360000" cy="4170000"/>
          </a:xfrm>
          <a:prstGeom prst="rect">
            <a:avLst/>
          </a:prstGeom>
          <a:solidFill>
            <a:srgbClr val="6FC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8"/>
          <p:cNvSpPr/>
          <p:nvPr/>
        </p:nvSpPr>
        <p:spPr>
          <a:xfrm>
            <a:off x="6096000" y="6675368"/>
            <a:ext cx="6096000" cy="1827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8"/>
          <p:cNvSpPr/>
          <p:nvPr/>
        </p:nvSpPr>
        <p:spPr>
          <a:xfrm rot="10800000">
            <a:off x="11948582" y="-8965"/>
            <a:ext cx="264000" cy="2998200"/>
          </a:xfrm>
          <a:prstGeom prst="rect">
            <a:avLst/>
          </a:prstGeom>
          <a:solidFill>
            <a:srgbClr val="6FC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48542" y="3248855"/>
            <a:ext cx="264039" cy="1629103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8"/>
          <p:cNvSpPr txBox="1"/>
          <p:nvPr/>
        </p:nvSpPr>
        <p:spPr>
          <a:xfrm>
            <a:off x="1557867" y="508000"/>
            <a:ext cx="398497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Dada a matriz 5x5, imprima as duas diagonais da matriz.</a:t>
            </a:r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76301" y="2400995"/>
            <a:ext cx="4267322" cy="309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44402" y="98281"/>
            <a:ext cx="5307638" cy="6478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011057" y="4954006"/>
            <a:ext cx="372091" cy="3435898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9"/>
          <p:cNvSpPr/>
          <p:nvPr/>
        </p:nvSpPr>
        <p:spPr>
          <a:xfrm>
            <a:off x="-11564" y="690045"/>
            <a:ext cx="360000" cy="6168000"/>
          </a:xfrm>
          <a:prstGeom prst="rect">
            <a:avLst/>
          </a:prstGeom>
          <a:solidFill>
            <a:srgbClr val="2FA1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5" name="Google Shape;48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9235" y="275809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9"/>
          <p:cNvSpPr/>
          <p:nvPr/>
        </p:nvSpPr>
        <p:spPr>
          <a:xfrm>
            <a:off x="10457895" y="6045696"/>
            <a:ext cx="14142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9"/>
          <p:cNvSpPr/>
          <p:nvPr/>
        </p:nvSpPr>
        <p:spPr>
          <a:xfrm>
            <a:off x="6096000" y="6675368"/>
            <a:ext cx="6096000" cy="1827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9"/>
          <p:cNvSpPr/>
          <p:nvPr/>
        </p:nvSpPr>
        <p:spPr>
          <a:xfrm rot="10800000">
            <a:off x="11948581" y="-8806"/>
            <a:ext cx="264000" cy="3787200"/>
          </a:xfrm>
          <a:prstGeom prst="rect">
            <a:avLst/>
          </a:prstGeom>
          <a:solidFill>
            <a:srgbClr val="2FA1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4948" y="6232789"/>
            <a:ext cx="1040115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9"/>
          <p:cNvSpPr txBox="1"/>
          <p:nvPr/>
        </p:nvSpPr>
        <p:spPr>
          <a:xfrm>
            <a:off x="506937" y="2841588"/>
            <a:ext cx="4244621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 um programa que peça uma nota, entre zero e dez. Mostre uma mensagem caso o valor seja inválido e continue pedindo até que o usuário informe um valor válido.</a:t>
            </a:r>
            <a:endParaRPr/>
          </a:p>
        </p:txBody>
      </p:sp>
      <p:pic>
        <p:nvPicPr>
          <p:cNvPr id="491" name="Google Shape;491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1235" y="476982"/>
            <a:ext cx="7393911" cy="4106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0" y="0"/>
            <a:ext cx="121908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" y="6045697"/>
            <a:ext cx="922501" cy="821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4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/>
          <p:nvPr/>
        </p:nvSpPr>
        <p:spPr>
          <a:xfrm>
            <a:off x="922957" y="2696809"/>
            <a:ext cx="360000" cy="4170000"/>
          </a:xfrm>
          <a:prstGeom prst="rect">
            <a:avLst/>
          </a:prstGeom>
          <a:solidFill>
            <a:srgbClr val="6FC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34107" y="2574999"/>
            <a:ext cx="590671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10457895" y="6045696"/>
            <a:ext cx="14140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6096000" y="6675368"/>
            <a:ext cx="6096000" cy="1828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 rot="10800000">
            <a:off x="11948583" y="-8765"/>
            <a:ext cx="264000" cy="2998000"/>
          </a:xfrm>
          <a:prstGeom prst="rect">
            <a:avLst/>
          </a:prstGeom>
          <a:solidFill>
            <a:srgbClr val="6FC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48543" y="3248855"/>
            <a:ext cx="264039" cy="1629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44948" y="6232790"/>
            <a:ext cx="1040115" cy="29645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/>
        </p:nvSpPr>
        <p:spPr>
          <a:xfrm>
            <a:off x="1616149" y="680484"/>
            <a:ext cx="73470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616149" y="2135786"/>
            <a:ext cx="8822839" cy="2615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Criada em 1972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Dennis Ritchie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o desenvolvimento do Unix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Alto nível*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0"/>
          <p:cNvSpPr/>
          <p:nvPr/>
        </p:nvSpPr>
        <p:spPr>
          <a:xfrm>
            <a:off x="922957" y="2696810"/>
            <a:ext cx="360000" cy="4170000"/>
          </a:xfrm>
          <a:prstGeom prst="rect">
            <a:avLst/>
          </a:prstGeom>
          <a:solidFill>
            <a:srgbClr val="FFAA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9" name="Google Shape;49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4813" y="25140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0"/>
          <p:cNvSpPr/>
          <p:nvPr/>
        </p:nvSpPr>
        <p:spPr>
          <a:xfrm>
            <a:off x="10457895" y="6045696"/>
            <a:ext cx="14142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0"/>
          <p:cNvSpPr/>
          <p:nvPr/>
        </p:nvSpPr>
        <p:spPr>
          <a:xfrm>
            <a:off x="6096000" y="6675368"/>
            <a:ext cx="6096000" cy="1827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0"/>
          <p:cNvSpPr/>
          <p:nvPr/>
        </p:nvSpPr>
        <p:spPr>
          <a:xfrm rot="10800000">
            <a:off x="11948582" y="-8965"/>
            <a:ext cx="264000" cy="2998200"/>
          </a:xfrm>
          <a:prstGeom prst="rect">
            <a:avLst/>
          </a:prstGeom>
          <a:solidFill>
            <a:srgbClr val="FFAA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3" name="Google Shape;50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4948" y="6232789"/>
            <a:ext cx="1040115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0"/>
          <p:cNvSpPr txBox="1"/>
          <p:nvPr/>
        </p:nvSpPr>
        <p:spPr>
          <a:xfrm>
            <a:off x="1476056" y="665639"/>
            <a:ext cx="8621853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Supondo que a população de um país A seja da ordem de 80000 habitantes com uma taxa anual de crescimento de 3% e que a população de B seja 200000 habitantes com uma taxa de crescimento de 1.5%.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Faça um programa que calcule e escreva o número de anos necessários para que a população do país A ultrapasse ou iguale a população do país B, mantidas as taxas de crescimento.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/>
          <p:cNvSpPr/>
          <p:nvPr/>
        </p:nvSpPr>
        <p:spPr>
          <a:xfrm>
            <a:off x="0" y="0"/>
            <a:ext cx="12190800" cy="6858000"/>
          </a:xfrm>
          <a:prstGeom prst="rect">
            <a:avLst/>
          </a:prstGeom>
          <a:solidFill>
            <a:srgbClr val="FBFB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1" name="Google Shape;51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6045696"/>
            <a:ext cx="922500" cy="821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1"/>
          <p:cNvSpPr/>
          <p:nvPr/>
        </p:nvSpPr>
        <p:spPr>
          <a:xfrm>
            <a:off x="922957" y="2696810"/>
            <a:ext cx="360000" cy="4170000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1"/>
          <p:cNvSpPr/>
          <p:nvPr/>
        </p:nvSpPr>
        <p:spPr>
          <a:xfrm rot="10800000">
            <a:off x="11948582" y="-8965"/>
            <a:ext cx="264000" cy="2998200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7156" y="223120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1"/>
          <p:cNvSpPr/>
          <p:nvPr/>
        </p:nvSpPr>
        <p:spPr>
          <a:xfrm>
            <a:off x="10457895" y="6045696"/>
            <a:ext cx="14142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1"/>
          <p:cNvSpPr/>
          <p:nvPr/>
        </p:nvSpPr>
        <p:spPr>
          <a:xfrm>
            <a:off x="6096000" y="6675368"/>
            <a:ext cx="6096000" cy="1827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8" name="Google Shape;518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48543" y="3164505"/>
            <a:ext cx="242294" cy="118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44948" y="6232789"/>
            <a:ext cx="1040115" cy="296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93244" y="605648"/>
            <a:ext cx="7768654" cy="592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011057" y="4954006"/>
            <a:ext cx="372091" cy="3435898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2"/>
          <p:cNvSpPr/>
          <p:nvPr/>
        </p:nvSpPr>
        <p:spPr>
          <a:xfrm>
            <a:off x="-11564" y="2034073"/>
            <a:ext cx="360000" cy="4824000"/>
          </a:xfrm>
          <a:prstGeom prst="rect">
            <a:avLst/>
          </a:prstGeom>
          <a:solidFill>
            <a:srgbClr val="2FA1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" name="Google Shape;52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4107" y="2574999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2"/>
          <p:cNvSpPr/>
          <p:nvPr/>
        </p:nvSpPr>
        <p:spPr>
          <a:xfrm>
            <a:off x="10457895" y="6045696"/>
            <a:ext cx="14142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2"/>
          <p:cNvSpPr/>
          <p:nvPr/>
        </p:nvSpPr>
        <p:spPr>
          <a:xfrm>
            <a:off x="6096000" y="6675368"/>
            <a:ext cx="6096000" cy="1827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2"/>
          <p:cNvSpPr/>
          <p:nvPr/>
        </p:nvSpPr>
        <p:spPr>
          <a:xfrm rot="10800000">
            <a:off x="11948582" y="-8965"/>
            <a:ext cx="264000" cy="2998200"/>
          </a:xfrm>
          <a:prstGeom prst="rect">
            <a:avLst/>
          </a:prstGeom>
          <a:solidFill>
            <a:srgbClr val="2FA1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2" name="Google Shape;53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4948" y="6232789"/>
            <a:ext cx="1040115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2"/>
          <p:cNvSpPr txBox="1"/>
          <p:nvPr/>
        </p:nvSpPr>
        <p:spPr>
          <a:xfrm>
            <a:off x="959556" y="745067"/>
            <a:ext cx="879404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série de Fibonacci é formada pela sequência 1,1,2,3,5,8,13,21,34,55,... Faça um programa capaz de gerar a série até o n−ésimo termo.</a:t>
            </a:r>
            <a:endParaRPr/>
          </a:p>
        </p:txBody>
      </p:sp>
      <p:pic>
        <p:nvPicPr>
          <p:cNvPr id="534" name="Google Shape;534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0470" y="2065117"/>
            <a:ext cx="7296477" cy="4561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3"/>
          <p:cNvSpPr/>
          <p:nvPr/>
        </p:nvSpPr>
        <p:spPr>
          <a:xfrm>
            <a:off x="10457895" y="6045696"/>
            <a:ext cx="14142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3"/>
          <p:cNvSpPr/>
          <p:nvPr/>
        </p:nvSpPr>
        <p:spPr>
          <a:xfrm>
            <a:off x="6096000" y="6675368"/>
            <a:ext cx="6096000" cy="1827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3"/>
          <p:cNvSpPr/>
          <p:nvPr/>
        </p:nvSpPr>
        <p:spPr>
          <a:xfrm rot="10800000">
            <a:off x="11948582" y="-8965"/>
            <a:ext cx="264000" cy="2998200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44948" y="6232789"/>
            <a:ext cx="1040115" cy="2964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oogle Shape;545;p43"/>
          <p:cNvGrpSpPr/>
          <p:nvPr/>
        </p:nvGrpSpPr>
        <p:grpSpPr>
          <a:xfrm>
            <a:off x="226768" y="6295597"/>
            <a:ext cx="1130761" cy="379789"/>
            <a:chOff x="922955" y="2092825"/>
            <a:chExt cx="1169833" cy="392912"/>
          </a:xfrm>
        </p:grpSpPr>
        <p:pic>
          <p:nvPicPr>
            <p:cNvPr id="546" name="Google Shape;546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2955" y="2092825"/>
              <a:ext cx="550905" cy="386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41883" y="2099388"/>
              <a:ext cx="550905" cy="386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8" name="Google Shape;548;p43"/>
          <p:cNvSpPr txBox="1"/>
          <p:nvPr/>
        </p:nvSpPr>
        <p:spPr>
          <a:xfrm>
            <a:off x="1275645" y="508000"/>
            <a:ext cx="3375378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 um programa que peça dois números, base e expoente, calcule e mostre o primeiro número elevado ao segundo número. Não utilize a função de potência da linguagem.</a:t>
            </a:r>
            <a:endParaRPr/>
          </a:p>
        </p:txBody>
      </p:sp>
      <p:pic>
        <p:nvPicPr>
          <p:cNvPr id="549" name="Google Shape;549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3825" y="250341"/>
            <a:ext cx="6871238" cy="5617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4"/>
          <p:cNvSpPr/>
          <p:nvPr/>
        </p:nvSpPr>
        <p:spPr>
          <a:xfrm>
            <a:off x="0" y="0"/>
            <a:ext cx="121908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6045696"/>
            <a:ext cx="922500" cy="821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4"/>
          <p:cNvSpPr/>
          <p:nvPr/>
        </p:nvSpPr>
        <p:spPr>
          <a:xfrm>
            <a:off x="922957" y="2696810"/>
            <a:ext cx="360000" cy="4170000"/>
          </a:xfrm>
          <a:prstGeom prst="rect">
            <a:avLst/>
          </a:prstGeom>
          <a:solidFill>
            <a:srgbClr val="6FC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9" name="Google Shape;559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34107" y="2574999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4"/>
          <p:cNvSpPr/>
          <p:nvPr/>
        </p:nvSpPr>
        <p:spPr>
          <a:xfrm>
            <a:off x="10457895" y="6045696"/>
            <a:ext cx="14142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4"/>
          <p:cNvSpPr/>
          <p:nvPr/>
        </p:nvSpPr>
        <p:spPr>
          <a:xfrm>
            <a:off x="6096000" y="6675368"/>
            <a:ext cx="6096000" cy="1827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4"/>
          <p:cNvSpPr/>
          <p:nvPr/>
        </p:nvSpPr>
        <p:spPr>
          <a:xfrm rot="10800000">
            <a:off x="11948582" y="-8965"/>
            <a:ext cx="264000" cy="2998200"/>
          </a:xfrm>
          <a:prstGeom prst="rect">
            <a:avLst/>
          </a:prstGeom>
          <a:solidFill>
            <a:srgbClr val="6FC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3" name="Google Shape;563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48542" y="3248855"/>
            <a:ext cx="264039" cy="1629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44948" y="6232789"/>
            <a:ext cx="1040115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4"/>
          <p:cNvSpPr txBox="1"/>
          <p:nvPr/>
        </p:nvSpPr>
        <p:spPr>
          <a:xfrm>
            <a:off x="1677879" y="461639"/>
            <a:ext cx="955622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Faça um Programa que peça a temperatura em graus Celsius, transforme e mostre em graus Farenheit.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77879" y="1818743"/>
            <a:ext cx="9378147" cy="2903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5"/>
          <p:cNvSpPr/>
          <p:nvPr/>
        </p:nvSpPr>
        <p:spPr>
          <a:xfrm>
            <a:off x="10457895" y="6045696"/>
            <a:ext cx="14142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5"/>
          <p:cNvSpPr/>
          <p:nvPr/>
        </p:nvSpPr>
        <p:spPr>
          <a:xfrm>
            <a:off x="6096000" y="6675368"/>
            <a:ext cx="6096000" cy="1827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5"/>
          <p:cNvSpPr/>
          <p:nvPr/>
        </p:nvSpPr>
        <p:spPr>
          <a:xfrm rot="10800000">
            <a:off x="11948582" y="-8965"/>
            <a:ext cx="264000" cy="29982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5"/>
          <p:cNvSpPr/>
          <p:nvPr/>
        </p:nvSpPr>
        <p:spPr>
          <a:xfrm>
            <a:off x="-11564" y="5794309"/>
            <a:ext cx="360000" cy="10638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7" name="Google Shape;57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27961" y="3203197"/>
            <a:ext cx="264039" cy="1629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4948" y="6232789"/>
            <a:ext cx="1040115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45"/>
          <p:cNvSpPr txBox="1"/>
          <p:nvPr/>
        </p:nvSpPr>
        <p:spPr>
          <a:xfrm>
            <a:off x="6095507" y="187683"/>
            <a:ext cx="5395209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Faça um Programa que peça 2 números inteiros e um número real. Calcule e mostre: o produto do dobro do primeiro com metade do segundo. A soma do triplo do primeiro com o terceiro, e o terceiro elevado ao cubo.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0" name="Google Shape;580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0298" y="60360"/>
            <a:ext cx="5395209" cy="6559439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5"/>
          <p:cNvSpPr txBox="1"/>
          <p:nvPr/>
        </p:nvSpPr>
        <p:spPr>
          <a:xfrm>
            <a:off x="6180377" y="4119239"/>
            <a:ext cx="49699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https://cplusplus.com/reference/cmath/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6"/>
          <p:cNvSpPr/>
          <p:nvPr/>
        </p:nvSpPr>
        <p:spPr>
          <a:xfrm>
            <a:off x="0" y="0"/>
            <a:ext cx="12190800" cy="6858000"/>
          </a:xfrm>
          <a:prstGeom prst="rect">
            <a:avLst/>
          </a:prstGeom>
          <a:solidFill>
            <a:srgbClr val="FBFB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8" name="Google Shape;58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6045696"/>
            <a:ext cx="922500" cy="821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6"/>
          <p:cNvSpPr/>
          <p:nvPr/>
        </p:nvSpPr>
        <p:spPr>
          <a:xfrm>
            <a:off x="922957" y="2696810"/>
            <a:ext cx="360000" cy="4170000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46"/>
          <p:cNvSpPr/>
          <p:nvPr/>
        </p:nvSpPr>
        <p:spPr>
          <a:xfrm rot="10800000">
            <a:off x="11948582" y="-8965"/>
            <a:ext cx="264000" cy="2998200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6"/>
          <p:cNvSpPr/>
          <p:nvPr/>
        </p:nvSpPr>
        <p:spPr>
          <a:xfrm>
            <a:off x="10457895" y="6045696"/>
            <a:ext cx="14142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6"/>
          <p:cNvSpPr/>
          <p:nvPr/>
        </p:nvSpPr>
        <p:spPr>
          <a:xfrm>
            <a:off x="6096000" y="6675368"/>
            <a:ext cx="6096000" cy="1827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4" name="Google Shape;594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48543" y="3164505"/>
            <a:ext cx="242294" cy="118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44948" y="6232789"/>
            <a:ext cx="1040115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46"/>
          <p:cNvSpPr txBox="1"/>
          <p:nvPr/>
        </p:nvSpPr>
        <p:spPr>
          <a:xfrm>
            <a:off x="1470010" y="231146"/>
            <a:ext cx="859536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fruteira está vendendo frutas com a seguinte tabela de preços: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Até 5 Kg           Acima de 5 Kg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Morango         R$ 2,50 por Kg          R$ 2,20 por Kg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Maçã            R$ 1,80 por Kg          R$ 1,50 por Kg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 cliente comprar mais de 8 Kg em frutas ou o valor total da compra ultrapassar R$ 25,00, receberá ainda um desconto de 10% sobre este total.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Escreva um algoritmo para ler a quantidade (em Kg) de morangos e a quantidade (em Kg) de maças adquiridas e escreva o valor a ser pago pelo cliente.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011057" y="4954006"/>
            <a:ext cx="372091" cy="3435898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47"/>
          <p:cNvSpPr/>
          <p:nvPr/>
        </p:nvSpPr>
        <p:spPr>
          <a:xfrm>
            <a:off x="-11564" y="2034073"/>
            <a:ext cx="360000" cy="4824000"/>
          </a:xfrm>
          <a:prstGeom prst="rect">
            <a:avLst/>
          </a:prstGeom>
          <a:solidFill>
            <a:srgbClr val="2FA1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4" name="Google Shape;60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4107" y="2574999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7"/>
          <p:cNvSpPr/>
          <p:nvPr/>
        </p:nvSpPr>
        <p:spPr>
          <a:xfrm>
            <a:off x="10457895" y="6045696"/>
            <a:ext cx="14142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47"/>
          <p:cNvSpPr/>
          <p:nvPr/>
        </p:nvSpPr>
        <p:spPr>
          <a:xfrm>
            <a:off x="6096000" y="6675368"/>
            <a:ext cx="6096000" cy="1827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47"/>
          <p:cNvSpPr/>
          <p:nvPr/>
        </p:nvSpPr>
        <p:spPr>
          <a:xfrm rot="10800000">
            <a:off x="11948582" y="-8965"/>
            <a:ext cx="264000" cy="2998200"/>
          </a:xfrm>
          <a:prstGeom prst="rect">
            <a:avLst/>
          </a:prstGeom>
          <a:solidFill>
            <a:srgbClr val="2FA1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8" name="Google Shape;608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4948" y="6232789"/>
            <a:ext cx="1040115" cy="296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3318" y="223697"/>
            <a:ext cx="6648450" cy="63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>
            <a:off x="1" y="4814596"/>
            <a:ext cx="332000" cy="204320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4"/>
            <a:ext cx="590671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/>
          <p:nvPr/>
        </p:nvSpPr>
        <p:spPr>
          <a:xfrm>
            <a:off x="11841195" y="0"/>
            <a:ext cx="360000" cy="153040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10457895" y="6045696"/>
            <a:ext cx="14140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6096000" y="6675368"/>
            <a:ext cx="6096000" cy="1828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4948" y="6232790"/>
            <a:ext cx="1040115" cy="296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4"/>
          <p:cNvSpPr txBox="1"/>
          <p:nvPr/>
        </p:nvSpPr>
        <p:spPr>
          <a:xfrm>
            <a:off x="1275907" y="903767"/>
            <a:ext cx="918198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 das linguagens mais utilizadas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Linguagens derivadas do C: C#, C++, PHP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 endereçar qualquer posição da memória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Acesso indevido à memória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8095739" y="-1905251"/>
            <a:ext cx="434216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/>
          <p:nvPr/>
        </p:nvSpPr>
        <p:spPr>
          <a:xfrm rot="10800000">
            <a:off x="11939249" y="-8975"/>
            <a:ext cx="264000" cy="798400"/>
          </a:xfrm>
          <a:prstGeom prst="rect">
            <a:avLst/>
          </a:prstGeom>
          <a:solidFill>
            <a:srgbClr val="03C1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7763" y="328753"/>
            <a:ext cx="656884" cy="46067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5"/>
          <p:cNvSpPr/>
          <p:nvPr/>
        </p:nvSpPr>
        <p:spPr>
          <a:xfrm>
            <a:off x="10457895" y="6045696"/>
            <a:ext cx="14140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6096000" y="6675368"/>
            <a:ext cx="6096000" cy="1828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4635" y="1389736"/>
            <a:ext cx="264040" cy="10276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/>
          <p:nvPr/>
        </p:nvSpPr>
        <p:spPr>
          <a:xfrm rot="10800000">
            <a:off x="35" y="-11537"/>
            <a:ext cx="264000" cy="1229200"/>
          </a:xfrm>
          <a:prstGeom prst="rect">
            <a:avLst/>
          </a:prstGeom>
          <a:solidFill>
            <a:srgbClr val="03C1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44948" y="6232790"/>
            <a:ext cx="1040115" cy="29645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>
            <a:off x="1073888" y="925033"/>
            <a:ext cx="88888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Vantagens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1073888" y="1881963"/>
            <a:ext cx="8335925" cy="1322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Rápida de aprender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Várias bibliotecas de funções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/>
          <p:nvPr/>
        </p:nvSpPr>
        <p:spPr>
          <a:xfrm>
            <a:off x="922957" y="2696809"/>
            <a:ext cx="360000" cy="4170000"/>
          </a:xfrm>
          <a:prstGeom prst="rect">
            <a:avLst/>
          </a:prstGeom>
          <a:solidFill>
            <a:srgbClr val="FFAA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4814" y="251403"/>
            <a:ext cx="590671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/>
          <p:nvPr/>
        </p:nvSpPr>
        <p:spPr>
          <a:xfrm>
            <a:off x="10457895" y="6045696"/>
            <a:ext cx="14140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6096000" y="6675368"/>
            <a:ext cx="6096000" cy="1828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 rot="10800000">
            <a:off x="11948583" y="-8765"/>
            <a:ext cx="264000" cy="2998000"/>
          </a:xfrm>
          <a:prstGeom prst="rect">
            <a:avLst/>
          </a:prstGeom>
          <a:solidFill>
            <a:srgbClr val="FFAA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4948" y="6232790"/>
            <a:ext cx="1040115" cy="29645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1426016" y="665639"/>
            <a:ext cx="88888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Desvantagens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426016" y="1622569"/>
            <a:ext cx="8335925" cy="1969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Acesso indevido à memória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Muitos erros não são avisados por falta de experiência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" y="6045697"/>
            <a:ext cx="922501" cy="821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4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/>
          <p:nvPr/>
        </p:nvSpPr>
        <p:spPr>
          <a:xfrm>
            <a:off x="922957" y="2696809"/>
            <a:ext cx="360000" cy="4170000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10457895" y="6045696"/>
            <a:ext cx="14140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6096000" y="6675368"/>
            <a:ext cx="6096000" cy="1828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4948" y="6232790"/>
            <a:ext cx="1040115" cy="29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11654" y="1626781"/>
            <a:ext cx="8168691" cy="3435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88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3765" y="266313"/>
            <a:ext cx="495892" cy="347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60872" y="187683"/>
            <a:ext cx="431128" cy="118907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/>
          <p:nvPr/>
        </p:nvSpPr>
        <p:spPr>
          <a:xfrm>
            <a:off x="10457895" y="6045696"/>
            <a:ext cx="14140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6096000" y="6675368"/>
            <a:ext cx="6096000" cy="1828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44948" y="6232790"/>
            <a:ext cx="1040115" cy="29645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/>
          <p:nvPr/>
        </p:nvSpPr>
        <p:spPr>
          <a:xfrm>
            <a:off x="1435395" y="1158949"/>
            <a:ext cx="9537405" cy="1969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 diferencia palavras maiúsculas de minúsculas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Todas as palavras chaves devem ser escritas em minúsculo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529" y="2610515"/>
            <a:ext cx="4335253" cy="390338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8"/>
          <p:cNvSpPr/>
          <p:nvPr/>
        </p:nvSpPr>
        <p:spPr>
          <a:xfrm>
            <a:off x="2842352" y="3999123"/>
            <a:ext cx="1024568" cy="433277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3197587" y="4634126"/>
            <a:ext cx="1024568" cy="433277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0" y="0"/>
            <a:ext cx="121908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" y="6045697"/>
            <a:ext cx="922501" cy="821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4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/>
          <p:nvPr/>
        </p:nvSpPr>
        <p:spPr>
          <a:xfrm>
            <a:off x="922957" y="2696809"/>
            <a:ext cx="360000" cy="4170000"/>
          </a:xfrm>
          <a:prstGeom prst="rect">
            <a:avLst/>
          </a:prstGeom>
          <a:solidFill>
            <a:srgbClr val="6FC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34107" y="2574999"/>
            <a:ext cx="590671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/>
          <p:nvPr/>
        </p:nvSpPr>
        <p:spPr>
          <a:xfrm>
            <a:off x="10457895" y="6045696"/>
            <a:ext cx="14140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6096000" y="6675368"/>
            <a:ext cx="6096000" cy="1828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/>
          <p:nvPr/>
        </p:nvSpPr>
        <p:spPr>
          <a:xfrm rot="10800000">
            <a:off x="11948583" y="-8765"/>
            <a:ext cx="264000" cy="2998000"/>
          </a:xfrm>
          <a:prstGeom prst="rect">
            <a:avLst/>
          </a:prstGeom>
          <a:solidFill>
            <a:srgbClr val="6FC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48543" y="3248855"/>
            <a:ext cx="264039" cy="1629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44948" y="6232790"/>
            <a:ext cx="1040115" cy="29645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/>
          <p:nvPr/>
        </p:nvSpPr>
        <p:spPr>
          <a:xfrm>
            <a:off x="1850834" y="616945"/>
            <a:ext cx="67753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Quais são as palavras-chaves?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1949986" y="1564395"/>
            <a:ext cx="8292028" cy="3261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auto, break, case, char, const, continue default, do, double, else, enum, extern float, for, goto, if, int, long, register, return short, signed, sizeof, static, struct, switch typedef, union, unsigned, void, volatile, while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