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58" r:id="rId17"/>
    <p:sldId id="257" r:id="rId18"/>
    <p:sldId id="259" r:id="rId19"/>
    <p:sldId id="26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E73D-0386-4605-8C96-FB90F8410A93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E532-A51F-4AB9-86AA-8B66FB6E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Java</a:t>
            </a:r>
          </a:p>
          <a:p>
            <a:r>
              <a:rPr lang="en-US" dirty="0"/>
              <a:t>“Most popular” language</a:t>
            </a:r>
          </a:p>
          <a:p>
            <a:r>
              <a:rPr lang="en-US" dirty="0"/>
              <a:t>Runs on a “virtual machine” (JVM)</a:t>
            </a:r>
          </a:p>
          <a:p>
            <a:r>
              <a:rPr lang="en-US" dirty="0"/>
              <a:t>More complex than some (</a:t>
            </a:r>
            <a:r>
              <a:rPr lang="en-US" dirty="0" err="1"/>
              <a:t>eg</a:t>
            </a:r>
            <a:r>
              <a:rPr lang="en-US" dirty="0"/>
              <a:t>. Python)</a:t>
            </a:r>
          </a:p>
          <a:p>
            <a:r>
              <a:rPr lang="en-US" dirty="0"/>
              <a:t>Simpler than others (</a:t>
            </a:r>
            <a:r>
              <a:rPr lang="en-US" dirty="0" err="1"/>
              <a:t>eg</a:t>
            </a:r>
            <a:r>
              <a:rPr lang="en-US" dirty="0"/>
              <a:t>. C++)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55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915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</a:t>
            </a:r>
            <a:r>
              <a:rPr lang="en-US" dirty="0" smtClean="0"/>
              <a:t>that perform simple computations</a:t>
            </a:r>
          </a:p>
          <a:p>
            <a:r>
              <a:rPr lang="en-US" dirty="0" smtClean="0"/>
              <a:t>Assignment: </a:t>
            </a:r>
            <a:r>
              <a:rPr lang="en-US" dirty="0" smtClean="0"/>
              <a:t>=</a:t>
            </a:r>
          </a:p>
          <a:p>
            <a:r>
              <a:rPr lang="en-US" dirty="0" smtClean="0"/>
              <a:t>Addition</a:t>
            </a:r>
            <a:r>
              <a:rPr lang="en-US" dirty="0" smtClean="0"/>
              <a:t>: </a:t>
            </a:r>
            <a:r>
              <a:rPr lang="en-US" dirty="0" smtClean="0"/>
              <a:t>+</a:t>
            </a:r>
          </a:p>
          <a:p>
            <a:r>
              <a:rPr lang="en-US" dirty="0" smtClean="0"/>
              <a:t>Subtraction</a:t>
            </a:r>
            <a:r>
              <a:rPr lang="en-US" dirty="0" smtClean="0"/>
              <a:t>: </a:t>
            </a:r>
            <a:r>
              <a:rPr lang="en-US" dirty="0" smtClean="0"/>
              <a:t>-</a:t>
            </a:r>
          </a:p>
          <a:p>
            <a:r>
              <a:rPr lang="en-US" dirty="0" smtClean="0"/>
              <a:t>Multiplication</a:t>
            </a:r>
            <a:r>
              <a:rPr lang="en-US" dirty="0" smtClean="0"/>
              <a:t>: </a:t>
            </a:r>
            <a:r>
              <a:rPr lang="en-US" dirty="0" smtClean="0"/>
              <a:t>*</a:t>
            </a:r>
          </a:p>
          <a:p>
            <a:r>
              <a:rPr lang="en-US" dirty="0" smtClean="0"/>
              <a:t>Division</a:t>
            </a:r>
            <a:r>
              <a:rPr lang="en-US" dirty="0" smtClean="0"/>
              <a:t>: /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of Operations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</a:t>
            </a:r>
            <a:r>
              <a:rPr lang="en-US" dirty="0" smtClean="0"/>
              <a:t>standard math rules:</a:t>
            </a:r>
          </a:p>
          <a:p>
            <a:r>
              <a:rPr lang="en-US" dirty="0" smtClean="0"/>
              <a:t>Parentheses</a:t>
            </a:r>
          </a:p>
          <a:p>
            <a:r>
              <a:rPr lang="en-US" dirty="0" smtClean="0"/>
              <a:t>Multiplication and division</a:t>
            </a:r>
          </a:p>
          <a:p>
            <a:r>
              <a:rPr lang="en-US" dirty="0" smtClean="0"/>
              <a:t>Addition and subtraction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class</a:t>
            </a:r>
            <a:r>
              <a:rPr lang="en-US" b="1" dirty="0" smtClean="0"/>
              <a:t> </a:t>
            </a:r>
            <a:r>
              <a:rPr lang="en-US" b="1" dirty="0" err="1" smtClean="0"/>
              <a:t>DoMath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public </a:t>
            </a:r>
            <a:r>
              <a:rPr lang="en-US" b="1" dirty="0" smtClean="0">
                <a:solidFill>
                  <a:srgbClr val="0070C0"/>
                </a:solidFill>
              </a:rPr>
              <a:t>static void </a:t>
            </a:r>
            <a:r>
              <a:rPr lang="en-US" b="1" dirty="0" smtClean="0"/>
              <a:t>main(String[] arguments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    {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double </a:t>
            </a:r>
            <a:r>
              <a:rPr lang="en-US" b="1" dirty="0" smtClean="0"/>
              <a:t>score = </a:t>
            </a:r>
            <a:r>
              <a:rPr lang="en-US" b="1" dirty="0" smtClean="0">
                <a:solidFill>
                  <a:srgbClr val="00B050"/>
                </a:solidFill>
              </a:rPr>
              <a:t>1.0</a:t>
            </a:r>
            <a:r>
              <a:rPr lang="en-US" b="1" dirty="0" smtClean="0"/>
              <a:t> + </a:t>
            </a:r>
            <a:r>
              <a:rPr lang="en-US" b="1" dirty="0" smtClean="0">
                <a:solidFill>
                  <a:srgbClr val="00B050"/>
                </a:solidFill>
              </a:rPr>
              <a:t>2.0</a:t>
            </a:r>
            <a:r>
              <a:rPr lang="en-US" b="1" dirty="0" smtClean="0"/>
              <a:t> *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3.0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(score);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score </a:t>
            </a:r>
            <a:r>
              <a:rPr lang="en-US" b="1" dirty="0" smtClean="0"/>
              <a:t>= score / </a:t>
            </a:r>
            <a:r>
              <a:rPr lang="en-US" b="1" dirty="0" smtClean="0">
                <a:solidFill>
                  <a:srgbClr val="00B050"/>
                </a:solidFill>
              </a:rPr>
              <a:t>2.0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(score</a:t>
            </a:r>
            <a:r>
              <a:rPr lang="en-US" b="1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 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b="1" dirty="0" smtClean="0"/>
              <a:t> DoMath2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public </a:t>
            </a:r>
            <a:r>
              <a:rPr lang="en-US" b="1" dirty="0" smtClean="0">
                <a:solidFill>
                  <a:srgbClr val="0070C0"/>
                </a:solidFill>
              </a:rPr>
              <a:t>static void </a:t>
            </a:r>
            <a:r>
              <a:rPr lang="en-US" b="1" dirty="0" smtClean="0"/>
              <a:t>main(String[] arguments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{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double</a:t>
            </a:r>
            <a:r>
              <a:rPr lang="en-US" b="1" dirty="0" smtClean="0"/>
              <a:t> </a:t>
            </a:r>
            <a:r>
              <a:rPr lang="en-US" b="1" dirty="0" smtClean="0"/>
              <a:t>score = </a:t>
            </a:r>
            <a:r>
              <a:rPr lang="en-US" b="1" dirty="0" smtClean="0">
                <a:solidFill>
                  <a:srgbClr val="00B050"/>
                </a:solidFill>
              </a:rPr>
              <a:t>1.0</a:t>
            </a:r>
            <a:r>
              <a:rPr lang="en-US" b="1" dirty="0" smtClean="0"/>
              <a:t> + </a:t>
            </a:r>
            <a:r>
              <a:rPr lang="en-US" b="1" dirty="0" smtClean="0">
                <a:solidFill>
                  <a:srgbClr val="00B050"/>
                </a:solidFill>
              </a:rPr>
              <a:t>2.0 </a:t>
            </a:r>
            <a:r>
              <a:rPr lang="en-US" b="1" dirty="0" smtClean="0"/>
              <a:t>* </a:t>
            </a:r>
            <a:r>
              <a:rPr lang="en-US" b="1" dirty="0" smtClean="0">
                <a:solidFill>
                  <a:srgbClr val="00B050"/>
                </a:solidFill>
              </a:rPr>
              <a:t>3.0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(score);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double</a:t>
            </a:r>
            <a:r>
              <a:rPr lang="en-US" b="1" dirty="0" smtClean="0"/>
              <a:t> </a:t>
            </a:r>
            <a:r>
              <a:rPr lang="en-US" b="1" dirty="0" smtClean="0"/>
              <a:t>copy = score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copy </a:t>
            </a:r>
            <a:r>
              <a:rPr lang="en-US" b="1" dirty="0" smtClean="0"/>
              <a:t>= copy / </a:t>
            </a:r>
            <a:r>
              <a:rPr lang="en-US" b="1" dirty="0" smtClean="0">
                <a:solidFill>
                  <a:srgbClr val="00B050"/>
                </a:solidFill>
              </a:rPr>
              <a:t>2.0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(copy);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(score</a:t>
            </a:r>
            <a:r>
              <a:rPr lang="en-US" b="1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 }</a:t>
            </a:r>
          </a:p>
          <a:p>
            <a:pPr>
              <a:buNone/>
            </a:pPr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Concatenation (+)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text </a:t>
            </a:r>
            <a:r>
              <a:rPr lang="en-US" b="1" dirty="0" smtClean="0"/>
              <a:t>= "</a:t>
            </a:r>
            <a:r>
              <a:rPr lang="en-US" b="1" dirty="0" smtClean="0">
                <a:solidFill>
                  <a:srgbClr val="7030A0"/>
                </a:solidFill>
              </a:rPr>
              <a:t>hello</a:t>
            </a:r>
            <a:r>
              <a:rPr lang="en-US" b="1" dirty="0" smtClean="0"/>
              <a:t>" + </a:t>
            </a:r>
            <a:r>
              <a:rPr lang="en-US" b="1" dirty="0" smtClean="0">
                <a:solidFill>
                  <a:srgbClr val="7030A0"/>
                </a:solidFill>
              </a:rPr>
              <a:t>" world</a:t>
            </a:r>
            <a:r>
              <a:rPr lang="en-US" b="1" dirty="0" smtClean="0"/>
              <a:t>";</a:t>
            </a:r>
          </a:p>
          <a:p>
            <a:r>
              <a:rPr lang="en-US" b="1" dirty="0" smtClean="0"/>
              <a:t>text </a:t>
            </a:r>
            <a:r>
              <a:rPr lang="en-US" b="1" dirty="0" smtClean="0"/>
              <a:t>= text + " </a:t>
            </a:r>
            <a:r>
              <a:rPr lang="en-US" b="1" dirty="0" smtClean="0">
                <a:solidFill>
                  <a:srgbClr val="7030A0"/>
                </a:solidFill>
              </a:rPr>
              <a:t>number</a:t>
            </a:r>
            <a:r>
              <a:rPr lang="en-US" b="1" dirty="0" smtClean="0"/>
              <a:t> " + </a:t>
            </a:r>
            <a:r>
              <a:rPr lang="en-US" b="1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/>
              <a:t>;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// </a:t>
            </a:r>
            <a:r>
              <a:rPr lang="en-US" b="1" dirty="0" smtClean="0">
                <a:solidFill>
                  <a:srgbClr val="92D050"/>
                </a:solidFill>
              </a:rPr>
              <a:t>text = "hello world number 5</a:t>
            </a:r>
            <a:r>
              <a:rPr lang="en-US" b="1" dirty="0" smtClean="0"/>
              <a:t>"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79247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075" y="1739106"/>
            <a:ext cx="33718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Programming Languages</a:t>
            </a:r>
          </a:p>
          <a:p>
            <a:r>
              <a:rPr lang="en-US" dirty="0"/>
              <a:t>Easier to understand than CPU instructions</a:t>
            </a:r>
          </a:p>
          <a:p>
            <a:r>
              <a:rPr lang="en-US" dirty="0"/>
              <a:t>Needs to be translated for the CPU to understand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610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 new class called </a:t>
            </a:r>
            <a:r>
              <a:rPr lang="en-US" sz="4000" dirty="0" err="1" smtClean="0"/>
              <a:t>GravityCalculator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Copy and paste the following initial version: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class</a:t>
            </a:r>
            <a:r>
              <a:rPr lang="en-US" b="1" dirty="0" smtClean="0"/>
              <a:t> </a:t>
            </a:r>
            <a:r>
              <a:rPr lang="en-US" b="1" dirty="0" err="1" smtClean="0"/>
              <a:t>GravityCalculator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{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public static void</a:t>
            </a:r>
            <a:r>
              <a:rPr lang="en-US" b="1" dirty="0" smtClean="0"/>
              <a:t> main(String[] arguments</a:t>
            </a:r>
            <a:r>
              <a:rPr lang="en-US" b="1" dirty="0" smtClean="0"/>
              <a:t>)</a:t>
            </a:r>
          </a:p>
          <a:p>
            <a:pPr lvl="1">
              <a:buNone/>
            </a:pPr>
            <a:r>
              <a:rPr lang="en-US" b="1" dirty="0" smtClean="0"/>
              <a:t>{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double </a:t>
            </a:r>
            <a:r>
              <a:rPr lang="en-US" b="1" dirty="0" smtClean="0"/>
              <a:t>gravity =-9.81; // Earth's gravity in </a:t>
            </a:r>
            <a:r>
              <a:rPr lang="en-US" b="1" dirty="0" smtClean="0"/>
              <a:t>m/s^2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double</a:t>
            </a:r>
            <a:r>
              <a:rPr lang="en-US" b="1" dirty="0" smtClean="0"/>
              <a:t> </a:t>
            </a:r>
            <a:r>
              <a:rPr lang="en-US" b="1" dirty="0" err="1" smtClean="0"/>
              <a:t>initialVelocity</a:t>
            </a:r>
            <a:r>
              <a:rPr lang="en-US" b="1" dirty="0" smtClean="0"/>
              <a:t> = 0.0</a:t>
            </a:r>
            <a:r>
              <a:rPr lang="en-US" b="1" dirty="0" smtClean="0"/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double</a:t>
            </a:r>
            <a:r>
              <a:rPr lang="en-US" b="1" dirty="0" smtClean="0"/>
              <a:t> </a:t>
            </a:r>
            <a:r>
              <a:rPr lang="en-US" b="1" dirty="0" err="1" smtClean="0"/>
              <a:t>fallingTime</a:t>
            </a:r>
            <a:r>
              <a:rPr lang="en-US" b="1" dirty="0" smtClean="0"/>
              <a:t> = 10.0</a:t>
            </a:r>
            <a:r>
              <a:rPr lang="en-US" b="1" dirty="0" smtClean="0"/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double</a:t>
            </a:r>
            <a:r>
              <a:rPr lang="en-US" b="1" dirty="0" smtClean="0"/>
              <a:t> </a:t>
            </a:r>
            <a:r>
              <a:rPr lang="en-US" b="1" dirty="0" err="1" smtClean="0"/>
              <a:t>initialPosition</a:t>
            </a:r>
            <a:r>
              <a:rPr lang="en-US" b="1" dirty="0" smtClean="0"/>
              <a:t> = 0.0</a:t>
            </a:r>
            <a:r>
              <a:rPr lang="en-US" b="1" dirty="0" smtClean="0"/>
              <a:t>;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double</a:t>
            </a:r>
            <a:r>
              <a:rPr lang="en-US" b="1" dirty="0" smtClean="0"/>
              <a:t> </a:t>
            </a:r>
            <a:r>
              <a:rPr lang="en-US" b="1" dirty="0" err="1" smtClean="0"/>
              <a:t>finalPosition</a:t>
            </a:r>
            <a:r>
              <a:rPr lang="en-US" b="1" dirty="0" smtClean="0"/>
              <a:t> = 0.0; </a:t>
            </a:r>
            <a:endParaRPr lang="en-US" b="1" dirty="0" smtClean="0"/>
          </a:p>
          <a:p>
            <a:pPr lvl="2"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("The object's position after " + </a:t>
            </a:r>
            <a:r>
              <a:rPr lang="en-US" b="1" dirty="0" err="1" smtClean="0"/>
              <a:t>fallingTime</a:t>
            </a:r>
            <a:r>
              <a:rPr lang="en-US" b="1" dirty="0" smtClean="0"/>
              <a:t> +</a:t>
            </a:r>
          </a:p>
          <a:p>
            <a:pPr lvl="2">
              <a:buNone/>
            </a:pPr>
            <a:r>
              <a:rPr lang="en-US" dirty="0" smtClean="0"/>
              <a:t>" seconds is " </a:t>
            </a:r>
            <a:r>
              <a:rPr lang="en-US" b="1" dirty="0" smtClean="0"/>
              <a:t>+ </a:t>
            </a:r>
            <a:r>
              <a:rPr lang="en-US" b="1" dirty="0" err="1" smtClean="0"/>
              <a:t>finalPosition</a:t>
            </a:r>
            <a:r>
              <a:rPr lang="en-US" b="1" dirty="0" smtClean="0"/>
              <a:t> + " m</a:t>
            </a:r>
            <a:r>
              <a:rPr lang="en-US" b="1" dirty="0" smtClean="0"/>
              <a:t>.");</a:t>
            </a:r>
          </a:p>
          <a:p>
            <a:pPr lvl="1">
              <a:buNone/>
            </a:pPr>
            <a:r>
              <a:rPr lang="en-US" b="1" dirty="0" smtClean="0"/>
              <a:t>}</a:t>
            </a:r>
          </a:p>
          <a:p>
            <a:pPr lvl="1"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Run </a:t>
            </a:r>
            <a:r>
              <a:rPr lang="en-US" dirty="0" smtClean="0"/>
              <a:t>it in Eclipse (Run → Run As → Java Application).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Program Structure</a:t>
            </a:r>
          </a:p>
          <a:p>
            <a:pPr>
              <a:buNone/>
            </a:pPr>
            <a:r>
              <a:rPr lang="en-US" sz="4400" b="1" dirty="0">
                <a:solidFill>
                  <a:srgbClr val="0070C0"/>
                </a:solidFill>
              </a:rPr>
              <a:t>class</a:t>
            </a:r>
            <a:r>
              <a:rPr lang="en-US" sz="4400" b="1" dirty="0"/>
              <a:t> </a:t>
            </a:r>
            <a:r>
              <a:rPr lang="en-US" sz="4400" b="1" i="1" dirty="0" smtClean="0"/>
              <a:t>CLASSNAME  </a:t>
            </a:r>
          </a:p>
          <a:p>
            <a:pPr>
              <a:buNone/>
            </a:pPr>
            <a:r>
              <a:rPr lang="en-US" sz="4400" b="1" i="1" dirty="0" smtClean="0"/>
              <a:t>{  </a:t>
            </a:r>
          </a:p>
          <a:p>
            <a:pPr>
              <a:buNone/>
            </a:pPr>
            <a:r>
              <a:rPr lang="en-US" sz="4400" b="1" i="1" dirty="0" smtClean="0"/>
              <a:t> </a:t>
            </a:r>
            <a:r>
              <a:rPr lang="en-US" sz="4400" b="1" i="1" dirty="0" smtClean="0"/>
              <a:t>  </a:t>
            </a:r>
            <a:r>
              <a:rPr lang="en-US" sz="4400" b="1" i="1" dirty="0" smtClean="0">
                <a:solidFill>
                  <a:srgbClr val="0070C0"/>
                </a:solidFill>
              </a:rPr>
              <a:t>public </a:t>
            </a:r>
            <a:r>
              <a:rPr lang="en-US" sz="4400" b="1" i="1" dirty="0">
                <a:solidFill>
                  <a:srgbClr val="0070C0"/>
                </a:solidFill>
              </a:rPr>
              <a:t>static void </a:t>
            </a:r>
            <a:r>
              <a:rPr lang="en-US" sz="4400" b="1" i="1" dirty="0" smtClean="0">
                <a:solidFill>
                  <a:srgbClr val="0070C0"/>
                </a:solidFill>
              </a:rPr>
              <a:t>              </a:t>
            </a:r>
            <a:r>
              <a:rPr lang="en-US" sz="4400" b="1" i="1" dirty="0" smtClean="0">
                <a:solidFill>
                  <a:srgbClr val="0070C0"/>
                </a:solidFill>
              </a:rPr>
              <a:t>          </a:t>
            </a:r>
            <a:r>
              <a:rPr lang="en-US" sz="4400" b="1" i="1" dirty="0" smtClean="0"/>
              <a:t>main(String</a:t>
            </a:r>
            <a:r>
              <a:rPr lang="en-US" sz="4400" b="1" i="1" dirty="0"/>
              <a:t>[] </a:t>
            </a:r>
            <a:r>
              <a:rPr lang="en-US" sz="4400" b="1" i="1" dirty="0" smtClean="0"/>
              <a:t>  arguments)</a:t>
            </a:r>
          </a:p>
          <a:p>
            <a:pPr>
              <a:buNone/>
            </a:pPr>
            <a:r>
              <a:rPr lang="en-US" sz="4400" b="1" i="1" dirty="0"/>
              <a:t> </a:t>
            </a:r>
            <a:r>
              <a:rPr lang="en-US" sz="4400" b="1" i="1" dirty="0" smtClean="0"/>
              <a:t>    </a:t>
            </a:r>
            <a:r>
              <a:rPr lang="en-US" sz="4400" b="1" i="1" dirty="0" smtClean="0"/>
              <a:t>    {</a:t>
            </a:r>
            <a:r>
              <a:rPr lang="en-US" sz="4400" b="1" i="1" dirty="0"/>
              <a:t>STATEMENTS</a:t>
            </a:r>
            <a:r>
              <a:rPr lang="en-US" sz="4400" b="1" i="1" dirty="0" smtClean="0"/>
              <a:t>}</a:t>
            </a:r>
          </a:p>
          <a:p>
            <a:pPr>
              <a:buNone/>
            </a:pPr>
            <a:r>
              <a:rPr lang="en-US" sz="4400" b="1" i="1" dirty="0" smtClean="0"/>
              <a:t>}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00200"/>
            <a:ext cx="4100513" cy="45529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600200"/>
            <a:ext cx="4038600" cy="4754563"/>
          </a:xfrm>
          <a:prstGeom prst="rect">
            <a:avLst/>
          </a:prstGeom>
          <a:ln cmpd="sng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Structure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CLASSNAME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                       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main(String[]   arguments)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{STATEMENTS}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i="1" dirty="0" smtClean="0"/>
              <a:t>some </a:t>
            </a:r>
            <a:r>
              <a:rPr lang="en-US" i="1" dirty="0" smtClean="0"/>
              <a:t>String) outputs </a:t>
            </a:r>
            <a:r>
              <a:rPr lang="en-US" i="1" dirty="0" smtClean="0"/>
              <a:t>to the </a:t>
            </a:r>
            <a:r>
              <a:rPr lang="en-US" i="1" dirty="0" smtClean="0"/>
              <a:t>console</a:t>
            </a:r>
          </a:p>
          <a:p>
            <a:r>
              <a:rPr lang="en-US" dirty="0" err="1" smtClean="0"/>
              <a:t>Example:System.out.println</a:t>
            </a:r>
            <a:r>
              <a:rPr lang="en-US" dirty="0" smtClean="0"/>
              <a:t>(“output”);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Kinds </a:t>
            </a:r>
            <a:r>
              <a:rPr lang="en-US" dirty="0" smtClean="0"/>
              <a:t>of values that can be stored and manipulated.</a:t>
            </a:r>
          </a:p>
          <a:p>
            <a:r>
              <a:rPr lang="en-US" b="1" dirty="0" err="1" smtClean="0"/>
              <a:t>boolean</a:t>
            </a:r>
            <a:r>
              <a:rPr lang="en-US" b="1" dirty="0" smtClean="0"/>
              <a:t>: Truth value (true or false</a:t>
            </a:r>
            <a:r>
              <a:rPr lang="en-US" b="1" dirty="0" smtClean="0"/>
              <a:t>).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: Integer (0, 1, -47</a:t>
            </a:r>
            <a:r>
              <a:rPr lang="en-US" b="1" dirty="0" smtClean="0"/>
              <a:t>).</a:t>
            </a:r>
          </a:p>
          <a:p>
            <a:r>
              <a:rPr lang="en-US" b="1" dirty="0" smtClean="0"/>
              <a:t>double</a:t>
            </a:r>
            <a:r>
              <a:rPr lang="en-US" b="1" dirty="0" smtClean="0"/>
              <a:t>: Real number (3.14, 1.0, -2.1</a:t>
            </a:r>
            <a:r>
              <a:rPr lang="en-US" b="1" dirty="0" smtClean="0"/>
              <a:t>).</a:t>
            </a:r>
          </a:p>
          <a:p>
            <a:r>
              <a:rPr lang="en-US" b="1" dirty="0" smtClean="0"/>
              <a:t>String</a:t>
            </a:r>
            <a:r>
              <a:rPr lang="en-US" b="1" dirty="0" smtClean="0"/>
              <a:t>: Text (“hello”, “example”).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 smtClean="0"/>
              <a:t>location that stores a value of one particular type.</a:t>
            </a:r>
          </a:p>
          <a:p>
            <a:r>
              <a:rPr lang="en-US" dirty="0" smtClean="0"/>
              <a:t>Form: </a:t>
            </a:r>
            <a:r>
              <a:rPr lang="en-US" b="1" i="1" dirty="0" smtClean="0"/>
              <a:t>TYPE NAME;</a:t>
            </a:r>
          </a:p>
          <a:p>
            <a:r>
              <a:rPr lang="en-US" dirty="0" err="1" smtClean="0"/>
              <a:t>Example:String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r>
              <a:rPr lang="en-US" dirty="0" smtClean="0"/>
              <a:t>Example</a:t>
            </a:r>
            <a:r>
              <a:rPr lang="en-US" dirty="0" smtClean="0"/>
              <a:t>: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Assignment  =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= to give variables a value.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 String 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smtClean="0"/>
              <a:t>= “IAP 6.092</a:t>
            </a:r>
            <a:r>
              <a:rPr lang="en-US" dirty="0" smtClean="0"/>
              <a:t>”;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Example</a:t>
            </a:r>
            <a:r>
              <a:rPr lang="en-US" dirty="0" smtClean="0"/>
              <a:t>: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i</a:t>
            </a:r>
            <a:r>
              <a:rPr lang="en-US" dirty="0" smtClean="0"/>
              <a:t> = 10;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Assignment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can </a:t>
            </a:r>
            <a:r>
              <a:rPr lang="en-US" dirty="0" smtClean="0"/>
              <a:t>be combined with a variable declaration.</a:t>
            </a:r>
          </a:p>
          <a:p>
            <a:r>
              <a:rPr lang="en-US" dirty="0" err="1" smtClean="0"/>
              <a:t>Example:double</a:t>
            </a:r>
            <a:r>
              <a:rPr lang="en-US" dirty="0" smtClean="0"/>
              <a:t> </a:t>
            </a:r>
            <a:r>
              <a:rPr lang="en-US" dirty="0" err="1" smtClean="0"/>
              <a:t>badPi</a:t>
            </a:r>
            <a:r>
              <a:rPr lang="en-US" dirty="0" smtClean="0"/>
              <a:t> = 3.14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isJanuary</a:t>
            </a:r>
            <a:r>
              <a:rPr lang="en-US" dirty="0" smtClean="0"/>
              <a:t> = true;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471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 Output </vt:lpstr>
      <vt:lpstr> Types </vt:lpstr>
      <vt:lpstr> Variables </vt:lpstr>
      <vt:lpstr> Assignment  = </vt:lpstr>
      <vt:lpstr> Assignment </vt:lpstr>
      <vt:lpstr>Slide 10</vt:lpstr>
      <vt:lpstr> Operators </vt:lpstr>
      <vt:lpstr>Order of Operations 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Create a new class called GravityCalculator</vt:lpstr>
    </vt:vector>
  </TitlesOfParts>
  <Company>P R 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26</cp:revision>
  <dcterms:created xsi:type="dcterms:W3CDTF">2017-08-16T19:03:28Z</dcterms:created>
  <dcterms:modified xsi:type="dcterms:W3CDTF">2017-08-17T02:39:10Z</dcterms:modified>
</cp:coreProperties>
</file>