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75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6" r:id="rId18"/>
    <p:sldId id="274" r:id="rId19"/>
    <p:sldId id="277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8BB2-6B81-4051-9912-85DD27065D94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78ADB-2D46-412F-88CE-7B0318F05F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78ADB-2D46-412F-88CE-7B0318F05FF2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3DEF-9A93-4397-BCFB-1D488184B05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2F91-9585-4526-880A-0763E8555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3DEF-9A93-4397-BCFB-1D488184B05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2F91-9585-4526-880A-0763E8555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3DEF-9A93-4397-BCFB-1D488184B05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2F91-9585-4526-880A-0763E8555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3DEF-9A93-4397-BCFB-1D488184B05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2F91-9585-4526-880A-0763E8555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3DEF-9A93-4397-BCFB-1D488184B05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2F91-9585-4526-880A-0763E8555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3DEF-9A93-4397-BCFB-1D488184B05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2F91-9585-4526-880A-0763E8555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3DEF-9A93-4397-BCFB-1D488184B05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2F91-9585-4526-880A-0763E8555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3DEF-9A93-4397-BCFB-1D488184B05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2F91-9585-4526-880A-0763E8555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3DEF-9A93-4397-BCFB-1D488184B05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2F91-9585-4526-880A-0763E8555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3DEF-9A93-4397-BCFB-1D488184B05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2F91-9585-4526-880A-0763E8555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3DEF-9A93-4397-BCFB-1D488184B05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2F91-9585-4526-880A-0763E8555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3DEF-9A93-4397-BCFB-1D488184B05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F2F91-9585-4526-880A-0763E8555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440363"/>
          </a:xfrm>
        </p:spPr>
        <p:txBody>
          <a:bodyPr>
            <a:normAutofit fontScale="92500"/>
          </a:bodyPr>
          <a:lstStyle/>
          <a:p>
            <a:pPr latinLnBrk="1">
              <a:buNone/>
            </a:pPr>
            <a:r>
              <a:rPr lang="en-US" altLang="zh-CN" sz="5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5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altLang="zh-CN" sz="5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atinLnBrk="1">
              <a:buNone/>
            </a:pPr>
            <a:endParaRPr lang="zh-CN" altLang="zh-CN" sz="54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atinLnBrk="1">
              <a:buNone/>
            </a:pP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altLang="zh-C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zh-CN" altLang="zh-CN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atinLnBrk="1">
              <a:buNone/>
            </a:pP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Hello, Java!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zh-CN" altLang="zh-CN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atinLnBrk="1">
              <a:buNone/>
            </a:pP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zh-CN" altLang="zh-CN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atinLnBrk="1">
              <a:buNone/>
            </a:pP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Hello, Java!</a:t>
            </a:r>
            <a:r>
              <a:rPr lang="zh-CN" altLang="zh-CN" dirty="0">
                <a:solidFill>
                  <a:srgbClr val="FF0000"/>
                </a:solidFill>
              </a:rPr>
              <a:t/>
            </a:r>
            <a:br>
              <a:rPr lang="zh-CN" altLang="zh-CN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5240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 smtClean="0">
                <a:solidFill>
                  <a:srgbClr val="00B050"/>
                </a:solidFill>
              </a:rPr>
              <a:t>MyClass</a:t>
            </a:r>
            <a:r>
              <a:rPr lang="en-US" altLang="zh-CN" b="1" i="1" dirty="0" smtClean="0">
                <a:solidFill>
                  <a:srgbClr val="00B050"/>
                </a:solidFill>
              </a:rPr>
              <a:t> is the name of the class, it can be any name, you can give class names as you wish, but let it be meaningful. public  is a qualifier for the class and the keyword class is written before Main is to show that Main is  a class! </a:t>
            </a:r>
            <a:endParaRPr lang="zh-CN" altLang="en-US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W" altLang="zh-CN" dirty="0" smtClean="0">
                <a:solidFill>
                  <a:schemeClr val="accent6">
                    <a:lumMod val="75000"/>
                  </a:schemeClr>
                </a:solidFill>
              </a:rPr>
              <a:t>Long data type is a 64-bit signed two's complement integer.</a:t>
            </a:r>
          </a:p>
          <a:p>
            <a:endParaRPr lang="en-ZW" altLang="zh-CN" dirty="0" smtClean="0"/>
          </a:p>
          <a:p>
            <a:r>
              <a:rPr lang="en-ZW" altLang="zh-CN" dirty="0" smtClean="0">
                <a:solidFill>
                  <a:srgbClr val="002060"/>
                </a:solidFill>
              </a:rPr>
              <a:t>Minimum value is -9,223,372,036,854,775,808.(-</a:t>
            </a:r>
            <a:r>
              <a:rPr lang="en-US" altLang="zh-CN" dirty="0" smtClean="0">
                <a:solidFill>
                  <a:srgbClr val="00B0F0"/>
                </a:solidFill>
              </a:rPr>
              <a:t> 2</a:t>
            </a:r>
            <a:r>
              <a:rPr lang="en-US" altLang="zh-CN" baseline="30000" dirty="0" smtClean="0">
                <a:solidFill>
                  <a:srgbClr val="00B0F0"/>
                </a:solidFill>
              </a:rPr>
              <a:t>63</a:t>
            </a:r>
            <a:r>
              <a:rPr lang="en-ZW" altLang="zh-CN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ZW" altLang="zh-CN" dirty="0" smtClean="0">
                <a:solidFill>
                  <a:srgbClr val="002060"/>
                </a:solidFill>
              </a:rPr>
              <a:t>Maximum value is 9,223,372,036,854,775,807 (inclusive. (</a:t>
            </a:r>
            <a:r>
              <a:rPr lang="en-US" altLang="zh-CN" dirty="0" smtClean="0">
                <a:solidFill>
                  <a:srgbClr val="00B0F0"/>
                </a:solidFill>
              </a:rPr>
              <a:t>2</a:t>
            </a:r>
            <a:r>
              <a:rPr lang="en-US" altLang="zh-CN" baseline="30000" dirty="0" smtClean="0">
                <a:solidFill>
                  <a:srgbClr val="00B0F0"/>
                </a:solidFill>
              </a:rPr>
              <a:t>15 </a:t>
            </a:r>
            <a:r>
              <a:rPr lang="en-ZW" altLang="zh-CN" dirty="0" smtClean="0">
                <a:solidFill>
                  <a:srgbClr val="002060"/>
                </a:solidFill>
              </a:rPr>
              <a:t>-1 )</a:t>
            </a:r>
          </a:p>
          <a:p>
            <a:endParaRPr lang="en-ZW" altLang="zh-CN" dirty="0" smtClean="0">
              <a:solidFill>
                <a:srgbClr val="FF0000"/>
              </a:solidFill>
            </a:endParaRPr>
          </a:p>
          <a:p>
            <a:r>
              <a:rPr lang="en-ZW" altLang="zh-CN" dirty="0" smtClean="0">
                <a:solidFill>
                  <a:srgbClr val="FF0000"/>
                </a:solidFill>
              </a:rPr>
              <a:t>This type is used when a wider range than </a:t>
            </a:r>
            <a:r>
              <a:rPr lang="en-ZW" altLang="zh-CN" dirty="0" err="1" smtClean="0">
                <a:solidFill>
                  <a:srgbClr val="FF0000"/>
                </a:solidFill>
              </a:rPr>
              <a:t>int</a:t>
            </a:r>
            <a:r>
              <a:rPr lang="en-ZW" altLang="zh-CN" dirty="0" smtClean="0">
                <a:solidFill>
                  <a:srgbClr val="FF0000"/>
                </a:solidFill>
              </a:rPr>
              <a:t> is needed.</a:t>
            </a:r>
          </a:p>
          <a:p>
            <a:endParaRPr lang="en-ZW" altLang="zh-CN" dirty="0" smtClean="0">
              <a:solidFill>
                <a:srgbClr val="7030A0"/>
              </a:solidFill>
            </a:endParaRPr>
          </a:p>
          <a:p>
            <a:r>
              <a:rPr lang="en-ZW" altLang="zh-CN" dirty="0" smtClean="0">
                <a:solidFill>
                  <a:srgbClr val="7030A0"/>
                </a:solidFill>
              </a:rPr>
              <a:t>Default value is 0L.</a:t>
            </a:r>
          </a:p>
          <a:p>
            <a:r>
              <a:rPr lang="en-ZW" altLang="zh-CN" dirty="0" smtClean="0">
                <a:solidFill>
                  <a:srgbClr val="7030A0"/>
                </a:solidFill>
              </a:rPr>
              <a:t>Example: long a = 100000L, long b = -200000L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ZW" altLang="zh-CN" sz="4400" b="1" u="sng" dirty="0" smtClean="0"/>
              <a:t>short</a:t>
            </a:r>
            <a:r>
              <a:rPr lang="en-ZW" altLang="zh-CN" dirty="0" smtClean="0"/>
              <a:t>:</a:t>
            </a:r>
          </a:p>
          <a:p>
            <a:r>
              <a:rPr lang="en-ZW" altLang="zh-CN" dirty="0" smtClean="0">
                <a:solidFill>
                  <a:srgbClr val="49735C"/>
                </a:solidFill>
              </a:rPr>
              <a:t>Short data type is a 16-bit signed two's complement integer.</a:t>
            </a:r>
          </a:p>
          <a:p>
            <a:endParaRPr lang="en-ZW" altLang="zh-CN" dirty="0" smtClean="0">
              <a:solidFill>
                <a:srgbClr val="00B0F0"/>
              </a:solidFill>
            </a:endParaRPr>
          </a:p>
          <a:p>
            <a:r>
              <a:rPr lang="en-ZW" altLang="zh-CN" dirty="0" smtClean="0">
                <a:solidFill>
                  <a:srgbClr val="00B0F0"/>
                </a:solidFill>
              </a:rPr>
              <a:t>Minimum value is -32,768 (-</a:t>
            </a:r>
            <a:r>
              <a:rPr lang="zh-CN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2</a:t>
            </a:r>
            <a:r>
              <a:rPr lang="en-US" altLang="zh-CN" baseline="30000" dirty="0" smtClean="0">
                <a:solidFill>
                  <a:srgbClr val="00B0F0"/>
                </a:solidFill>
              </a:rPr>
              <a:t>15</a:t>
            </a:r>
            <a:r>
              <a:rPr lang="en-ZW" altLang="zh-CN" dirty="0" smtClean="0">
                <a:solidFill>
                  <a:srgbClr val="00B0F0"/>
                </a:solidFill>
              </a:rPr>
              <a:t>)</a:t>
            </a:r>
          </a:p>
          <a:p>
            <a:endParaRPr lang="en-ZW" altLang="zh-CN" dirty="0" smtClean="0"/>
          </a:p>
          <a:p>
            <a:r>
              <a:rPr lang="en-ZW" altLang="zh-CN" dirty="0" smtClean="0">
                <a:solidFill>
                  <a:srgbClr val="FF0000"/>
                </a:solidFill>
              </a:rPr>
              <a:t>Maximum value is 32,767 (inclusive) (2</a:t>
            </a:r>
            <a:r>
              <a:rPr lang="en-ZW" altLang="zh-CN" baseline="30000" dirty="0" smtClean="0">
                <a:solidFill>
                  <a:srgbClr val="FF0000"/>
                </a:solidFill>
              </a:rPr>
              <a:t>15 </a:t>
            </a:r>
            <a:r>
              <a:rPr lang="en-ZW" altLang="zh-CN" dirty="0" smtClean="0">
                <a:solidFill>
                  <a:srgbClr val="FF0000"/>
                </a:solidFill>
              </a:rPr>
              <a:t>-1)</a:t>
            </a:r>
          </a:p>
          <a:p>
            <a:endParaRPr lang="en-ZW" altLang="zh-CN" dirty="0" smtClean="0"/>
          </a:p>
          <a:p>
            <a:r>
              <a:rPr lang="en-ZW" altLang="zh-CN" dirty="0" smtClean="0">
                <a:solidFill>
                  <a:schemeClr val="accent2">
                    <a:lumMod val="75000"/>
                  </a:schemeClr>
                </a:solidFill>
              </a:rPr>
              <a:t>Short data type can also be used to save memory as byte data type. A short is 2 times smaller than an </a:t>
            </a:r>
            <a:r>
              <a:rPr lang="en-ZW" altLang="zh-CN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endParaRPr lang="en-ZW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ZW" altLang="zh-CN" dirty="0" smtClean="0"/>
          </a:p>
          <a:p>
            <a:r>
              <a:rPr lang="en-ZW" altLang="zh-CN" dirty="0" smtClean="0">
                <a:solidFill>
                  <a:schemeClr val="accent6">
                    <a:lumMod val="75000"/>
                  </a:schemeClr>
                </a:solidFill>
              </a:rPr>
              <a:t>Default value is 0.</a:t>
            </a:r>
          </a:p>
          <a:p>
            <a:r>
              <a:rPr lang="en-ZW" altLang="zh-CN" dirty="0" smtClean="0">
                <a:solidFill>
                  <a:schemeClr val="accent6">
                    <a:lumMod val="75000"/>
                  </a:schemeClr>
                </a:solidFill>
              </a:rPr>
              <a:t>Example: short s = 10000, short r = -20000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ZW" altLang="zh-CN" sz="4400" b="1" u="sng" dirty="0" err="1" smtClean="0"/>
              <a:t>boolean</a:t>
            </a:r>
            <a:r>
              <a:rPr lang="en-ZW" altLang="zh-CN" dirty="0"/>
              <a:t>:</a:t>
            </a:r>
          </a:p>
          <a:p>
            <a:r>
              <a:rPr lang="en-ZW" altLang="zh-CN" dirty="0" err="1"/>
              <a:t>boolean</a:t>
            </a:r>
            <a:r>
              <a:rPr lang="en-ZW" altLang="zh-CN" dirty="0"/>
              <a:t> data type represents one bit of information.</a:t>
            </a:r>
          </a:p>
          <a:p>
            <a:endParaRPr lang="en-ZW" altLang="zh-CN" dirty="0"/>
          </a:p>
          <a:p>
            <a:r>
              <a:rPr lang="en-ZW" altLang="zh-CN" dirty="0">
                <a:solidFill>
                  <a:schemeClr val="tx2">
                    <a:lumMod val="75000"/>
                  </a:schemeClr>
                </a:solidFill>
              </a:rPr>
              <a:t>There are only two possible values: true and false.</a:t>
            </a:r>
          </a:p>
          <a:p>
            <a:endParaRPr lang="en-ZW" altLang="zh-CN" dirty="0">
              <a:solidFill>
                <a:srgbClr val="00B050"/>
              </a:solidFill>
            </a:endParaRPr>
          </a:p>
          <a:p>
            <a:r>
              <a:rPr lang="en-ZW" altLang="zh-CN" dirty="0">
                <a:solidFill>
                  <a:srgbClr val="00B050"/>
                </a:solidFill>
              </a:rPr>
              <a:t>This data type is used for simple flags that track true/false conditions.</a:t>
            </a:r>
          </a:p>
          <a:p>
            <a:endParaRPr lang="en-ZW" altLang="zh-CN" dirty="0"/>
          </a:p>
          <a:p>
            <a:r>
              <a:rPr lang="en-ZW" altLang="zh-CN" dirty="0">
                <a:solidFill>
                  <a:srgbClr val="FF0000"/>
                </a:solidFill>
              </a:rPr>
              <a:t>Default value is false.</a:t>
            </a:r>
          </a:p>
          <a:p>
            <a:r>
              <a:rPr lang="en-ZW" altLang="zh-CN" dirty="0">
                <a:solidFill>
                  <a:srgbClr val="FF0000"/>
                </a:solidFill>
              </a:rPr>
              <a:t>Example: </a:t>
            </a:r>
            <a:r>
              <a:rPr lang="en-ZW" altLang="zh-CN" dirty="0" err="1">
                <a:solidFill>
                  <a:srgbClr val="FF0000"/>
                </a:solidFill>
              </a:rPr>
              <a:t>boolean</a:t>
            </a:r>
            <a:r>
              <a:rPr lang="en-ZW" altLang="zh-CN" dirty="0">
                <a:solidFill>
                  <a:srgbClr val="FF0000"/>
                </a:solidFill>
              </a:rPr>
              <a:t> one = true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ZW" altLang="zh-CN" sz="4400" b="1" u="sng" dirty="0" smtClean="0"/>
              <a:t>char</a:t>
            </a:r>
            <a:r>
              <a:rPr lang="en-ZW" altLang="zh-CN" sz="4400" dirty="0" smtClean="0"/>
              <a:t>:</a:t>
            </a:r>
          </a:p>
          <a:p>
            <a:r>
              <a:rPr lang="en-ZW" altLang="zh-CN" dirty="0">
                <a:solidFill>
                  <a:schemeClr val="tx2">
                    <a:lumMod val="75000"/>
                  </a:schemeClr>
                </a:solidFill>
              </a:rPr>
              <a:t>char data type is a single 16-bit Unicode character.</a:t>
            </a:r>
          </a:p>
          <a:p>
            <a:endParaRPr lang="en-ZW" altLang="zh-CN" dirty="0"/>
          </a:p>
          <a:p>
            <a:r>
              <a:rPr lang="en-ZW" altLang="zh-CN" dirty="0"/>
              <a:t>Minimum value is '\u0000' (or 0).</a:t>
            </a:r>
          </a:p>
          <a:p>
            <a:endParaRPr lang="en-ZW" altLang="zh-CN" dirty="0"/>
          </a:p>
          <a:p>
            <a:r>
              <a:rPr lang="en-ZW" altLang="zh-CN" dirty="0"/>
              <a:t>Maximum value is '\</a:t>
            </a:r>
            <a:r>
              <a:rPr lang="en-ZW" altLang="zh-CN" dirty="0" err="1"/>
              <a:t>uffff</a:t>
            </a:r>
            <a:r>
              <a:rPr lang="en-ZW" altLang="zh-CN" dirty="0"/>
              <a:t>' (or 65,535 inclusive).</a:t>
            </a:r>
          </a:p>
          <a:p>
            <a:endParaRPr lang="en-ZW" altLang="zh-CN" dirty="0"/>
          </a:p>
          <a:p>
            <a:r>
              <a:rPr lang="en-ZW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data type is used to store any character.</a:t>
            </a:r>
          </a:p>
          <a:p>
            <a:r>
              <a:rPr lang="en-ZW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char </a:t>
            </a:r>
            <a:r>
              <a:rPr lang="en-ZW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letterA</a:t>
            </a:r>
            <a:r>
              <a:rPr lang="en-ZW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='A'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343605"/>
            <a:ext cx="82296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A87A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byte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Helvetica"/>
                <a:cs typeface="Times New Roman" pitchFamily="18" charset="0"/>
              </a:rPr>
              <a:t> (number, 1 byte)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A87A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short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Helvetica"/>
                <a:cs typeface="Times New Roman" pitchFamily="18" charset="0"/>
              </a:rPr>
              <a:t> (number, 2 bytes)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3A87A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Helvetica"/>
                <a:cs typeface="Times New Roman" pitchFamily="18" charset="0"/>
              </a:rPr>
              <a:t> (number, 4 bytes)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A87A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long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Helvetica"/>
                <a:cs typeface="Times New Roman" pitchFamily="18" charset="0"/>
              </a:rPr>
              <a:t> (number, 8 bytes)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A87A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float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Helvetica"/>
                <a:cs typeface="Times New Roman" pitchFamily="18" charset="0"/>
              </a:rPr>
              <a:t> (float number, 4 bytes)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A87A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double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Helvetica"/>
                <a:cs typeface="Times New Roman" pitchFamily="18" charset="0"/>
              </a:rPr>
              <a:t> (float number, 8 bytes)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A87A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char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Helvetica"/>
                <a:cs typeface="Times New Roman" pitchFamily="18" charset="0"/>
              </a:rPr>
              <a:t> (a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Helvetica"/>
                <a:cs typeface="Times New Roman" pitchFamily="18" charset="0"/>
              </a:rPr>
              <a:t>character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Helvetica"/>
                <a:cs typeface="Times New Roman" pitchFamily="18" charset="0"/>
              </a:rPr>
              <a:t>, 2 bytes)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3A87A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boolean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Helvetica"/>
                <a:cs typeface="Times New Roman" pitchFamily="18" charset="0"/>
              </a:rPr>
              <a:t> 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Helvetica"/>
                <a:cs typeface="Times New Roman" pitchFamily="18" charset="0"/>
              </a:rPr>
              <a:t>(true or false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Helvetica"/>
                <a:cs typeface="Times New Roman" pitchFamily="18" charset="0"/>
              </a:rPr>
              <a:t>, 1 byte)</a:t>
            </a:r>
            <a:endParaRPr kumimoji="0" lang="en-US" altLang="zh-CN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 description example bits</a:t>
            </a:r>
          </a:p>
          <a:p>
            <a:r>
              <a:rPr lang="en-US" dirty="0" err="1"/>
              <a:t>int</a:t>
            </a:r>
            <a:r>
              <a:rPr lang="en-US" dirty="0"/>
              <a:t> integers (round #’s) 42, -3, 0 32</a:t>
            </a:r>
          </a:p>
          <a:p>
            <a:r>
              <a:rPr lang="en-US" dirty="0"/>
              <a:t>double </a:t>
            </a:r>
            <a:r>
              <a:rPr lang="en-US" dirty="0" err="1"/>
              <a:t>reals</a:t>
            </a:r>
            <a:r>
              <a:rPr lang="en-US" dirty="0"/>
              <a:t> (decimals) 0.0, 1.2, 3.14, -0.2423 64</a:t>
            </a:r>
          </a:p>
          <a:p>
            <a:r>
              <a:rPr lang="en-US" dirty="0"/>
              <a:t>char single character ‘a’, ‘c’, ‘!’ 16</a:t>
            </a:r>
          </a:p>
          <a:p>
            <a:r>
              <a:rPr lang="en-US" dirty="0" err="1"/>
              <a:t>boolean</a:t>
            </a:r>
            <a:r>
              <a:rPr lang="en-US" dirty="0"/>
              <a:t> logic values true, false (only) ??</a:t>
            </a:r>
          </a:p>
          <a:p>
            <a:r>
              <a:rPr lang="en-US" dirty="0"/>
              <a:t>others: byte (8), short (16), long (64), float (32)</a:t>
            </a:r>
          </a:p>
          <a:p>
            <a:r>
              <a:rPr lang="en-US" dirty="0"/>
              <a:t>Links: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  <a:ea typeface="宋体" pitchFamily="2" charset="-122"/>
                <a:cs typeface="Consolas" pitchFamily="49" charset="0"/>
              </a:rPr>
              <a:t>String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44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宋体" pitchFamily="2" charset="-122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3A87AD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String</a:t>
            </a:r>
            <a:r>
              <a:rPr lang="en-US" altLang="zh-CN" sz="2800" dirty="0" smtClean="0">
                <a:solidFill>
                  <a:srgbClr val="333333"/>
                </a:solidFill>
                <a:latin typeface="Arial" pitchFamily="34" charset="0"/>
                <a:ea typeface="Helvetica"/>
                <a:cs typeface="宋体" pitchFamily="2" charset="-122"/>
              </a:rPr>
              <a:t> is not a primitive. It's a real type, but Java has special treatment for String.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4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333333"/>
                </a:solidFill>
                <a:latin typeface="Arial" pitchFamily="34" charset="0"/>
                <a:ea typeface="Helvetica"/>
                <a:cs typeface="宋体" pitchFamily="2" charset="-122"/>
              </a:rPr>
              <a:t>Here are some ways to use a string: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Create a string with a constructor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String s1 = new String("Who let the dogs out?");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333333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3333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Just using "" creates a string, so no need to write it the previous way.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333333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String s2 = "Who </a:t>
            </a:r>
            <a:r>
              <a:rPr lang="en-US" altLang="zh-CN" b="1" dirty="0" err="1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who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who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who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!";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Combining data types with string (special case):</a:t>
            </a:r>
          </a:p>
          <a:p>
            <a:r>
              <a:rPr lang="en-US" dirty="0"/>
              <a:t>(string) + (string) ⇒ concatenate strings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(“Have a“ + “good day”);</a:t>
            </a:r>
          </a:p>
          <a:p>
            <a:r>
              <a:rPr lang="en-US" dirty="0"/>
              <a:t>(string) + (</a:t>
            </a:r>
            <a:r>
              <a:rPr lang="en-US" dirty="0" err="1"/>
              <a:t>int</a:t>
            </a:r>
            <a:r>
              <a:rPr lang="en-US" dirty="0"/>
              <a:t>) ⇒ convert </a:t>
            </a:r>
            <a:r>
              <a:rPr lang="en-US" dirty="0" err="1"/>
              <a:t>int</a:t>
            </a:r>
            <a:r>
              <a:rPr lang="en-US" dirty="0"/>
              <a:t> to string, concatenate</a:t>
            </a:r>
          </a:p>
          <a:p>
            <a:r>
              <a:rPr lang="en-US" dirty="0" err="1"/>
              <a:t>int</a:t>
            </a:r>
            <a:r>
              <a:rPr lang="en-US" dirty="0"/>
              <a:t> number = 42;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(“My favorite number is “ + number);</a:t>
            </a:r>
          </a:p>
          <a:p>
            <a:r>
              <a:rPr lang="en-US" dirty="0"/>
              <a:t>output: Have </a:t>
            </a:r>
            <a:r>
              <a:rPr lang="en-US" dirty="0" err="1"/>
              <a:t>agood</a:t>
            </a:r>
            <a:r>
              <a:rPr lang="en-US" dirty="0"/>
              <a:t> day</a:t>
            </a:r>
          </a:p>
          <a:p>
            <a:r>
              <a:rPr lang="en-US" dirty="0"/>
              <a:t>My favorite number is 42</a:t>
            </a:r>
          </a:p>
          <a:p>
            <a:r>
              <a:rPr lang="en-US" dirty="0"/>
              <a:t>(similarly for other types, like doubles)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Expressions produces a value, usually with an operation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</a:t>
            </a:r>
            <a:r>
              <a:rPr lang="en-US" dirty="0"/>
              <a:t>. 4 + 5 (6 * 2) / 4 12 % 5</a:t>
            </a:r>
          </a:p>
          <a:p>
            <a:r>
              <a:rPr lang="en-US" b="1" dirty="0"/>
              <a:t>Literals have a single value (and implied data type)</a:t>
            </a:r>
          </a:p>
          <a:p>
            <a:r>
              <a:rPr lang="en-US" dirty="0"/>
              <a:t>ex. 0, 24, 1.2, -.84, 102., 2.3e-4, false, ‘a’, “Hi”</a:t>
            </a:r>
          </a:p>
          <a:p>
            <a:r>
              <a:rPr lang="en-US" b="1" dirty="0"/>
              <a:t>Operators perform some basic operation on values: +, -, *, /, %</a:t>
            </a:r>
          </a:p>
          <a:p>
            <a:r>
              <a:rPr lang="en-US" dirty="0"/>
              <a:t>119 / 20 = ____ 119 % 20 = ____</a:t>
            </a:r>
          </a:p>
          <a:p>
            <a:r>
              <a:rPr lang="en-US" b="1" dirty="0"/>
              <a:t>Precedence (i.e. order of operations) determines order of evaluation</a:t>
            </a:r>
          </a:p>
          <a:p>
            <a:r>
              <a:rPr lang="en-US" dirty="0"/>
              <a:t>2 + 4 * 5 %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Casting (forced type)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Operations between mixed data types?</a:t>
            </a:r>
          </a:p>
          <a:p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) + (</a:t>
            </a:r>
            <a:r>
              <a:rPr lang="fr-FR" dirty="0" err="1"/>
              <a:t>int</a:t>
            </a:r>
            <a:r>
              <a:rPr lang="fr-FR" dirty="0"/>
              <a:t>) ⇒ (</a:t>
            </a:r>
            <a:r>
              <a:rPr lang="fr-FR" dirty="0" err="1"/>
              <a:t>int</a:t>
            </a:r>
            <a:r>
              <a:rPr lang="fr-FR" dirty="0"/>
              <a:t>) (double) / (double) ⇒ (double)</a:t>
            </a:r>
          </a:p>
          <a:p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 + (double) ⇒ ______</a:t>
            </a:r>
          </a:p>
          <a:p>
            <a:r>
              <a:rPr lang="en-US" dirty="0"/>
              <a:t>Casting is to explicitly convert to another type</a:t>
            </a:r>
          </a:p>
          <a:p>
            <a:r>
              <a:rPr lang="en-US" dirty="0"/>
              <a:t>ex1. 5 + 4.5 = ______</a:t>
            </a:r>
          </a:p>
          <a:p>
            <a:r>
              <a:rPr lang="en-US" dirty="0"/>
              <a:t>ex2. 5 + (</a:t>
            </a:r>
            <a:r>
              <a:rPr lang="en-US" dirty="0" err="1"/>
              <a:t>int</a:t>
            </a:r>
            <a:r>
              <a:rPr lang="en-US" dirty="0"/>
              <a:t>) 4.5 = _____</a:t>
            </a:r>
          </a:p>
          <a:p>
            <a:r>
              <a:rPr lang="fr-FR" dirty="0"/>
              <a:t>ex3. (</a:t>
            </a:r>
            <a:r>
              <a:rPr lang="fr-FR" dirty="0" err="1"/>
              <a:t>int</a:t>
            </a:r>
            <a:r>
              <a:rPr lang="fr-FR" dirty="0"/>
              <a:t>) (12.2 * 3) / 4 = _____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olidFill>
                  <a:srgbClr val="FF0000"/>
                </a:solidFill>
              </a:rPr>
              <a:t>System</a:t>
            </a:r>
            <a:r>
              <a:rPr lang="en-US" altLang="zh-CN" dirty="0"/>
              <a:t> is a pre-defined </a:t>
            </a:r>
            <a:r>
              <a:rPr lang="en-US" altLang="zh-CN" b="1" i="1" u="sng" dirty="0"/>
              <a:t>class</a:t>
            </a:r>
            <a:r>
              <a:rPr lang="en-US" altLang="zh-CN" dirty="0"/>
              <a:t> that Java provides us and it holds some useful methods and variables.</a:t>
            </a:r>
            <a:endParaRPr lang="zh-CN" altLang="zh-CN" dirty="0"/>
          </a:p>
          <a:p>
            <a:pPr lvl="0"/>
            <a:r>
              <a:rPr lang="en-US" altLang="zh-CN" dirty="0">
                <a:solidFill>
                  <a:srgbClr val="FF0000"/>
                </a:solidFill>
              </a:rPr>
              <a:t>out</a:t>
            </a:r>
            <a:r>
              <a:rPr lang="en-US" altLang="zh-CN" dirty="0"/>
              <a:t> is a static variable within </a:t>
            </a:r>
            <a:r>
              <a:rPr lang="en-US" altLang="zh-CN" b="1" i="1" u="sng" dirty="0"/>
              <a:t>System</a:t>
            </a:r>
            <a:r>
              <a:rPr lang="en-US" altLang="zh-CN" dirty="0"/>
              <a:t> that represents the output of your program (</a:t>
            </a:r>
            <a:r>
              <a:rPr lang="en-US" altLang="zh-CN" dirty="0" err="1"/>
              <a:t>stdout</a:t>
            </a:r>
            <a:r>
              <a:rPr lang="en-US" altLang="zh-CN" dirty="0"/>
              <a:t>).</a:t>
            </a:r>
            <a:endParaRPr lang="zh-CN" altLang="zh-CN" dirty="0"/>
          </a:p>
          <a:p>
            <a:pPr lvl="0"/>
            <a:r>
              <a:rPr lang="en-US" altLang="zh-CN" dirty="0" err="1">
                <a:solidFill>
                  <a:srgbClr val="FF0000"/>
                </a:solidFill>
              </a:rPr>
              <a:t>println</a:t>
            </a:r>
            <a:r>
              <a:rPr lang="en-US" altLang="zh-CN" dirty="0"/>
              <a:t> is a method of </a:t>
            </a:r>
            <a:r>
              <a:rPr lang="en-US" altLang="zh-CN" b="1" i="1" u="sng" dirty="0"/>
              <a:t>out</a:t>
            </a:r>
            <a:r>
              <a:rPr lang="en-US" altLang="zh-CN" dirty="0"/>
              <a:t> that can be used to print a line.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Hello, Java!</a:t>
            </a:r>
            <a:r>
              <a:rPr lang="zh-CN" altLang="zh-CN" dirty="0">
                <a:solidFill>
                  <a:srgbClr val="FF0000"/>
                </a:solidFill>
              </a:rPr>
              <a:t/>
            </a:r>
            <a:br>
              <a:rPr lang="zh-CN" altLang="zh-CN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Recall</a:t>
            </a:r>
          </a:p>
          <a:p>
            <a:r>
              <a:rPr lang="en-US" dirty="0"/>
              <a:t>Computer stores things digitally ⇒ everything in 0’s and 1’s</a:t>
            </a:r>
          </a:p>
          <a:p>
            <a:pPr>
              <a:buNone/>
            </a:pPr>
            <a:r>
              <a:rPr lang="en-US" dirty="0" smtClean="0"/>
              <a:t>    binary </a:t>
            </a:r>
            <a:r>
              <a:rPr lang="en-US" dirty="0"/>
              <a:t>digit ⇒ bit (2 values)</a:t>
            </a:r>
          </a:p>
          <a:p>
            <a:r>
              <a:rPr lang="en-US" dirty="0"/>
              <a:t>Code will manipulate stored data</a:t>
            </a:r>
          </a:p>
          <a:p>
            <a:pPr>
              <a:buNone/>
            </a:pPr>
            <a:r>
              <a:rPr lang="en-US" dirty="0" smtClean="0"/>
              <a:t>   ⇒ </a:t>
            </a:r>
            <a:r>
              <a:rPr lang="en-US" dirty="0"/>
              <a:t>Up to programmer to determine what that data is 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Variable - memory location with name, type, and stores a value</a:t>
            </a:r>
          </a:p>
          <a:p>
            <a:r>
              <a:rPr lang="en-US" dirty="0"/>
              <a:t>Declare variables in a single statement:</a:t>
            </a:r>
          </a:p>
          <a:p>
            <a:r>
              <a:rPr lang="en-US" dirty="0"/>
              <a:t>&lt;type&gt; &lt;identifier&gt;;</a:t>
            </a:r>
          </a:p>
          <a:p>
            <a:r>
              <a:rPr lang="en-US" dirty="0"/>
              <a:t>ex. </a:t>
            </a:r>
            <a:r>
              <a:rPr lang="en-US" dirty="0" err="1"/>
              <a:t>int</a:t>
            </a:r>
            <a:r>
              <a:rPr lang="en-US" dirty="0"/>
              <a:t> sum;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total; </a:t>
            </a:r>
            <a:endParaRPr lang="en-US" dirty="0" smtClean="0"/>
          </a:p>
          <a:p>
            <a:r>
              <a:rPr lang="en-US" dirty="0" smtClean="0"/>
              <a:t>double </a:t>
            </a:r>
            <a:r>
              <a:rPr lang="en-US" dirty="0"/>
              <a:t>speed; </a:t>
            </a:r>
            <a:r>
              <a:rPr lang="en-US" dirty="0" err="1"/>
              <a:t>boolean</a:t>
            </a:r>
            <a:r>
              <a:rPr lang="en-US" dirty="0"/>
              <a:t> like;</a:t>
            </a:r>
          </a:p>
          <a:p>
            <a:r>
              <a:rPr lang="en-US" dirty="0"/>
              <a:t>With a starting value: &lt;variable&gt; = &lt;expression&gt;;</a:t>
            </a:r>
          </a:p>
          <a:p>
            <a:r>
              <a:rPr lang="en-US" dirty="0"/>
              <a:t>ex. </a:t>
            </a:r>
            <a:r>
              <a:rPr lang="en-US" dirty="0" err="1"/>
              <a:t>int</a:t>
            </a:r>
            <a:r>
              <a:rPr lang="en-US" dirty="0"/>
              <a:t> count = 10;</a:t>
            </a:r>
          </a:p>
          <a:p>
            <a:r>
              <a:rPr lang="en-US" dirty="0"/>
              <a:t>double weight = 150.4;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firstTime</a:t>
            </a:r>
            <a:r>
              <a:rPr lang="en-US" dirty="0"/>
              <a:t> = true;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/>
            </a:r>
            <a:br>
              <a:rPr lang="en-US" altLang="zh-CN" b="1" dirty="0" smtClean="0">
                <a:solidFill>
                  <a:srgbClr val="C00000"/>
                </a:solidFill>
              </a:rPr>
            </a:br>
            <a:r>
              <a:rPr lang="en-US" altLang="zh-CN" b="1" dirty="0" smtClean="0">
                <a:solidFill>
                  <a:srgbClr val="C00000"/>
                </a:solidFill>
              </a:rPr>
              <a:t>Write a Java program to add two numbers?</a:t>
            </a:r>
            <a:r>
              <a:rPr lang="zh-CN" altLang="en-US" b="1" dirty="0" smtClean="0">
                <a:solidFill>
                  <a:srgbClr val="C00000"/>
                </a:solidFill>
              </a:rPr>
              <a:t/>
            </a:r>
            <a:br>
              <a:rPr lang="zh-CN" altLang="en-US" b="1" dirty="0" smtClean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4800" b="1" dirty="0" smtClean="0">
                <a:solidFill>
                  <a:srgbClr val="C00000"/>
                </a:solidFill>
              </a:rPr>
              <a:t>public class </a:t>
            </a:r>
            <a:r>
              <a:rPr lang="en-US" altLang="zh-CN" sz="4800" b="1" dirty="0" err="1" smtClean="0">
                <a:solidFill>
                  <a:srgbClr val="C00000"/>
                </a:solidFill>
              </a:rPr>
              <a:t>MyClass</a:t>
            </a:r>
            <a:endParaRPr lang="en-US" altLang="zh-CN" sz="4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4800" b="1" dirty="0" smtClean="0">
                <a:solidFill>
                  <a:srgbClr val="002060"/>
                </a:solidFill>
              </a:rPr>
              <a:t>{</a:t>
            </a:r>
            <a:endParaRPr lang="en-US" altLang="zh-CN" sz="4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</a:rPr>
              <a:t>  public </a:t>
            </a:r>
            <a:r>
              <a:rPr lang="en-US" altLang="zh-CN" b="1" dirty="0">
                <a:solidFill>
                  <a:srgbClr val="C00000"/>
                </a:solidFill>
              </a:rPr>
              <a:t>static void main( String [] </a:t>
            </a:r>
            <a:r>
              <a:rPr lang="en-US" altLang="zh-CN" b="1" dirty="0" err="1">
                <a:solidFill>
                  <a:srgbClr val="C00000"/>
                </a:solidFill>
              </a:rPr>
              <a:t>args</a:t>
            </a:r>
            <a:r>
              <a:rPr lang="en-US" altLang="zh-CN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B0F0"/>
                </a:solidFill>
              </a:rPr>
              <a:t>       {</a:t>
            </a:r>
            <a:endParaRPr lang="en-US" altLang="zh-CN" b="1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B0F0"/>
                </a:solidFill>
              </a:rPr>
              <a:t>     		</a:t>
            </a:r>
            <a:r>
              <a:rPr lang="en-US" altLang="zh-CN" sz="5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5400" b="1" dirty="0" smtClean="0">
                <a:solidFill>
                  <a:srgbClr val="7030A0"/>
                </a:solidFill>
              </a:rPr>
              <a:t> a = 10;</a:t>
            </a:r>
          </a:p>
          <a:p>
            <a:pPr>
              <a:buNone/>
            </a:pPr>
            <a:r>
              <a:rPr lang="en-US" altLang="zh-CN" sz="5400" b="1" dirty="0" smtClean="0">
                <a:solidFill>
                  <a:srgbClr val="7030A0"/>
                </a:solidFill>
              </a:rPr>
              <a:t>		</a:t>
            </a:r>
            <a:r>
              <a:rPr lang="en-US" altLang="zh-CN" sz="5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5400" b="1" dirty="0" smtClean="0">
                <a:solidFill>
                  <a:srgbClr val="7030A0"/>
                </a:solidFill>
              </a:rPr>
              <a:t> b = 20;</a:t>
            </a:r>
          </a:p>
          <a:p>
            <a:pPr>
              <a:buNone/>
            </a:pPr>
            <a:r>
              <a:rPr lang="en-US" altLang="zh-CN" sz="5400" b="1" dirty="0" smtClean="0">
                <a:solidFill>
                  <a:srgbClr val="7030A0"/>
                </a:solidFill>
              </a:rPr>
              <a:t>		</a:t>
            </a:r>
            <a:r>
              <a:rPr lang="en-US" altLang="zh-CN" sz="5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5400" b="1" dirty="0" smtClean="0">
                <a:solidFill>
                  <a:srgbClr val="7030A0"/>
                </a:solidFill>
              </a:rPr>
              <a:t> c = a + b ;</a:t>
            </a:r>
          </a:p>
          <a:p>
            <a:pPr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		</a:t>
            </a:r>
            <a:r>
              <a:rPr lang="en-US" altLang="zh-CN" b="1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>
                <a:solidFill>
                  <a:srgbClr val="7030A0"/>
                </a:solidFill>
              </a:rPr>
              <a:t>c</a:t>
            </a:r>
            <a:r>
              <a:rPr lang="en-US" altLang="zh-CN" b="1" dirty="0">
                <a:solidFill>
                  <a:srgbClr val="C00000"/>
                </a:solidFill>
              </a:rPr>
              <a:t>) ;</a:t>
            </a: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	</a:t>
            </a:r>
            <a:r>
              <a:rPr lang="en-US" altLang="zh-CN" b="1" dirty="0" smtClean="0">
                <a:solidFill>
                  <a:srgbClr val="0070C0"/>
                </a:solidFill>
              </a:rPr>
              <a:t> }</a:t>
            </a:r>
            <a:endParaRPr lang="en-US" altLang="zh-CN" sz="4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8000" b="1" dirty="0" smtClean="0">
                <a:solidFill>
                  <a:srgbClr val="002060"/>
                </a:solidFill>
              </a:rPr>
              <a:t>}</a:t>
            </a:r>
            <a:endParaRPr lang="zh-CN" altLang="en-US" sz="8000" b="1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/>
            </a:r>
            <a:br>
              <a:rPr lang="en-US" altLang="zh-CN" b="1" dirty="0" smtClean="0">
                <a:solidFill>
                  <a:srgbClr val="C00000"/>
                </a:solidFill>
              </a:rPr>
            </a:br>
            <a:r>
              <a:rPr lang="en-US" altLang="zh-CN" b="1" dirty="0" smtClean="0">
                <a:solidFill>
                  <a:srgbClr val="C00000"/>
                </a:solidFill>
              </a:rPr>
              <a:t>Write a Java program to divide a number from another?</a:t>
            </a:r>
            <a:r>
              <a:rPr lang="zh-CN" altLang="en-US" b="1" dirty="0" smtClean="0">
                <a:solidFill>
                  <a:srgbClr val="C00000"/>
                </a:solidFill>
              </a:rPr>
              <a:t/>
            </a:r>
            <a:br>
              <a:rPr lang="zh-CN" altLang="en-US" b="1" dirty="0" smtClean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4800" b="1" dirty="0" smtClean="0">
                <a:solidFill>
                  <a:srgbClr val="C00000"/>
                </a:solidFill>
              </a:rPr>
              <a:t>public class </a:t>
            </a:r>
            <a:r>
              <a:rPr lang="en-US" altLang="zh-CN" sz="4800" b="1" dirty="0" err="1" smtClean="0">
                <a:solidFill>
                  <a:srgbClr val="C00000"/>
                </a:solidFill>
              </a:rPr>
              <a:t>MyClass</a:t>
            </a:r>
            <a:endParaRPr lang="en-US" altLang="zh-CN" sz="4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48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	public static void main( String [] </a:t>
            </a:r>
            <a:r>
              <a:rPr lang="en-US" altLang="zh-CN" b="1" dirty="0" err="1">
                <a:solidFill>
                  <a:srgbClr val="C00000"/>
                </a:solidFill>
              </a:rPr>
              <a:t>args</a:t>
            </a:r>
            <a:r>
              <a:rPr lang="en-US" altLang="zh-CN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	</a:t>
            </a:r>
            <a:r>
              <a:rPr lang="en-US" altLang="zh-CN" b="1" dirty="0" smtClean="0">
                <a:solidFill>
                  <a:srgbClr val="00B0F0"/>
                </a:solidFill>
              </a:rPr>
              <a:t>{</a:t>
            </a:r>
            <a:endParaRPr lang="en-US" altLang="zh-CN" b="1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B0F0"/>
                </a:solidFill>
              </a:rPr>
              <a:t>     		</a:t>
            </a:r>
            <a:r>
              <a:rPr lang="en-US" altLang="zh-CN" sz="5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5400" b="1" dirty="0" smtClean="0">
                <a:solidFill>
                  <a:srgbClr val="7030A0"/>
                </a:solidFill>
              </a:rPr>
              <a:t> a = 10;</a:t>
            </a:r>
          </a:p>
          <a:p>
            <a:pPr>
              <a:buNone/>
            </a:pPr>
            <a:r>
              <a:rPr lang="en-US" altLang="zh-CN" sz="5400" b="1" dirty="0" smtClean="0">
                <a:solidFill>
                  <a:srgbClr val="7030A0"/>
                </a:solidFill>
              </a:rPr>
              <a:t>		</a:t>
            </a:r>
            <a:r>
              <a:rPr lang="en-US" altLang="zh-CN" sz="5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5400" b="1" dirty="0" smtClean="0">
                <a:solidFill>
                  <a:srgbClr val="7030A0"/>
                </a:solidFill>
              </a:rPr>
              <a:t> b = 20;</a:t>
            </a:r>
          </a:p>
          <a:p>
            <a:pPr>
              <a:buNone/>
            </a:pPr>
            <a:r>
              <a:rPr lang="en-US" altLang="zh-CN" sz="5400" b="1" dirty="0" smtClean="0">
                <a:solidFill>
                  <a:srgbClr val="7030A0"/>
                </a:solidFill>
              </a:rPr>
              <a:t>		</a:t>
            </a:r>
            <a:r>
              <a:rPr lang="en-US" altLang="zh-CN" sz="5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5400" b="1" dirty="0" smtClean="0">
                <a:solidFill>
                  <a:srgbClr val="7030A0"/>
                </a:solidFill>
              </a:rPr>
              <a:t> c = b / a ;</a:t>
            </a:r>
          </a:p>
          <a:p>
            <a:pPr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		</a:t>
            </a:r>
            <a:r>
              <a:rPr lang="en-US" altLang="zh-CN" b="1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>
                <a:solidFill>
                  <a:srgbClr val="7030A0"/>
                </a:solidFill>
              </a:rPr>
              <a:t>c</a:t>
            </a:r>
            <a:r>
              <a:rPr lang="en-US" altLang="zh-CN" b="1" dirty="0">
                <a:solidFill>
                  <a:srgbClr val="C00000"/>
                </a:solidFill>
              </a:rPr>
              <a:t>) 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	}	</a:t>
            </a:r>
            <a:endParaRPr lang="en-US" altLang="zh-CN" sz="4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8000" b="1" dirty="0" smtClean="0">
                <a:solidFill>
                  <a:srgbClr val="002060"/>
                </a:solidFill>
              </a:rPr>
              <a:t>}</a:t>
            </a:r>
            <a:endParaRPr lang="zh-CN" altLang="en-US" sz="8000" b="1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4800" b="1" dirty="0" smtClean="0">
                <a:solidFill>
                  <a:srgbClr val="C00000"/>
                </a:solidFill>
              </a:rPr>
              <a:t>public class </a:t>
            </a:r>
            <a:r>
              <a:rPr lang="en-US" altLang="zh-CN" sz="4800" b="1" dirty="0" err="1" smtClean="0">
                <a:solidFill>
                  <a:srgbClr val="C00000"/>
                </a:solidFill>
              </a:rPr>
              <a:t>SomeClass</a:t>
            </a:r>
            <a:r>
              <a:rPr lang="en-US" altLang="zh-CN" sz="48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public static void main( String [] </a:t>
            </a:r>
            <a:r>
              <a:rPr lang="en-US" altLang="zh-CN" b="1" dirty="0" err="1">
                <a:solidFill>
                  <a:srgbClr val="C00000"/>
                </a:solidFill>
              </a:rPr>
              <a:t>args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r>
              <a:rPr lang="en-US" altLang="zh-CN" b="1" dirty="0">
                <a:solidFill>
                  <a:srgbClr val="00B0F0"/>
                </a:solidFill>
              </a:rPr>
              <a:t>{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     		</a:t>
            </a:r>
            <a:r>
              <a:rPr lang="en-US" altLang="zh-CN" sz="5400" b="1" dirty="0" smtClean="0">
                <a:solidFill>
                  <a:srgbClr val="7030A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double</a:t>
            </a:r>
            <a:r>
              <a:rPr lang="en-US" altLang="zh-CN" sz="5400" b="1" dirty="0" smtClean="0">
                <a:solidFill>
                  <a:srgbClr val="7030A0"/>
                </a:solidFill>
              </a:rPr>
              <a:t> a = 10;</a:t>
            </a:r>
          </a:p>
          <a:p>
            <a:r>
              <a:rPr lang="en-US" altLang="zh-CN" sz="5400" b="1" dirty="0" smtClean="0">
                <a:solidFill>
                  <a:srgbClr val="7030A0"/>
                </a:solidFill>
              </a:rPr>
              <a:t>		double b = 20;</a:t>
            </a:r>
          </a:p>
          <a:p>
            <a:r>
              <a:rPr lang="en-US" altLang="zh-CN" sz="5400" b="1" dirty="0" smtClean="0">
                <a:solidFill>
                  <a:srgbClr val="7030A0"/>
                </a:solidFill>
              </a:rPr>
              <a:t>		double c = a / b 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	</a:t>
            </a:r>
            <a:r>
              <a:rPr lang="en-US" altLang="zh-CN" b="1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>
                <a:solidFill>
                  <a:srgbClr val="7030A0"/>
                </a:solidFill>
              </a:rPr>
              <a:t>c</a:t>
            </a:r>
            <a:r>
              <a:rPr lang="en-US" altLang="zh-CN" b="1" dirty="0">
                <a:solidFill>
                  <a:srgbClr val="C00000"/>
                </a:solidFill>
              </a:rPr>
              <a:t>) ;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	}</a:t>
            </a:r>
            <a:endParaRPr lang="en-US" altLang="zh-CN" sz="4800" b="1" dirty="0" smtClean="0">
              <a:solidFill>
                <a:srgbClr val="0070C0"/>
              </a:solidFill>
            </a:endParaRPr>
          </a:p>
          <a:p>
            <a:r>
              <a:rPr lang="en-US" altLang="zh-CN" sz="8000" b="1" dirty="0" smtClean="0">
                <a:solidFill>
                  <a:srgbClr val="002060"/>
                </a:solidFill>
              </a:rPr>
              <a:t>}</a:t>
            </a:r>
            <a:endParaRPr lang="zh-CN" altLang="en-US" sz="8000" b="1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b="1" dirty="0" err="1" smtClean="0">
                <a:solidFill>
                  <a:srgbClr val="7030A0"/>
                </a:solidFill>
              </a:rPr>
              <a:t>int</a:t>
            </a:r>
            <a:r>
              <a:rPr lang="en-US" altLang="zh-CN" b="1" dirty="0" smtClean="0">
                <a:solidFill>
                  <a:srgbClr val="7030A0"/>
                </a:solidFill>
              </a:rPr>
              <a:t> , double, float etc are called </a:t>
            </a:r>
            <a:r>
              <a:rPr lang="en-US" altLang="zh-C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  <a:r>
              <a:rPr lang="en-US" altLang="zh-CN" b="1" dirty="0" smtClean="0">
                <a:solidFill>
                  <a:srgbClr val="7030A0"/>
                </a:solidFill>
              </a:rPr>
              <a:t>.</a:t>
            </a:r>
          </a:p>
          <a:p>
            <a:pPr algn="just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/>
            </a:r>
            <a:br>
              <a:rPr lang="en-US" altLang="zh-CN" b="1" dirty="0" smtClean="0">
                <a:solidFill>
                  <a:srgbClr val="C00000"/>
                </a:solidFill>
              </a:rPr>
            </a:br>
            <a:r>
              <a:rPr lang="en-US" altLang="zh-CN" b="1" dirty="0" smtClean="0">
                <a:solidFill>
                  <a:srgbClr val="03650C"/>
                </a:solidFill>
              </a:rPr>
              <a:t>Range of Data values and the permitted operations together called data types. </a:t>
            </a:r>
          </a:p>
          <a:p>
            <a:pPr algn="just"/>
            <a:r>
              <a:rPr lang="en-US" altLang="zh-CN" b="1" dirty="0" smtClean="0">
                <a:solidFill>
                  <a:srgbClr val="03650C"/>
                </a:solidFill>
              </a:rPr>
              <a:t>integer  hold values from  </a:t>
            </a:r>
          </a:p>
          <a:p>
            <a:pPr algn="just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-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2,147,483,648 </a:t>
            </a:r>
            <a:r>
              <a:rPr lang="en-US" altLang="zh-CN" sz="2400" b="1" dirty="0" smtClean="0"/>
              <a:t>to +2,147,483,647</a:t>
            </a:r>
            <a:endParaRPr lang="en-US" altLang="zh-CN" sz="2400" b="1" dirty="0" smtClean="0">
              <a:solidFill>
                <a:srgbClr val="03650C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ZW" altLang="zh-CN" b="1" u="sng" dirty="0" smtClean="0"/>
              <a:t>float:</a:t>
            </a:r>
          </a:p>
          <a:p>
            <a:r>
              <a:rPr lang="en-ZW" altLang="zh-CN" dirty="0" smtClean="0">
                <a:solidFill>
                  <a:schemeClr val="accent2">
                    <a:lumMod val="75000"/>
                  </a:schemeClr>
                </a:solidFill>
              </a:rPr>
              <a:t>Float data type is a single-precision floating point.</a:t>
            </a:r>
          </a:p>
          <a:p>
            <a:r>
              <a:rPr lang="en-ZW" altLang="zh-CN" dirty="0" smtClean="0"/>
              <a:t>Float is mainly used to save memory in large </a:t>
            </a:r>
            <a:r>
              <a:rPr lang="en-ZW" altLang="zh-CN" dirty="0" smtClean="0">
                <a:solidFill>
                  <a:srgbClr val="00B0F0"/>
                </a:solidFill>
              </a:rPr>
              <a:t>arrays of floating point numbers.</a:t>
            </a:r>
          </a:p>
          <a:p>
            <a:r>
              <a:rPr lang="en-ZW" altLang="zh-CN" dirty="0" smtClean="0">
                <a:solidFill>
                  <a:srgbClr val="00B0F0"/>
                </a:solidFill>
              </a:rPr>
              <a:t>Default value is 0.0f.</a:t>
            </a:r>
          </a:p>
          <a:p>
            <a:r>
              <a:rPr lang="en-ZW" altLang="zh-CN" dirty="0" smtClean="0">
                <a:solidFill>
                  <a:srgbClr val="49735C"/>
                </a:solidFill>
              </a:rPr>
              <a:t>Float data type is never used for precise values such as currency</a:t>
            </a:r>
            <a:r>
              <a:rPr lang="en-ZW" altLang="zh-CN" dirty="0" smtClean="0"/>
              <a:t>.</a:t>
            </a:r>
          </a:p>
          <a:p>
            <a:r>
              <a:rPr lang="en-ZW" altLang="zh-CN" dirty="0" smtClean="0">
                <a:solidFill>
                  <a:srgbClr val="C00000"/>
                </a:solidFill>
              </a:rPr>
              <a:t>Example: float f1 = 234.5f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ZW" altLang="zh-CN" sz="4800" b="1" u="sng" dirty="0" smtClean="0"/>
              <a:t>double</a:t>
            </a:r>
            <a:r>
              <a:rPr lang="en-ZW" altLang="zh-CN" sz="4800" u="sng" dirty="0" smtClean="0"/>
              <a:t>:</a:t>
            </a:r>
          </a:p>
          <a:p>
            <a:pPr algn="just"/>
            <a:r>
              <a:rPr lang="en-ZW" altLang="zh-CN" dirty="0" smtClean="0">
                <a:solidFill>
                  <a:srgbClr val="7030A0"/>
                </a:solidFill>
              </a:rPr>
              <a:t>double data type is a double-precision 64-bit  floating point.</a:t>
            </a:r>
          </a:p>
          <a:p>
            <a:pPr algn="just"/>
            <a:endParaRPr lang="en-ZW" altLang="zh-CN" dirty="0" smtClean="0">
              <a:solidFill>
                <a:srgbClr val="7030A0"/>
              </a:solidFill>
            </a:endParaRPr>
          </a:p>
          <a:p>
            <a:pPr algn="just"/>
            <a:r>
              <a:rPr lang="en-ZW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This data type is generally used as the default data type for decimal values, generally the </a:t>
            </a:r>
            <a:r>
              <a:rPr lang="en-ZW" altLang="zh-CN" dirty="0" smtClean="0">
                <a:solidFill>
                  <a:srgbClr val="7030A0"/>
                </a:solidFill>
              </a:rPr>
              <a:t>default choice.</a:t>
            </a:r>
          </a:p>
          <a:p>
            <a:pPr algn="just"/>
            <a:endParaRPr lang="en-ZW" altLang="zh-CN" dirty="0" smtClean="0">
              <a:solidFill>
                <a:srgbClr val="7030A0"/>
              </a:solidFill>
            </a:endParaRPr>
          </a:p>
          <a:p>
            <a:pPr algn="just"/>
            <a:r>
              <a:rPr lang="en-ZW" altLang="zh-CN" dirty="0" smtClean="0">
                <a:solidFill>
                  <a:srgbClr val="7030A0"/>
                </a:solidFill>
              </a:rPr>
              <a:t>Double data type should never be used for precise values such as currency.</a:t>
            </a:r>
          </a:p>
          <a:p>
            <a:pPr algn="just"/>
            <a:endParaRPr lang="en-ZW" altLang="zh-CN" dirty="0" smtClean="0">
              <a:solidFill>
                <a:srgbClr val="7030A0"/>
              </a:solidFill>
            </a:endParaRPr>
          </a:p>
          <a:p>
            <a:pPr algn="just"/>
            <a:r>
              <a:rPr lang="en-ZW" altLang="zh-CN" dirty="0" smtClean="0">
                <a:solidFill>
                  <a:srgbClr val="00B050"/>
                </a:solidFill>
              </a:rPr>
              <a:t>Default value is 0.0d.</a:t>
            </a:r>
          </a:p>
          <a:p>
            <a:pPr algn="just"/>
            <a:r>
              <a:rPr lang="en-ZW" altLang="zh-CN" dirty="0" smtClean="0">
                <a:solidFill>
                  <a:schemeClr val="accent2">
                    <a:lumMod val="75000"/>
                  </a:schemeClr>
                </a:solidFill>
              </a:rPr>
              <a:t>Example: double d1 = 123.4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882</Words>
  <Application>Microsoft Office PowerPoint</Application>
  <PresentationFormat>On-screen Show (4:3)</PresentationFormat>
  <Paragraphs>177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Hello, Java! </vt:lpstr>
      <vt:lpstr>Hello, Java! </vt:lpstr>
      <vt:lpstr>Declaring variables</vt:lpstr>
      <vt:lpstr> Write a Java program to add two numbers? </vt:lpstr>
      <vt:lpstr> Write a Java program to divide a number from another? 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String concatenation</vt:lpstr>
      <vt:lpstr> Expressions produces a value, usually with an operation </vt:lpstr>
      <vt:lpstr>Casting (forced type)</vt:lpstr>
      <vt:lpstr>Slide 20</vt:lpstr>
    </vt:vector>
  </TitlesOfParts>
  <Company>P R 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30</cp:revision>
  <dcterms:created xsi:type="dcterms:W3CDTF">2017-08-17T20:37:27Z</dcterms:created>
  <dcterms:modified xsi:type="dcterms:W3CDTF">2017-08-18T17:01:08Z</dcterms:modified>
</cp:coreProperties>
</file>