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0" r:id="rId10"/>
    <p:sldId id="281" r:id="rId11"/>
    <p:sldId id="282" r:id="rId12"/>
    <p:sldId id="266" r:id="rId13"/>
    <p:sldId id="267" r:id="rId14"/>
    <p:sldId id="283" r:id="rId15"/>
    <p:sldId id="275" r:id="rId16"/>
    <p:sldId id="276" r:id="rId17"/>
    <p:sldId id="284" r:id="rId18"/>
    <p:sldId id="269" r:id="rId19"/>
    <p:sldId id="285" r:id="rId20"/>
    <p:sldId id="273" r:id="rId21"/>
    <p:sldId id="274" r:id="rId22"/>
    <p:sldId id="277" r:id="rId23"/>
    <p:sldId id="278" r:id="rId24"/>
    <p:sldId id="279" r:id="rId25"/>
    <p:sldId id="280" r:id="rId26"/>
    <p:sldId id="286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F7F6-E104-4C6C-B14B-3768A3AB005E}" type="datetimeFigureOut">
              <a:rPr lang="zh-CN" altLang="en-US" smtClean="0"/>
              <a:pPr/>
              <a:t>2017/8/19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543E-4289-4DD0-9D68-219C1E5D97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F7F6-E104-4C6C-B14B-3768A3AB005E}" type="datetimeFigureOut">
              <a:rPr lang="zh-CN" altLang="en-US" smtClean="0"/>
              <a:pPr/>
              <a:t>2017/8/19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543E-4289-4DD0-9D68-219C1E5D97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F7F6-E104-4C6C-B14B-3768A3AB005E}" type="datetimeFigureOut">
              <a:rPr lang="zh-CN" altLang="en-US" smtClean="0"/>
              <a:pPr/>
              <a:t>2017/8/19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543E-4289-4DD0-9D68-219C1E5D97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F7F6-E104-4C6C-B14B-3768A3AB005E}" type="datetimeFigureOut">
              <a:rPr lang="zh-CN" altLang="en-US" smtClean="0"/>
              <a:pPr/>
              <a:t>2017/8/19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543E-4289-4DD0-9D68-219C1E5D97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F7F6-E104-4C6C-B14B-3768A3AB005E}" type="datetimeFigureOut">
              <a:rPr lang="zh-CN" altLang="en-US" smtClean="0"/>
              <a:pPr/>
              <a:t>2017/8/19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543E-4289-4DD0-9D68-219C1E5D97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F7F6-E104-4C6C-B14B-3768A3AB005E}" type="datetimeFigureOut">
              <a:rPr lang="zh-CN" altLang="en-US" smtClean="0"/>
              <a:pPr/>
              <a:t>2017/8/19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543E-4289-4DD0-9D68-219C1E5D97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F7F6-E104-4C6C-B14B-3768A3AB005E}" type="datetimeFigureOut">
              <a:rPr lang="zh-CN" altLang="en-US" smtClean="0"/>
              <a:pPr/>
              <a:t>2017/8/19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543E-4289-4DD0-9D68-219C1E5D97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F7F6-E104-4C6C-B14B-3768A3AB005E}" type="datetimeFigureOut">
              <a:rPr lang="zh-CN" altLang="en-US" smtClean="0"/>
              <a:pPr/>
              <a:t>2017/8/19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543E-4289-4DD0-9D68-219C1E5D97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F7F6-E104-4C6C-B14B-3768A3AB005E}" type="datetimeFigureOut">
              <a:rPr lang="zh-CN" altLang="en-US" smtClean="0"/>
              <a:pPr/>
              <a:t>2017/8/19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543E-4289-4DD0-9D68-219C1E5D97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F7F6-E104-4C6C-B14B-3768A3AB005E}" type="datetimeFigureOut">
              <a:rPr lang="zh-CN" altLang="en-US" smtClean="0"/>
              <a:pPr/>
              <a:t>2017/8/19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543E-4289-4DD0-9D68-219C1E5D97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F7F6-E104-4C6C-B14B-3768A3AB005E}" type="datetimeFigureOut">
              <a:rPr lang="zh-CN" altLang="en-US" smtClean="0"/>
              <a:pPr/>
              <a:t>2017/8/19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543E-4289-4DD0-9D68-219C1E5D97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6F7F6-E104-4C6C-B14B-3768A3AB005E}" type="datetimeFigureOut">
              <a:rPr lang="zh-CN" altLang="en-US" smtClean="0"/>
              <a:pPr/>
              <a:t>2017/8/19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A543E-4289-4DD0-9D68-219C1E5D97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600200"/>
            <a:ext cx="7772400" cy="1143000"/>
          </a:xfrm>
        </p:spPr>
        <p:txBody>
          <a:bodyPr>
            <a:noAutofit/>
          </a:bodyPr>
          <a:lstStyle/>
          <a:p>
            <a:r>
              <a:rPr lang="en-US" altLang="zh-CN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宋体" charset="-122"/>
              </a:rPr>
              <a:t>Number </a:t>
            </a:r>
            <a:r>
              <a:rPr lang="en-US" altLang="zh-CN" sz="7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宋体" charset="-122"/>
              </a:rPr>
              <a:t>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most significant bit</a:t>
            </a:r>
            <a:r>
              <a:rPr lang="en-US" dirty="0" smtClean="0"/>
              <a:t> (</a:t>
            </a:r>
            <a:r>
              <a:rPr lang="en-US" b="1" dirty="0" smtClean="0"/>
              <a:t>MSB)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457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In computing, </a:t>
            </a:r>
            <a:r>
              <a:rPr lang="en-US" sz="2800" b="1" dirty="0" smtClean="0"/>
              <a:t>the most significant bit</a:t>
            </a:r>
            <a:r>
              <a:rPr lang="en-US" sz="2800" dirty="0" smtClean="0"/>
              <a:t> (</a:t>
            </a:r>
            <a:r>
              <a:rPr lang="en-US" sz="2800" b="1" dirty="0" smtClean="0"/>
              <a:t>MSB</a:t>
            </a:r>
            <a:r>
              <a:rPr lang="en-US" sz="2800" dirty="0" smtClean="0"/>
              <a:t>, also called the high-order </a:t>
            </a:r>
            <a:r>
              <a:rPr lang="en-US" sz="2800" b="1" dirty="0" smtClean="0"/>
              <a:t>bit</a:t>
            </a:r>
            <a:r>
              <a:rPr lang="en-US" sz="2800" dirty="0" smtClean="0"/>
              <a:t>) is the </a:t>
            </a:r>
            <a:r>
              <a:rPr lang="en-US" sz="2800" b="1" dirty="0" smtClean="0"/>
              <a:t>bit</a:t>
            </a:r>
            <a:r>
              <a:rPr lang="en-US" sz="2800" dirty="0" smtClean="0"/>
              <a:t> position in a binary number having the greatest value. </a:t>
            </a:r>
            <a:r>
              <a:rPr lang="en-US" sz="2800" b="1" dirty="0" smtClean="0"/>
              <a:t>The MSB</a:t>
            </a:r>
            <a:r>
              <a:rPr lang="en-US" sz="2800" dirty="0" smtClean="0"/>
              <a:t> is sometimes referred to as the left-</a:t>
            </a:r>
            <a:r>
              <a:rPr lang="en-US" sz="2800" b="1" dirty="0" smtClean="0"/>
              <a:t>most bit</a:t>
            </a:r>
            <a:r>
              <a:rPr lang="en-US" sz="2800" dirty="0" smtClean="0"/>
              <a:t> due to the convention in positional notation of writing more </a:t>
            </a:r>
            <a:r>
              <a:rPr lang="en-US" sz="2800" b="1" dirty="0" smtClean="0"/>
              <a:t>significant</a:t>
            </a:r>
            <a:r>
              <a:rPr lang="en-US" sz="2800" dirty="0" smtClean="0"/>
              <a:t> digits further to the left.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800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438400"/>
            <a:ext cx="22479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decimal 25 to a binary number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0" y="4572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all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宋体" charset="-122"/>
                <a:cs typeface="+mj-cs"/>
              </a:rPr>
              <a:t>Binary to Decimal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2954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charset="-122"/>
                <a:cs typeface="+mn-cs"/>
              </a:rPr>
              <a:t>Technique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charset="-122"/>
                <a:cs typeface="+mn-cs"/>
              </a:rPr>
              <a:t>Multiply each bit by 2</a:t>
            </a:r>
            <a:r>
              <a:rPr kumimoji="0" lang="en-US" altLang="zh-CN" sz="2900" b="1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charset="-122"/>
                <a:cs typeface="+mn-cs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charset="-122"/>
                <a:cs typeface="+mn-cs"/>
              </a:rPr>
              <a:t>, where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charset="-122"/>
                <a:cs typeface="+mn-cs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charset="-122"/>
                <a:cs typeface="+mn-cs"/>
              </a:rPr>
              <a:t> is the “weight” of the bit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charset="-122"/>
                <a:cs typeface="+mn-cs"/>
              </a:rPr>
              <a:t>The weight is the position of the bit, starting from 0 on the right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charset="-122"/>
                <a:cs typeface="+mn-cs"/>
              </a:rPr>
              <a:t>Add the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all" normalizeH="0" baseline="0" noProof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宋体" charset="-122"/>
                <a:cs typeface="+mj-cs"/>
              </a:rPr>
              <a:t>Example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828800" y="2438400"/>
            <a:ext cx="6629400" cy="258532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49263">
              <a:spcBef>
                <a:spcPct val="50000"/>
              </a:spcBef>
            </a:pPr>
            <a:r>
              <a:rPr lang="en-US" altLang="zh-CN" dirty="0">
                <a:latin typeface="Courier New" pitchFamily="49" charset="0"/>
                <a:ea typeface="宋体" charset="-122"/>
              </a:rPr>
              <a:t>101011</a:t>
            </a:r>
            <a:r>
              <a:rPr lang="en-US" altLang="zh-CN" baseline="-25000" dirty="0">
                <a:latin typeface="Courier New" pitchFamily="49" charset="0"/>
                <a:ea typeface="宋体" charset="-122"/>
              </a:rPr>
              <a:t>2</a:t>
            </a:r>
            <a:r>
              <a:rPr lang="en-US" altLang="zh-CN" dirty="0">
                <a:latin typeface="Courier New" pitchFamily="49" charset="0"/>
                <a:ea typeface="宋体" charset="-122"/>
              </a:rPr>
              <a:t> =&gt; 	</a:t>
            </a:r>
            <a:r>
              <a:rPr lang="en-US" altLang="zh-CN" dirty="0" smtClean="0">
                <a:latin typeface="Courier New" pitchFamily="49" charset="0"/>
                <a:ea typeface="宋体" charset="-122"/>
              </a:rPr>
              <a:t>   1 </a:t>
            </a:r>
            <a:r>
              <a:rPr lang="en-US" altLang="zh-CN" dirty="0">
                <a:latin typeface="Courier New" pitchFamily="49" charset="0"/>
                <a:ea typeface="宋体" charset="-122"/>
              </a:rPr>
              <a:t>x 2</a:t>
            </a:r>
            <a:r>
              <a:rPr lang="en-US" altLang="zh-CN" baseline="30000" dirty="0">
                <a:latin typeface="Courier New" pitchFamily="49" charset="0"/>
                <a:ea typeface="宋体" charset="-122"/>
              </a:rPr>
              <a:t>0</a:t>
            </a:r>
            <a:r>
              <a:rPr lang="en-US" altLang="zh-CN" dirty="0">
                <a:latin typeface="Courier New" pitchFamily="49" charset="0"/>
                <a:ea typeface="宋体" charset="-122"/>
              </a:rPr>
              <a:t> = 	 1</a:t>
            </a:r>
            <a:br>
              <a:rPr lang="en-US" altLang="zh-CN" dirty="0">
                <a:latin typeface="Courier New" pitchFamily="49" charset="0"/>
                <a:ea typeface="宋体" charset="-122"/>
              </a:rPr>
            </a:br>
            <a:r>
              <a:rPr lang="en-US" altLang="zh-CN" dirty="0">
                <a:latin typeface="Courier New" pitchFamily="49" charset="0"/>
                <a:ea typeface="宋体" charset="-122"/>
              </a:rPr>
              <a:t>					1 x 2</a:t>
            </a:r>
            <a:r>
              <a:rPr lang="en-US" altLang="zh-CN" baseline="30000" dirty="0">
                <a:latin typeface="Courier New" pitchFamily="49" charset="0"/>
                <a:ea typeface="宋体" charset="-122"/>
              </a:rPr>
              <a:t>1</a:t>
            </a:r>
            <a:r>
              <a:rPr lang="en-US" altLang="zh-CN" dirty="0">
                <a:latin typeface="Courier New" pitchFamily="49" charset="0"/>
                <a:ea typeface="宋体" charset="-122"/>
              </a:rPr>
              <a:t> =	 2</a:t>
            </a:r>
            <a:br>
              <a:rPr lang="en-US" altLang="zh-CN" dirty="0">
                <a:latin typeface="Courier New" pitchFamily="49" charset="0"/>
                <a:ea typeface="宋体" charset="-122"/>
              </a:rPr>
            </a:br>
            <a:r>
              <a:rPr lang="en-US" altLang="zh-CN" dirty="0">
                <a:latin typeface="Courier New" pitchFamily="49" charset="0"/>
                <a:ea typeface="宋体" charset="-122"/>
              </a:rPr>
              <a:t>					0 x 2</a:t>
            </a:r>
            <a:r>
              <a:rPr lang="en-US" altLang="zh-CN" baseline="30000" dirty="0">
                <a:latin typeface="Courier New" pitchFamily="49" charset="0"/>
                <a:ea typeface="宋体" charset="-122"/>
              </a:rPr>
              <a:t>2</a:t>
            </a:r>
            <a:r>
              <a:rPr lang="en-US" altLang="zh-CN" dirty="0">
                <a:latin typeface="Courier New" pitchFamily="49" charset="0"/>
                <a:ea typeface="宋体" charset="-122"/>
              </a:rPr>
              <a:t> = 	 0</a:t>
            </a:r>
            <a:br>
              <a:rPr lang="en-US" altLang="zh-CN" dirty="0">
                <a:latin typeface="Courier New" pitchFamily="49" charset="0"/>
                <a:ea typeface="宋体" charset="-122"/>
              </a:rPr>
            </a:br>
            <a:r>
              <a:rPr lang="en-US" altLang="zh-CN" dirty="0">
                <a:latin typeface="Courier New" pitchFamily="49" charset="0"/>
                <a:ea typeface="宋体" charset="-122"/>
              </a:rPr>
              <a:t>					1 x 2</a:t>
            </a:r>
            <a:r>
              <a:rPr lang="en-US" altLang="zh-CN" baseline="30000" dirty="0">
                <a:latin typeface="Courier New" pitchFamily="49" charset="0"/>
                <a:ea typeface="宋体" charset="-122"/>
              </a:rPr>
              <a:t>3</a:t>
            </a:r>
            <a:r>
              <a:rPr lang="en-US" altLang="zh-CN" dirty="0">
                <a:latin typeface="Courier New" pitchFamily="49" charset="0"/>
                <a:ea typeface="宋体" charset="-122"/>
              </a:rPr>
              <a:t> = 	 8</a:t>
            </a:r>
            <a:br>
              <a:rPr lang="en-US" altLang="zh-CN" dirty="0">
                <a:latin typeface="Courier New" pitchFamily="49" charset="0"/>
                <a:ea typeface="宋体" charset="-122"/>
              </a:rPr>
            </a:br>
            <a:r>
              <a:rPr lang="en-US" altLang="zh-CN" dirty="0">
                <a:latin typeface="Courier New" pitchFamily="49" charset="0"/>
                <a:ea typeface="宋体" charset="-122"/>
              </a:rPr>
              <a:t>					0 x 2</a:t>
            </a:r>
            <a:r>
              <a:rPr lang="en-US" altLang="zh-CN" baseline="30000" dirty="0">
                <a:latin typeface="Courier New" pitchFamily="49" charset="0"/>
                <a:ea typeface="宋体" charset="-122"/>
              </a:rPr>
              <a:t>4</a:t>
            </a:r>
            <a:r>
              <a:rPr lang="en-US" altLang="zh-CN" dirty="0">
                <a:latin typeface="Courier New" pitchFamily="49" charset="0"/>
                <a:ea typeface="宋体" charset="-122"/>
              </a:rPr>
              <a:t> =	 0</a:t>
            </a:r>
            <a:br>
              <a:rPr lang="en-US" altLang="zh-CN" dirty="0">
                <a:latin typeface="Courier New" pitchFamily="49" charset="0"/>
                <a:ea typeface="宋体" charset="-122"/>
              </a:rPr>
            </a:br>
            <a:r>
              <a:rPr lang="en-US" altLang="zh-CN" dirty="0">
                <a:latin typeface="Courier New" pitchFamily="49" charset="0"/>
                <a:ea typeface="宋体" charset="-122"/>
              </a:rPr>
              <a:t>					1 x 2</a:t>
            </a:r>
            <a:r>
              <a:rPr lang="en-US" altLang="zh-CN" baseline="30000" dirty="0">
                <a:latin typeface="Courier New" pitchFamily="49" charset="0"/>
                <a:ea typeface="宋体" charset="-122"/>
              </a:rPr>
              <a:t>5</a:t>
            </a:r>
            <a:r>
              <a:rPr lang="en-US" altLang="zh-CN" dirty="0">
                <a:latin typeface="Courier New" pitchFamily="49" charset="0"/>
                <a:ea typeface="宋体" charset="-122"/>
              </a:rPr>
              <a:t> = 	32</a:t>
            </a:r>
          </a:p>
          <a:p>
            <a:pPr defTabSz="449263">
              <a:spcBef>
                <a:spcPct val="50000"/>
              </a:spcBef>
            </a:pPr>
            <a:r>
              <a:rPr lang="en-US" altLang="zh-CN" dirty="0">
                <a:latin typeface="Courier New" pitchFamily="49" charset="0"/>
                <a:ea typeface="宋体" charset="-122"/>
              </a:rPr>
              <a:t>									43</a:t>
            </a:r>
            <a:r>
              <a:rPr lang="en-US" altLang="zh-CN" baseline="-25000" dirty="0">
                <a:latin typeface="Courier New" pitchFamily="49" charset="0"/>
                <a:ea typeface="宋体" charset="-122"/>
              </a:rPr>
              <a:t>10</a:t>
            </a:r>
            <a:r>
              <a:rPr lang="en-US" altLang="zh-CN" dirty="0">
                <a:latin typeface="Courier New" pitchFamily="49" charset="0"/>
                <a:ea typeface="宋体" charset="-122"/>
              </a:rPr>
              <a:t>	</a:t>
            </a:r>
          </a:p>
          <a:p>
            <a:pPr defTabSz="449263">
              <a:spcBef>
                <a:spcPct val="50000"/>
              </a:spcBef>
            </a:pPr>
            <a:r>
              <a:rPr lang="en-US" altLang="zh-CN" dirty="0">
                <a:latin typeface="Courier New" pitchFamily="49" charset="0"/>
                <a:ea typeface="宋体" charset="-122"/>
              </a:rPr>
              <a:t>		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867400" y="47244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025650" y="1266825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>
                <a:ea typeface="宋体" charset="-122"/>
              </a:rPr>
              <a:t>Bit “0”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 111001 binary number to  a decimal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宋体" charset="-122"/>
              </a:rPr>
              <a:t>Decimal to Hexadecimal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Technique</a:t>
            </a:r>
          </a:p>
          <a:p>
            <a:pPr lvl="1"/>
            <a:r>
              <a:rPr lang="en-US" altLang="zh-CN">
                <a:ea typeface="宋体" charset="-122"/>
              </a:rPr>
              <a:t>Divide by 16</a:t>
            </a:r>
          </a:p>
          <a:p>
            <a:pPr lvl="1"/>
            <a:r>
              <a:rPr lang="en-US" altLang="zh-CN">
                <a:ea typeface="宋体" charset="-122"/>
              </a:rPr>
              <a:t>Keep track of the remainder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ea typeface="宋体" charset="-122"/>
              </a:rPr>
              <a:t>Example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28956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ourier New" pitchFamily="49" charset="0"/>
                <a:ea typeface="宋体" charset="-122"/>
              </a:rPr>
              <a:t>1234</a:t>
            </a:r>
            <a:r>
              <a:rPr lang="en-US" altLang="zh-CN" baseline="-25000">
                <a:latin typeface="Courier New" pitchFamily="49" charset="0"/>
                <a:ea typeface="宋体" charset="-122"/>
              </a:rPr>
              <a:t>10</a:t>
            </a:r>
            <a:r>
              <a:rPr lang="en-US" altLang="zh-CN">
                <a:latin typeface="Courier New" pitchFamily="49" charset="0"/>
                <a:ea typeface="宋体" charset="-122"/>
              </a:rPr>
              <a:t> = ?</a:t>
            </a:r>
            <a:r>
              <a:rPr lang="en-US" altLang="zh-CN" baseline="-25000">
                <a:latin typeface="Courier New" pitchFamily="49" charset="0"/>
                <a:ea typeface="宋体" charset="-122"/>
              </a:rPr>
              <a:t>16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6019800" y="5029200"/>
            <a:ext cx="28956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ourier New" pitchFamily="49" charset="0"/>
                <a:ea typeface="宋体" charset="-122"/>
              </a:rPr>
              <a:t>1234</a:t>
            </a:r>
            <a:r>
              <a:rPr lang="en-US" altLang="zh-CN" baseline="-25000">
                <a:latin typeface="Courier New" pitchFamily="49" charset="0"/>
                <a:ea typeface="宋体" charset="-122"/>
              </a:rPr>
              <a:t>10</a:t>
            </a:r>
            <a:r>
              <a:rPr lang="en-US" altLang="zh-CN">
                <a:latin typeface="Courier New" pitchFamily="49" charset="0"/>
                <a:ea typeface="宋体" charset="-122"/>
              </a:rPr>
              <a:t> = 4D2</a:t>
            </a:r>
            <a:r>
              <a:rPr lang="en-US" altLang="zh-CN" baseline="-25000">
                <a:latin typeface="Courier New" pitchFamily="49" charset="0"/>
                <a:ea typeface="宋体" charset="-122"/>
              </a:rPr>
              <a:t>16</a:t>
            </a:r>
          </a:p>
        </p:txBody>
      </p:sp>
      <p:sp>
        <p:nvSpPr>
          <p:cNvPr id="156677" name="Freeform 5"/>
          <p:cNvSpPr>
            <a:spLocks/>
          </p:cNvSpPr>
          <p:nvPr/>
        </p:nvSpPr>
        <p:spPr bwMode="auto">
          <a:xfrm>
            <a:off x="5867400" y="2776538"/>
            <a:ext cx="2395538" cy="2211387"/>
          </a:xfrm>
          <a:custGeom>
            <a:avLst/>
            <a:gdLst/>
            <a:ahLst/>
            <a:cxnLst>
              <a:cxn ang="0">
                <a:pos x="0" y="75"/>
              </a:cxn>
              <a:cxn ang="0">
                <a:pos x="1038" y="220"/>
              </a:cxn>
              <a:cxn ang="0">
                <a:pos x="1509" y="1393"/>
              </a:cxn>
            </a:cxnLst>
            <a:rect l="0" t="0" r="r" b="b"/>
            <a:pathLst>
              <a:path w="1509" h="1393">
                <a:moveTo>
                  <a:pt x="0" y="75"/>
                </a:moveTo>
                <a:cubicBezTo>
                  <a:pt x="173" y="99"/>
                  <a:pt x="787" y="0"/>
                  <a:pt x="1038" y="220"/>
                </a:cubicBezTo>
                <a:cubicBezTo>
                  <a:pt x="1302" y="436"/>
                  <a:pt x="1411" y="1149"/>
                  <a:pt x="1509" y="1393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76600" y="2352675"/>
            <a:ext cx="3581400" cy="1593850"/>
            <a:chOff x="2064" y="1482"/>
            <a:chExt cx="2256" cy="1004"/>
          </a:xfrm>
        </p:grpSpPr>
        <p:sp>
          <p:nvSpPr>
            <p:cNvPr id="156679" name="Text Box 7"/>
            <p:cNvSpPr txBox="1">
              <a:spLocks noChangeArrowheads="1"/>
            </p:cNvSpPr>
            <p:nvPr/>
          </p:nvSpPr>
          <p:spPr bwMode="auto">
            <a:xfrm>
              <a:off x="2064" y="1482"/>
              <a:ext cx="1555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/>
              <a:r>
                <a:rPr lang="en-US" altLang="zh-CN">
                  <a:latin typeface="Courier New" pitchFamily="49" charset="0"/>
                  <a:ea typeface="宋体" charset="-122"/>
                </a:rPr>
                <a:t>16  1234</a:t>
              </a:r>
            </a:p>
            <a:p>
              <a:pPr marL="457200" indent="-457200"/>
              <a:r>
                <a:rPr lang="en-US" altLang="zh-CN">
                  <a:latin typeface="Courier New" pitchFamily="49" charset="0"/>
                  <a:ea typeface="宋体" charset="-122"/>
                </a:rPr>
                <a:t>      77   2</a:t>
              </a:r>
            </a:p>
          </p:txBody>
        </p:sp>
        <p:sp>
          <p:nvSpPr>
            <p:cNvPr id="156680" name="Line 8"/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6681" name="Line 9"/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084" y="1738"/>
              <a:ext cx="2236" cy="518"/>
              <a:chOff x="2084" y="1738"/>
              <a:chExt cx="2236" cy="518"/>
            </a:xfrm>
          </p:grpSpPr>
          <p:sp>
            <p:nvSpPr>
              <p:cNvPr id="156683" name="Text Box 11"/>
              <p:cNvSpPr txBox="1">
                <a:spLocks noChangeArrowheads="1"/>
              </p:cNvSpPr>
              <p:nvPr/>
            </p:nvSpPr>
            <p:spPr bwMode="auto">
              <a:xfrm>
                <a:off x="2084" y="1738"/>
                <a:ext cx="2236" cy="518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457200" indent="-457200"/>
                <a:r>
                  <a:rPr lang="en-US" altLang="zh-CN" dirty="0">
                    <a:latin typeface="Courier New" pitchFamily="49" charset="0"/>
                    <a:ea typeface="宋体" charset="-122"/>
                  </a:rPr>
                  <a:t>16</a:t>
                </a:r>
              </a:p>
              <a:p>
                <a:pPr marL="457200" indent="-457200"/>
                <a:r>
                  <a:rPr lang="en-US" altLang="zh-CN" dirty="0">
                    <a:latin typeface="Courier New" pitchFamily="49" charset="0"/>
                    <a:ea typeface="宋体" charset="-122"/>
                  </a:rPr>
                  <a:t>       4   13 = D</a:t>
                </a:r>
              </a:p>
            </p:txBody>
          </p:sp>
          <p:sp>
            <p:nvSpPr>
              <p:cNvPr id="156684" name="Line 12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685" name="Line 13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084" y="1968"/>
              <a:ext cx="2236" cy="518"/>
              <a:chOff x="2084" y="1726"/>
              <a:chExt cx="2236" cy="518"/>
            </a:xfrm>
          </p:grpSpPr>
          <p:sp>
            <p:nvSpPr>
              <p:cNvPr id="156687" name="Text Box 15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18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457200" indent="-457200"/>
                <a:r>
                  <a:rPr lang="en-US" altLang="zh-CN">
                    <a:latin typeface="Courier New" pitchFamily="49" charset="0"/>
                    <a:ea typeface="宋体" charset="-122"/>
                  </a:rPr>
                  <a:t>16</a:t>
                </a:r>
              </a:p>
              <a:p>
                <a:pPr marL="457200" indent="-457200"/>
                <a:r>
                  <a:rPr lang="en-US" altLang="zh-CN">
                    <a:latin typeface="Courier New" pitchFamily="49" charset="0"/>
                    <a:ea typeface="宋体" charset="-122"/>
                  </a:rPr>
                  <a:t>       0   4</a:t>
                </a:r>
              </a:p>
            </p:txBody>
          </p:sp>
          <p:sp>
            <p:nvSpPr>
              <p:cNvPr id="156688" name="Line 16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689" name="Line 17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build="p" autoUpdateAnimBg="0"/>
      <p:bldP spid="1566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decimal  2468 to  a hex  number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normalizeH="0" baseline="0" noProof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宋体" charset="-122"/>
                <a:cs typeface="+mj-cs"/>
              </a:rPr>
              <a:t>Hexadecimal to Decimal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2954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charset="-122"/>
                <a:cs typeface="+mn-cs"/>
              </a:rPr>
              <a:t>Technique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charset="-122"/>
                <a:cs typeface="+mn-cs"/>
              </a:rPr>
              <a:t>Multiply each bit by 16</a:t>
            </a:r>
            <a:r>
              <a:rPr kumimoji="0" lang="en-US" altLang="zh-CN" sz="2900" b="1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charset="-122"/>
                <a:cs typeface="+mn-cs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charset="-122"/>
                <a:cs typeface="+mn-cs"/>
              </a:rPr>
              <a:t>, where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charset="-122"/>
                <a:cs typeface="+mn-cs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charset="-122"/>
                <a:cs typeface="+mn-cs"/>
              </a:rPr>
              <a:t> is the “weight” of the bit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charset="-122"/>
                <a:cs typeface="+mn-cs"/>
              </a:rPr>
              <a:t>The weight is the position of the bit, starting from 0 on the right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charset="-122"/>
                <a:cs typeface="+mn-cs"/>
              </a:rPr>
              <a:t>Add the results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495800" y="2362200"/>
            <a:ext cx="5334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hex  number to a decimal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all" normalizeH="0" baseline="0" noProof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宋体" charset="-122"/>
                <a:cs typeface="+mj-cs"/>
              </a:rPr>
              <a:t>Common Number Systems</a:t>
            </a:r>
          </a:p>
        </p:txBody>
      </p:sp>
      <p:graphicFrame>
        <p:nvGraphicFramePr>
          <p:cNvPr id="3" name="Group 80"/>
          <p:cNvGraphicFramePr>
            <a:graphicFrameLocks noGrp="1"/>
          </p:cNvGraphicFramePr>
          <p:nvPr/>
        </p:nvGraphicFramePr>
        <p:xfrm>
          <a:off x="381000" y="1714500"/>
          <a:ext cx="8382000" cy="438150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627275"/>
                <a:gridCol w="1028561"/>
                <a:gridCol w="1892090"/>
                <a:gridCol w="1677168"/>
                <a:gridCol w="2156906"/>
              </a:tblGrid>
              <a:tr h="11460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System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Base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Symbols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Used by humans?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Used in computers?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6754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Decimal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 1, … 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6835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Binary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0, 1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6815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Octal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 1, … 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11947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Hexa-</a:t>
                      </a:r>
                      <a:b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decimal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A, B, … 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宋体" charset="-122"/>
              </a:rPr>
              <a:t>Hexadecimal to Binary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Technique</a:t>
            </a:r>
          </a:p>
          <a:p>
            <a:pPr lvl="1"/>
            <a:r>
              <a:rPr lang="en-US" altLang="zh-CN" dirty="0">
                <a:ea typeface="宋体" charset="-122"/>
              </a:rPr>
              <a:t>Convert each hexadecimal digit to a 4-bit equivalent binary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altLang="zh-CN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宋体" charset="-122"/>
              </a:rPr>
              <a:t>Example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20574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ourier New" pitchFamily="49" charset="0"/>
                <a:ea typeface="宋体" charset="-122"/>
              </a:rPr>
              <a:t>10AF</a:t>
            </a:r>
            <a:r>
              <a:rPr lang="en-US" altLang="zh-CN" baseline="-25000">
                <a:latin typeface="Courier New" pitchFamily="49" charset="0"/>
                <a:ea typeface="宋体" charset="-122"/>
              </a:rPr>
              <a:t>16</a:t>
            </a:r>
            <a:r>
              <a:rPr lang="en-US" altLang="zh-CN">
                <a:latin typeface="Courier New" pitchFamily="49" charset="0"/>
                <a:ea typeface="宋体" charset="-122"/>
              </a:rPr>
              <a:t> = ?</a:t>
            </a:r>
            <a:r>
              <a:rPr lang="en-US" altLang="zh-CN" baseline="-25000">
                <a:latin typeface="Courier New" pitchFamily="49" charset="0"/>
                <a:ea typeface="宋体" charset="-122"/>
              </a:rPr>
              <a:t>2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2667000"/>
            <a:ext cx="3810000" cy="1552575"/>
            <a:chOff x="2208" y="1680"/>
            <a:chExt cx="2400" cy="978"/>
          </a:xfrm>
        </p:grpSpPr>
        <p:sp>
          <p:nvSpPr>
            <p:cNvPr id="150533" name="Text Box 5"/>
            <p:cNvSpPr txBox="1">
              <a:spLocks noChangeArrowheads="1"/>
            </p:cNvSpPr>
            <p:nvPr/>
          </p:nvSpPr>
          <p:spPr bwMode="auto">
            <a:xfrm>
              <a:off x="2208" y="1680"/>
              <a:ext cx="2400" cy="97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zh-CN">
                  <a:latin typeface="Courier New" pitchFamily="49" charset="0"/>
                  <a:ea typeface="宋体" charset="-122"/>
                </a:rPr>
                <a:t> 1    0    A    F</a:t>
              </a:r>
            </a:p>
            <a:p>
              <a:pPr marL="457200" indent="-457200">
                <a:spcBef>
                  <a:spcPct val="50000"/>
                </a:spcBef>
              </a:pPr>
              <a:endParaRPr lang="en-US" altLang="zh-CN">
                <a:latin typeface="Courier New" pitchFamily="49" charset="0"/>
                <a:ea typeface="宋体" charset="-122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 altLang="zh-CN">
                  <a:latin typeface="Courier New" pitchFamily="49" charset="0"/>
                  <a:ea typeface="宋体" charset="-122"/>
                </a:rPr>
                <a:t>0001 0000 1010 1111</a:t>
              </a:r>
            </a:p>
          </p:txBody>
        </p:sp>
        <p:sp>
          <p:nvSpPr>
            <p:cNvPr id="150534" name="Line 6"/>
            <p:cNvSpPr>
              <a:spLocks noChangeShapeType="1"/>
            </p:cNvSpPr>
            <p:nvPr/>
          </p:nvSpPr>
          <p:spPr bwMode="auto">
            <a:xfrm>
              <a:off x="2448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35" name="Line 7"/>
            <p:cNvSpPr>
              <a:spLocks noChangeShapeType="1"/>
            </p:cNvSpPr>
            <p:nvPr/>
          </p:nvSpPr>
          <p:spPr bwMode="auto">
            <a:xfrm>
              <a:off x="30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36" name="Line 8"/>
            <p:cNvSpPr>
              <a:spLocks noChangeShapeType="1"/>
            </p:cNvSpPr>
            <p:nvPr/>
          </p:nvSpPr>
          <p:spPr bwMode="auto">
            <a:xfrm>
              <a:off x="360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37" name="Line 9"/>
            <p:cNvSpPr>
              <a:spLocks noChangeShapeType="1"/>
            </p:cNvSpPr>
            <p:nvPr/>
          </p:nvSpPr>
          <p:spPr bwMode="auto">
            <a:xfrm>
              <a:off x="42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4038600" y="5334000"/>
            <a:ext cx="48006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ourier New" pitchFamily="49" charset="0"/>
                <a:ea typeface="宋体" charset="-122"/>
              </a:rPr>
              <a:t>10AF</a:t>
            </a:r>
            <a:r>
              <a:rPr lang="en-US" altLang="zh-CN" baseline="-25000">
                <a:latin typeface="Courier New" pitchFamily="49" charset="0"/>
                <a:ea typeface="宋体" charset="-122"/>
              </a:rPr>
              <a:t>16</a:t>
            </a:r>
            <a:r>
              <a:rPr lang="en-US" altLang="zh-CN">
                <a:latin typeface="Courier New" pitchFamily="49" charset="0"/>
                <a:ea typeface="宋体" charset="-122"/>
              </a:rPr>
              <a:t> = 0001000010101111</a:t>
            </a:r>
            <a:r>
              <a:rPr lang="en-US" altLang="zh-CN" baseline="-25000">
                <a:latin typeface="Courier New" pitchFamily="49" charset="0"/>
                <a:ea typeface="宋体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altLang="zh-CN" b="1" cap="all" dirty="0">
                <a:ln/>
                <a:solidFill>
                  <a:schemeClr val="tx2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宋体" charset="-122"/>
              </a:rPr>
              <a:t>Binary to Hexadecimal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Technique</a:t>
            </a:r>
          </a:p>
          <a:p>
            <a:pPr lvl="1"/>
            <a:r>
              <a:rPr lang="en-US" altLang="zh-CN">
                <a:ea typeface="宋体" charset="-122"/>
              </a:rPr>
              <a:t>Group bits in fours, starting on right</a:t>
            </a:r>
          </a:p>
          <a:p>
            <a:pPr lvl="1"/>
            <a:r>
              <a:rPr lang="en-US" altLang="zh-CN">
                <a:ea typeface="宋体" charset="-122"/>
              </a:rPr>
              <a:t>Convert to hexadecimal digits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宋体" charset="-122"/>
              </a:rPr>
              <a:t>Example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ourier New" pitchFamily="49" charset="0"/>
                <a:ea typeface="宋体" charset="-122"/>
              </a:rPr>
              <a:t>1010111011</a:t>
            </a:r>
            <a:r>
              <a:rPr lang="en-US" altLang="zh-CN" baseline="-25000">
                <a:latin typeface="Courier New" pitchFamily="49" charset="0"/>
                <a:ea typeface="宋体" charset="-122"/>
              </a:rPr>
              <a:t>2</a:t>
            </a:r>
            <a:r>
              <a:rPr lang="en-US" altLang="zh-CN">
                <a:latin typeface="Courier New" pitchFamily="49" charset="0"/>
                <a:ea typeface="宋体" charset="-122"/>
              </a:rPr>
              <a:t> = ?</a:t>
            </a:r>
            <a:r>
              <a:rPr lang="en-US" altLang="zh-CN" baseline="-25000">
                <a:latin typeface="Courier New" pitchFamily="49" charset="0"/>
                <a:ea typeface="宋体" charset="-122"/>
              </a:rPr>
              <a:t>16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429000" y="2667000"/>
            <a:ext cx="4267200" cy="15525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Courier New" pitchFamily="49" charset="0"/>
                <a:ea typeface="宋体" charset="-122"/>
              </a:rPr>
              <a:t>10 1011 1011</a:t>
            </a:r>
          </a:p>
          <a:p>
            <a:pPr marL="457200" indent="-457200">
              <a:spcBef>
                <a:spcPct val="50000"/>
              </a:spcBef>
            </a:pPr>
            <a:endParaRPr lang="en-US" altLang="zh-CN">
              <a:latin typeface="Courier New" pitchFamily="49" charset="0"/>
              <a:ea typeface="宋体" charset="-122"/>
            </a:endParaRPr>
          </a:p>
          <a:p>
            <a:pPr marL="457200" indent="-457200">
              <a:spcBef>
                <a:spcPct val="50000"/>
              </a:spcBef>
              <a:buFontTx/>
              <a:buAutoNum type="arabicPlain" startAt="2"/>
            </a:pPr>
            <a:r>
              <a:rPr lang="en-US" altLang="zh-CN">
                <a:latin typeface="Courier New" pitchFamily="49" charset="0"/>
                <a:ea typeface="宋体" charset="-122"/>
              </a:rPr>
              <a:t>  B     B</a:t>
            </a:r>
            <a:r>
              <a:rPr lang="en-US" altLang="zh-CN" baseline="-25000">
                <a:latin typeface="Courier New" pitchFamily="49" charset="0"/>
                <a:ea typeface="宋体" charset="-122"/>
              </a:rPr>
              <a:t>  </a:t>
            </a:r>
          </a:p>
        </p:txBody>
      </p:sp>
      <p:sp>
        <p:nvSpPr>
          <p:cNvPr id="162821" name="Line 5"/>
          <p:cNvSpPr>
            <a:spLocks noChangeShapeType="1"/>
          </p:cNvSpPr>
          <p:nvPr/>
        </p:nvSpPr>
        <p:spPr bwMode="auto">
          <a:xfrm>
            <a:off x="3581400" y="30861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>
            <a:off x="4495800" y="30861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>
            <a:off x="5410200" y="30861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4648200" y="55626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ourier New" pitchFamily="49" charset="0"/>
                <a:ea typeface="宋体" charset="-122"/>
              </a:rPr>
              <a:t>1010111011</a:t>
            </a:r>
            <a:r>
              <a:rPr lang="en-US" altLang="zh-CN" baseline="-25000">
                <a:latin typeface="Courier New" pitchFamily="49" charset="0"/>
                <a:ea typeface="宋体" charset="-122"/>
              </a:rPr>
              <a:t>2</a:t>
            </a:r>
            <a:r>
              <a:rPr lang="en-US" altLang="zh-CN">
                <a:latin typeface="Courier New" pitchFamily="49" charset="0"/>
                <a:ea typeface="宋体" charset="-122"/>
              </a:rPr>
              <a:t> = 2BB</a:t>
            </a:r>
            <a:r>
              <a:rPr lang="en-US" altLang="zh-CN" baseline="-25000">
                <a:latin typeface="Courier New" pitchFamily="49" charset="0"/>
                <a:ea typeface="宋体" charset="-122"/>
              </a:rPr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Example</a:t>
            </a:r>
          </a:p>
        </p:txBody>
      </p:sp>
      <p:pic>
        <p:nvPicPr>
          <p:cNvPr id="173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4270375" cy="4876800"/>
          </a:xfrm>
          <a:prstGeom prst="rect">
            <a:avLst/>
          </a:prstGeom>
          <a:noFill/>
          <a:ln w="57150">
            <a:miter lim="800000"/>
            <a:headEnd/>
            <a:tailEnd/>
          </a:ln>
          <a:effectLst/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85800" y="2514600"/>
            <a:ext cx="8153400" cy="1576388"/>
            <a:chOff x="432" y="1584"/>
            <a:chExt cx="5136" cy="993"/>
          </a:xfrm>
        </p:grpSpPr>
        <p:pic>
          <p:nvPicPr>
            <p:cNvPr id="1730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5" y="2160"/>
              <a:ext cx="4733" cy="417"/>
            </a:xfrm>
            <a:prstGeom prst="rect">
              <a:avLst/>
            </a:prstGeom>
            <a:noFill/>
            <a:ln w="57150">
              <a:solidFill>
                <a:srgbClr val="CC0000"/>
              </a:solidFill>
              <a:miter lim="800000"/>
              <a:headEnd/>
              <a:tailEnd/>
            </a:ln>
            <a:effectLst/>
          </p:spPr>
        </p:pic>
        <p:sp>
          <p:nvSpPr>
            <p:cNvPr id="173061" name="Rectangle 5"/>
            <p:cNvSpPr>
              <a:spLocks noChangeArrowheads="1"/>
            </p:cNvSpPr>
            <p:nvPr/>
          </p:nvSpPr>
          <p:spPr bwMode="auto">
            <a:xfrm>
              <a:off x="432" y="1584"/>
              <a:ext cx="2304" cy="192"/>
            </a:xfrm>
            <a:prstGeom prst="rect">
              <a:avLst/>
            </a:prstGeom>
            <a:noFill/>
            <a:ln w="57150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3062" name="Line 6"/>
            <p:cNvSpPr>
              <a:spLocks noChangeShapeType="1"/>
            </p:cNvSpPr>
            <p:nvPr/>
          </p:nvSpPr>
          <p:spPr bwMode="auto">
            <a:xfrm>
              <a:off x="432" y="1776"/>
              <a:ext cx="384" cy="384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3063" name="Line 7"/>
            <p:cNvSpPr>
              <a:spLocks noChangeShapeType="1"/>
            </p:cNvSpPr>
            <p:nvPr/>
          </p:nvSpPr>
          <p:spPr bwMode="auto">
            <a:xfrm>
              <a:off x="2688" y="1776"/>
              <a:ext cx="2880" cy="384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486400" y="3962400"/>
            <a:ext cx="2667000" cy="1371600"/>
            <a:chOff x="3456" y="2496"/>
            <a:chExt cx="1680" cy="864"/>
          </a:xfrm>
        </p:grpSpPr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3936" y="3072"/>
              <a:ext cx="960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urier New" pitchFamily="49" charset="0"/>
                  <a:ea typeface="宋体" charset="-122"/>
                </a:rPr>
                <a:t>/ 2</a:t>
              </a:r>
              <a:r>
                <a:rPr lang="en-US" altLang="zh-CN" baseline="30000">
                  <a:latin typeface="Courier New" pitchFamily="49" charset="0"/>
                  <a:ea typeface="宋体" charset="-122"/>
                </a:rPr>
                <a:t>30</a:t>
              </a:r>
              <a:r>
                <a:rPr lang="en-US" altLang="zh-CN">
                  <a:latin typeface="Courier New" pitchFamily="49" charset="0"/>
                  <a:ea typeface="宋体" charset="-122"/>
                </a:rPr>
                <a:t> =</a:t>
              </a:r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3456" y="2496"/>
              <a:ext cx="432" cy="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520"/>
                </a:cxn>
                <a:cxn ang="0">
                  <a:pos x="432" y="672"/>
                </a:cxn>
              </a:cxnLst>
              <a:rect l="0" t="0" r="r" b="b"/>
              <a:pathLst>
                <a:path w="432" h="672">
                  <a:moveTo>
                    <a:pt x="0" y="0"/>
                  </a:moveTo>
                  <a:cubicBezTo>
                    <a:pt x="21" y="87"/>
                    <a:pt x="54" y="408"/>
                    <a:pt x="126" y="520"/>
                  </a:cubicBezTo>
                  <a:cubicBezTo>
                    <a:pt x="198" y="632"/>
                    <a:pt x="368" y="640"/>
                    <a:pt x="432" y="672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3066" name="Freeform 10"/>
            <p:cNvSpPr>
              <a:spLocks/>
            </p:cNvSpPr>
            <p:nvPr/>
          </p:nvSpPr>
          <p:spPr bwMode="auto">
            <a:xfrm>
              <a:off x="4848" y="2496"/>
              <a:ext cx="288" cy="672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225" y="415"/>
                </a:cxn>
                <a:cxn ang="0">
                  <a:pos x="288" y="0"/>
                </a:cxn>
              </a:cxnLst>
              <a:rect l="0" t="0" r="r" b="b"/>
              <a:pathLst>
                <a:path w="288" h="672">
                  <a:moveTo>
                    <a:pt x="0" y="672"/>
                  </a:moveTo>
                  <a:cubicBezTo>
                    <a:pt x="37" y="629"/>
                    <a:pt x="177" y="527"/>
                    <a:pt x="225" y="415"/>
                  </a:cubicBezTo>
                  <a:cubicBezTo>
                    <a:pt x="273" y="303"/>
                    <a:pt x="275" y="86"/>
                    <a:pt x="288" y="0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3069" name="Text Box 13"/>
          <p:cNvSpPr txBox="1">
            <a:spLocks noChangeArrowheads="1"/>
          </p:cNvSpPr>
          <p:nvPr/>
        </p:nvSpPr>
        <p:spPr bwMode="auto">
          <a:xfrm>
            <a:off x="5105400" y="1109663"/>
            <a:ext cx="3429000" cy="11906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ea typeface="宋体" charset="-122"/>
              </a:rPr>
              <a:t>In the lab…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1. Double click on </a:t>
            </a:r>
            <a:r>
              <a:rPr lang="en-US" altLang="zh-CN" sz="1800" u="sng" dirty="0">
                <a:ea typeface="宋体" charset="-122"/>
              </a:rPr>
              <a:t>My Computer</a:t>
            </a:r>
            <a:r>
              <a:rPr lang="en-US" altLang="zh-CN" sz="1800" dirty="0">
                <a:ea typeface="宋体" charset="-122"/>
              </a:rPr>
              <a:t/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2. Right click on </a:t>
            </a:r>
            <a:r>
              <a:rPr lang="en-US" altLang="zh-CN" sz="1800" u="sng" dirty="0">
                <a:ea typeface="宋体" charset="-122"/>
              </a:rPr>
              <a:t>C:</a:t>
            </a:r>
            <a:br>
              <a:rPr lang="en-US" altLang="zh-CN" sz="1800" u="sng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3. Click on </a:t>
            </a:r>
            <a:r>
              <a:rPr lang="en-US" altLang="zh-CN" sz="1800" u="sng" dirty="0">
                <a:ea typeface="宋体" charset="-122"/>
              </a:rPr>
              <a:t>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Home Work 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219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Convert the following Decimal numbers to binary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505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Convert the following binary numbers to decimal 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600200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 smtClean="0"/>
              <a:t>25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smtClean="0"/>
              <a:t>32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smtClean="0"/>
              <a:t>64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smtClean="0"/>
              <a:t>128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smtClean="0"/>
              <a:t>255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smtClean="0"/>
              <a:t>511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40386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 smtClean="0"/>
              <a:t>111111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smtClean="0"/>
              <a:t>100000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smtClean="0"/>
              <a:t>11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smtClean="0"/>
              <a:t>111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smtClean="0"/>
              <a:t>10000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smtClean="0"/>
              <a:t>101010</a:t>
            </a:r>
          </a:p>
          <a:p>
            <a:pPr marL="342900" indent="-342900">
              <a:buFont typeface="+mj-lt"/>
              <a:buAutoNum type="arabicPeriod"/>
            </a:pPr>
            <a:endParaRPr lang="zh-CN" alt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2133600"/>
            <a:ext cx="3613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Exercise 1.3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all" normalizeH="0" baseline="0" noProof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宋体" charset="-122"/>
                <a:cs typeface="+mj-cs"/>
              </a:rPr>
              <a:t>Quantities/Counting (1 of 3)</a:t>
            </a:r>
          </a:p>
        </p:txBody>
      </p:sp>
      <p:graphicFrame>
        <p:nvGraphicFramePr>
          <p:cNvPr id="3" name="Group 105"/>
          <p:cNvGraphicFramePr>
            <a:graphicFrameLocks noGrp="1"/>
          </p:cNvGraphicFramePr>
          <p:nvPr/>
        </p:nvGraphicFramePr>
        <p:xfrm>
          <a:off x="838200" y="1371600"/>
          <a:ext cx="7315200" cy="4800600"/>
        </p:xfrm>
        <a:graphic>
          <a:graphicData uri="http://schemas.openxmlformats.org/drawingml/2006/table">
            <a:tbl>
              <a:tblPr/>
              <a:tblGrid>
                <a:gridCol w="2123767"/>
                <a:gridCol w="1769807"/>
                <a:gridCol w="1533833"/>
                <a:gridCol w="1887793"/>
              </a:tblGrid>
              <a:tr h="9446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Hexa-</a:t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81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02"/>
          <p:cNvSpPr txBox="1">
            <a:spLocks noChangeArrowheads="1"/>
          </p:cNvSpPr>
          <p:nvPr/>
        </p:nvSpPr>
        <p:spPr bwMode="auto">
          <a:xfrm>
            <a:off x="8001000" y="5805488"/>
            <a:ext cx="1066800" cy="3667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p. 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宋体" charset="-122"/>
                <a:cs typeface="+mj-cs"/>
              </a:rPr>
              <a:t>Quantities/Counting (2 of 3) </a:t>
            </a:r>
          </a:p>
        </p:txBody>
      </p:sp>
      <p:graphicFrame>
        <p:nvGraphicFramePr>
          <p:cNvPr id="3" name="Group 58"/>
          <p:cNvGraphicFramePr>
            <a:graphicFrameLocks noGrp="1"/>
          </p:cNvGraphicFramePr>
          <p:nvPr/>
        </p:nvGraphicFramePr>
        <p:xfrm>
          <a:off x="914400" y="990600"/>
          <a:ext cx="6705600" cy="5105397"/>
        </p:xfrm>
        <a:graphic>
          <a:graphicData uri="http://schemas.openxmlformats.org/drawingml/2006/table">
            <a:tbl>
              <a:tblPr/>
              <a:tblGrid>
                <a:gridCol w="1946787"/>
                <a:gridCol w="1622322"/>
                <a:gridCol w="1406013"/>
                <a:gridCol w="1730478"/>
              </a:tblGrid>
              <a:tr h="10046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Hexa-</a:t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125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5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5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5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5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5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5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5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8"/>
          <p:cNvGraphicFramePr>
            <a:graphicFrameLocks noGrp="1"/>
          </p:cNvGraphicFramePr>
          <p:nvPr/>
        </p:nvGraphicFramePr>
        <p:xfrm>
          <a:off x="914400" y="1371600"/>
          <a:ext cx="6629400" cy="4648202"/>
        </p:xfrm>
        <a:graphic>
          <a:graphicData uri="http://schemas.openxmlformats.org/drawingml/2006/table">
            <a:tbl>
              <a:tblPr/>
              <a:tblGrid>
                <a:gridCol w="1924665"/>
                <a:gridCol w="1603887"/>
                <a:gridCol w="1390035"/>
                <a:gridCol w="1710813"/>
              </a:tblGrid>
              <a:tr h="9147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Hexa-</a:t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66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 Box 61"/>
          <p:cNvSpPr txBox="1">
            <a:spLocks noChangeArrowheads="1"/>
          </p:cNvSpPr>
          <p:nvPr/>
        </p:nvSpPr>
        <p:spPr bwMode="auto">
          <a:xfrm>
            <a:off x="8077200" y="5638800"/>
            <a:ext cx="665163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Etc.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j-lt"/>
                <a:ea typeface="宋体" charset="-122"/>
                <a:cs typeface="+mj-cs"/>
              </a:rPr>
              <a:t>Quantities/Counting (3 of 3)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宋体" charset="-122"/>
                <a:cs typeface="+mj-cs"/>
              </a:rPr>
              <a:t>Conversion Among Bases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2954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The possibilities: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354638" y="4772025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宋体" charset="-122"/>
              </a:rPr>
              <a:t>Hexadecimal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220788" y="25146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Decimal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5335588" y="25146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Octal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220788" y="46767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Binary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3733800" y="3076575"/>
            <a:ext cx="16764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 flipV="1">
            <a:off x="3733800" y="3076575"/>
            <a:ext cx="16764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6629400" y="33813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2438400" y="33051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rot="5400000" flipV="1">
            <a:off x="4572000" y="22383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5400000" flipV="1">
            <a:off x="4572000" y="44481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16002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all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宋体" charset="-122"/>
                <a:cs typeface="+mj-cs"/>
              </a:rPr>
              <a:t>Quick Example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19200" y="2971800"/>
            <a:ext cx="6705600" cy="8239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ea typeface="宋体" charset="-122"/>
              </a:rPr>
              <a:t>25</a:t>
            </a:r>
            <a:r>
              <a:rPr lang="en-US" altLang="zh-CN" sz="4800" baseline="-25000">
                <a:ea typeface="宋体" charset="-122"/>
              </a:rPr>
              <a:t>10</a:t>
            </a:r>
            <a:r>
              <a:rPr lang="en-US" altLang="zh-CN" sz="4800">
                <a:ea typeface="宋体" charset="-122"/>
              </a:rPr>
              <a:t> = 11001</a:t>
            </a:r>
            <a:r>
              <a:rPr lang="en-US" altLang="zh-CN" sz="4800" baseline="-25000">
                <a:ea typeface="宋体" charset="-122"/>
              </a:rPr>
              <a:t>2</a:t>
            </a:r>
            <a:r>
              <a:rPr lang="en-US" altLang="zh-CN" sz="4800">
                <a:ea typeface="宋体" charset="-122"/>
              </a:rPr>
              <a:t> = 31</a:t>
            </a:r>
            <a:r>
              <a:rPr lang="en-US" altLang="zh-CN" sz="4800" baseline="-25000">
                <a:ea typeface="宋体" charset="-122"/>
              </a:rPr>
              <a:t>8</a:t>
            </a:r>
            <a:r>
              <a:rPr lang="en-US" altLang="zh-CN" sz="4800">
                <a:ea typeface="宋体" charset="-122"/>
              </a:rPr>
              <a:t> = 19</a:t>
            </a:r>
            <a:r>
              <a:rPr lang="en-US" altLang="zh-CN" sz="4800" baseline="-25000">
                <a:ea typeface="宋体" charset="-122"/>
              </a:rPr>
              <a:t>16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133600" y="4495800"/>
            <a:ext cx="1295400" cy="533400"/>
          </a:xfrm>
          <a:prstGeom prst="wedgeRoundRectCallout">
            <a:avLst>
              <a:gd name="adj1" fmla="val -40440"/>
              <a:gd name="adj2" fmla="val -165773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>
                <a:ea typeface="宋体" charset="-122"/>
              </a:rPr>
              <a:t>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685800" y="1524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all" normalizeH="0" baseline="0" noProof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宋体" charset="-122"/>
                <a:cs typeface="+mj-cs"/>
              </a:rPr>
              <a:t>Decimal to Binary</a:t>
            </a:r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685800" y="12954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charset="-122"/>
                <a:cs typeface="+mn-cs"/>
              </a:rPr>
              <a:t>Technique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charset="-122"/>
                <a:cs typeface="+mn-cs"/>
              </a:rPr>
              <a:t>Divide by two, keep track of the remainder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charset="-122"/>
                <a:cs typeface="+mn-cs"/>
              </a:rPr>
              <a:t>First remainder is bit 0 (LSB, least-significant bit)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charset="-122"/>
                <a:cs typeface="+mn-cs"/>
              </a:rPr>
              <a:t>Second remainder is bit 1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charset="-122"/>
                <a:cs typeface="+mn-cs"/>
              </a:rPr>
              <a:t>Etc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.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04800" y="381000"/>
            <a:ext cx="8458200" cy="5486400"/>
            <a:chOff x="304800" y="152400"/>
            <a:chExt cx="8458200" cy="5486400"/>
          </a:xfrm>
        </p:grpSpPr>
        <p:sp>
          <p:nvSpPr>
            <p:cNvPr id="2" name="Rectangle 1026"/>
            <p:cNvSpPr txBox="1">
              <a:spLocks noChangeArrowheads="1"/>
            </p:cNvSpPr>
            <p:nvPr/>
          </p:nvSpPr>
          <p:spPr>
            <a:xfrm>
              <a:off x="685800" y="152400"/>
              <a:ext cx="7772400" cy="762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all" normalizeH="0" baseline="0" noProof="0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  <a:uLnTx/>
                  <a:uFillTx/>
                  <a:latin typeface="+mj-lt"/>
                  <a:ea typeface="宋体" charset="-122"/>
                  <a:cs typeface="+mj-cs"/>
                </a:rPr>
                <a:t>Example</a:t>
              </a:r>
            </a:p>
          </p:txBody>
        </p:sp>
        <p:sp>
          <p:nvSpPr>
            <p:cNvPr id="3" name="Text Box 1027"/>
            <p:cNvSpPr txBox="1">
              <a:spLocks noChangeArrowheads="1"/>
            </p:cNvSpPr>
            <p:nvPr/>
          </p:nvSpPr>
          <p:spPr bwMode="auto">
            <a:xfrm>
              <a:off x="304800" y="1371600"/>
              <a:ext cx="2057400" cy="45720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Courier New" pitchFamily="49" charset="0"/>
                  <a:ea typeface="宋体" charset="-122"/>
                </a:rPr>
                <a:t>125</a:t>
              </a:r>
              <a:r>
                <a:rPr lang="en-US" altLang="zh-CN" baseline="-25000">
                  <a:latin typeface="Courier New" pitchFamily="49" charset="0"/>
                  <a:ea typeface="宋体" charset="-122"/>
                </a:rPr>
                <a:t>10</a:t>
              </a:r>
              <a:r>
                <a:rPr lang="en-US" altLang="zh-CN">
                  <a:latin typeface="Courier New" pitchFamily="49" charset="0"/>
                  <a:ea typeface="宋体" charset="-122"/>
                </a:rPr>
                <a:t> = ?</a:t>
              </a:r>
              <a:r>
                <a:rPr lang="en-US" altLang="zh-CN" baseline="-25000">
                  <a:latin typeface="Courier New" pitchFamily="49" charset="0"/>
                  <a:ea typeface="宋体" charset="-122"/>
                </a:rPr>
                <a:t>2</a:t>
              </a:r>
            </a:p>
          </p:txBody>
        </p:sp>
        <p:grpSp>
          <p:nvGrpSpPr>
            <p:cNvPr id="4" name="Group 1028"/>
            <p:cNvGrpSpPr>
              <a:grpSpLocks/>
            </p:cNvGrpSpPr>
            <p:nvPr/>
          </p:nvGrpSpPr>
          <p:grpSpPr bwMode="auto">
            <a:xfrm>
              <a:off x="3543300" y="1295400"/>
              <a:ext cx="2057400" cy="822325"/>
              <a:chOff x="2232" y="816"/>
              <a:chExt cx="1296" cy="518"/>
            </a:xfrm>
          </p:grpSpPr>
          <p:sp>
            <p:nvSpPr>
              <p:cNvPr id="5" name="Text Box 1029"/>
              <p:cNvSpPr txBox="1">
                <a:spLocks noChangeArrowheads="1"/>
              </p:cNvSpPr>
              <p:nvPr/>
            </p:nvSpPr>
            <p:spPr bwMode="auto">
              <a:xfrm>
                <a:off x="2232" y="816"/>
                <a:ext cx="1296" cy="518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Courier New" pitchFamily="49" charset="0"/>
                    <a:ea typeface="宋体" charset="-122"/>
                  </a:rPr>
                  <a:t>2 125</a:t>
                </a:r>
                <a:br>
                  <a:rPr lang="en-US" altLang="zh-CN">
                    <a:latin typeface="Courier New" pitchFamily="49" charset="0"/>
                    <a:ea typeface="宋体" charset="-122"/>
                  </a:rPr>
                </a:br>
                <a:r>
                  <a:rPr lang="en-US" altLang="zh-CN">
                    <a:latin typeface="Courier New" pitchFamily="49" charset="0"/>
                    <a:ea typeface="宋体" charset="-122"/>
                  </a:rPr>
                  <a:t>   62   1</a:t>
                </a:r>
                <a:endParaRPr lang="en-US" altLang="zh-CN" baseline="-25000">
                  <a:latin typeface="Courier New" pitchFamily="49" charset="0"/>
                  <a:ea typeface="宋体" charset="-122"/>
                </a:endParaRPr>
              </a:p>
            </p:txBody>
          </p:sp>
          <p:sp>
            <p:nvSpPr>
              <p:cNvPr id="6" name="Line 1030"/>
              <p:cNvSpPr>
                <a:spLocks noChangeShapeType="1"/>
              </p:cNvSpPr>
              <p:nvPr/>
            </p:nvSpPr>
            <p:spPr bwMode="auto">
              <a:xfrm>
                <a:off x="2448" y="86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" name="Line 1031"/>
              <p:cNvSpPr>
                <a:spLocks noChangeShapeType="1"/>
              </p:cNvSpPr>
              <p:nvPr/>
            </p:nvSpPr>
            <p:spPr bwMode="auto">
              <a:xfrm>
                <a:off x="2448" y="105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032"/>
            <p:cNvGrpSpPr>
              <a:grpSpLocks/>
            </p:cNvGrpSpPr>
            <p:nvPr/>
          </p:nvGrpSpPr>
          <p:grpSpPr bwMode="auto">
            <a:xfrm>
              <a:off x="3543300" y="1676400"/>
              <a:ext cx="2057400" cy="822325"/>
              <a:chOff x="2232" y="1056"/>
              <a:chExt cx="1296" cy="518"/>
            </a:xfrm>
          </p:grpSpPr>
          <p:sp>
            <p:nvSpPr>
              <p:cNvPr id="9" name="Text Box 1033"/>
              <p:cNvSpPr txBox="1">
                <a:spLocks noChangeArrowheads="1"/>
              </p:cNvSpPr>
              <p:nvPr/>
            </p:nvSpPr>
            <p:spPr bwMode="auto">
              <a:xfrm>
                <a:off x="2232" y="1056"/>
                <a:ext cx="1296" cy="518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Courier New" pitchFamily="49" charset="0"/>
                    <a:ea typeface="宋体" charset="-122"/>
                  </a:rPr>
                  <a:t>2    </a:t>
                </a:r>
                <a:br>
                  <a:rPr lang="en-US" altLang="zh-CN">
                    <a:latin typeface="Courier New" pitchFamily="49" charset="0"/>
                    <a:ea typeface="宋体" charset="-122"/>
                  </a:rPr>
                </a:br>
                <a:r>
                  <a:rPr lang="en-US" altLang="zh-CN">
                    <a:latin typeface="Courier New" pitchFamily="49" charset="0"/>
                    <a:ea typeface="宋体" charset="-122"/>
                  </a:rPr>
                  <a:t>   31   0</a:t>
                </a:r>
                <a:endParaRPr lang="en-US" altLang="zh-CN" baseline="-25000">
                  <a:latin typeface="Courier New" pitchFamily="49" charset="0"/>
                  <a:ea typeface="宋体" charset="-122"/>
                </a:endParaRPr>
              </a:p>
            </p:txBody>
          </p:sp>
          <p:sp>
            <p:nvSpPr>
              <p:cNvPr id="10" name="Line 1034"/>
              <p:cNvSpPr>
                <a:spLocks noChangeShapeType="1"/>
              </p:cNvSpPr>
              <p:nvPr/>
            </p:nvSpPr>
            <p:spPr bwMode="auto">
              <a:xfrm>
                <a:off x="2448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1035"/>
              <p:cNvSpPr>
                <a:spLocks noChangeShapeType="1"/>
              </p:cNvSpPr>
              <p:nvPr/>
            </p:nvSpPr>
            <p:spPr bwMode="auto">
              <a:xfrm>
                <a:off x="2448" y="129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1036"/>
            <p:cNvGrpSpPr>
              <a:grpSpLocks/>
            </p:cNvGrpSpPr>
            <p:nvPr/>
          </p:nvGrpSpPr>
          <p:grpSpPr bwMode="auto">
            <a:xfrm>
              <a:off x="3543300" y="2057400"/>
              <a:ext cx="2057400" cy="822325"/>
              <a:chOff x="2232" y="1296"/>
              <a:chExt cx="1296" cy="518"/>
            </a:xfrm>
          </p:grpSpPr>
          <p:sp>
            <p:nvSpPr>
              <p:cNvPr id="13" name="Text Box 1037"/>
              <p:cNvSpPr txBox="1">
                <a:spLocks noChangeArrowheads="1"/>
              </p:cNvSpPr>
              <p:nvPr/>
            </p:nvSpPr>
            <p:spPr bwMode="auto">
              <a:xfrm>
                <a:off x="2232" y="1296"/>
                <a:ext cx="1296" cy="518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Courier New" pitchFamily="49" charset="0"/>
                    <a:ea typeface="宋体" charset="-122"/>
                  </a:rPr>
                  <a:t>2    </a:t>
                </a:r>
                <a:br>
                  <a:rPr lang="en-US" altLang="zh-CN">
                    <a:latin typeface="Courier New" pitchFamily="49" charset="0"/>
                    <a:ea typeface="宋体" charset="-122"/>
                  </a:rPr>
                </a:br>
                <a:r>
                  <a:rPr lang="en-US" altLang="zh-CN">
                    <a:latin typeface="Courier New" pitchFamily="49" charset="0"/>
                    <a:ea typeface="宋体" charset="-122"/>
                  </a:rPr>
                  <a:t>   15   1</a:t>
                </a:r>
                <a:endParaRPr lang="en-US" altLang="zh-CN" baseline="-25000">
                  <a:latin typeface="Courier New" pitchFamily="49" charset="0"/>
                  <a:ea typeface="宋体" charset="-122"/>
                </a:endParaRPr>
              </a:p>
            </p:txBody>
          </p:sp>
          <p:sp>
            <p:nvSpPr>
              <p:cNvPr id="14" name="Line 1038"/>
              <p:cNvSpPr>
                <a:spLocks noChangeShapeType="1"/>
              </p:cNvSpPr>
              <p:nvPr/>
            </p:nvSpPr>
            <p:spPr bwMode="auto">
              <a:xfrm>
                <a:off x="2448" y="134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1039"/>
              <p:cNvSpPr>
                <a:spLocks noChangeShapeType="1"/>
              </p:cNvSpPr>
              <p:nvPr/>
            </p:nvSpPr>
            <p:spPr bwMode="auto">
              <a:xfrm>
                <a:off x="2448" y="153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1040"/>
            <p:cNvGrpSpPr>
              <a:grpSpLocks/>
            </p:cNvGrpSpPr>
            <p:nvPr/>
          </p:nvGrpSpPr>
          <p:grpSpPr bwMode="auto">
            <a:xfrm>
              <a:off x="3527425" y="2451100"/>
              <a:ext cx="2057400" cy="822325"/>
              <a:chOff x="624" y="2112"/>
              <a:chExt cx="1296" cy="518"/>
            </a:xfrm>
          </p:grpSpPr>
          <p:sp>
            <p:nvSpPr>
              <p:cNvPr id="17" name="Text Box 1041"/>
              <p:cNvSpPr txBox="1">
                <a:spLocks noChangeArrowheads="1"/>
              </p:cNvSpPr>
              <p:nvPr/>
            </p:nvSpPr>
            <p:spPr bwMode="auto">
              <a:xfrm>
                <a:off x="624" y="2112"/>
                <a:ext cx="1296" cy="518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Courier New" pitchFamily="49" charset="0"/>
                    <a:ea typeface="宋体" charset="-122"/>
                  </a:rPr>
                  <a:t>2    </a:t>
                </a:r>
                <a:br>
                  <a:rPr lang="en-US" altLang="zh-CN">
                    <a:latin typeface="Courier New" pitchFamily="49" charset="0"/>
                    <a:ea typeface="宋体" charset="-122"/>
                  </a:rPr>
                </a:br>
                <a:r>
                  <a:rPr lang="en-US" altLang="zh-CN">
                    <a:latin typeface="Courier New" pitchFamily="49" charset="0"/>
                    <a:ea typeface="宋体" charset="-122"/>
                  </a:rPr>
                  <a:t>    7   1</a:t>
                </a:r>
                <a:endParaRPr lang="en-US" altLang="zh-CN" baseline="-25000">
                  <a:latin typeface="Courier New" pitchFamily="49" charset="0"/>
                  <a:ea typeface="宋体" charset="-122"/>
                </a:endParaRPr>
              </a:p>
            </p:txBody>
          </p:sp>
          <p:sp>
            <p:nvSpPr>
              <p:cNvPr id="18" name="Line 1042"/>
              <p:cNvSpPr>
                <a:spLocks noChangeShapeType="1"/>
              </p:cNvSpPr>
              <p:nvPr/>
            </p:nvSpPr>
            <p:spPr bwMode="auto">
              <a:xfrm>
                <a:off x="864" y="216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043"/>
              <p:cNvSpPr>
                <a:spLocks noChangeShapeType="1"/>
              </p:cNvSpPr>
              <p:nvPr/>
            </p:nvSpPr>
            <p:spPr bwMode="auto">
              <a:xfrm>
                <a:off x="864" y="235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" name="Group 1044"/>
            <p:cNvGrpSpPr>
              <a:grpSpLocks/>
            </p:cNvGrpSpPr>
            <p:nvPr/>
          </p:nvGrpSpPr>
          <p:grpSpPr bwMode="auto">
            <a:xfrm>
              <a:off x="3559175" y="2846388"/>
              <a:ext cx="2057400" cy="822325"/>
              <a:chOff x="2232" y="1783"/>
              <a:chExt cx="1296" cy="518"/>
            </a:xfrm>
          </p:grpSpPr>
          <p:sp>
            <p:nvSpPr>
              <p:cNvPr id="21" name="Text Box 1045"/>
              <p:cNvSpPr txBox="1">
                <a:spLocks noChangeArrowheads="1"/>
              </p:cNvSpPr>
              <p:nvPr/>
            </p:nvSpPr>
            <p:spPr bwMode="auto">
              <a:xfrm>
                <a:off x="2232" y="1783"/>
                <a:ext cx="1296" cy="518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Courier New" pitchFamily="49" charset="0"/>
                    <a:ea typeface="宋体" charset="-122"/>
                  </a:rPr>
                  <a:t>2    </a:t>
                </a:r>
                <a:br>
                  <a:rPr lang="en-US" altLang="zh-CN" dirty="0">
                    <a:latin typeface="Courier New" pitchFamily="49" charset="0"/>
                    <a:ea typeface="宋体" charset="-122"/>
                  </a:rPr>
                </a:br>
                <a:r>
                  <a:rPr lang="en-US" altLang="zh-CN" dirty="0">
                    <a:latin typeface="Courier New" pitchFamily="49" charset="0"/>
                    <a:ea typeface="宋体" charset="-122"/>
                  </a:rPr>
                  <a:t>    3   1</a:t>
                </a:r>
                <a:endParaRPr lang="en-US" altLang="zh-CN" baseline="-25000" dirty="0">
                  <a:latin typeface="Courier New" pitchFamily="49" charset="0"/>
                  <a:ea typeface="宋体" charset="-122"/>
                </a:endParaRPr>
              </a:p>
            </p:txBody>
          </p:sp>
          <p:sp>
            <p:nvSpPr>
              <p:cNvPr id="22" name="Line 1046"/>
              <p:cNvSpPr>
                <a:spLocks noChangeShapeType="1"/>
              </p:cNvSpPr>
              <p:nvPr/>
            </p:nvSpPr>
            <p:spPr bwMode="auto">
              <a:xfrm>
                <a:off x="2448" y="1831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1047"/>
              <p:cNvSpPr>
                <a:spLocks noChangeShapeType="1"/>
              </p:cNvSpPr>
              <p:nvPr/>
            </p:nvSpPr>
            <p:spPr bwMode="auto">
              <a:xfrm>
                <a:off x="2448" y="2023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" name="Group 1048"/>
            <p:cNvGrpSpPr>
              <a:grpSpLocks/>
            </p:cNvGrpSpPr>
            <p:nvPr/>
          </p:nvGrpSpPr>
          <p:grpSpPr bwMode="auto">
            <a:xfrm>
              <a:off x="3559175" y="3228975"/>
              <a:ext cx="2057400" cy="822325"/>
              <a:chOff x="2232" y="2976"/>
              <a:chExt cx="1296" cy="518"/>
            </a:xfrm>
          </p:grpSpPr>
          <p:sp>
            <p:nvSpPr>
              <p:cNvPr id="25" name="Text Box 1049"/>
              <p:cNvSpPr txBox="1">
                <a:spLocks noChangeArrowheads="1"/>
              </p:cNvSpPr>
              <p:nvPr/>
            </p:nvSpPr>
            <p:spPr bwMode="auto">
              <a:xfrm>
                <a:off x="2232" y="2976"/>
                <a:ext cx="1296" cy="518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Courier New" pitchFamily="49" charset="0"/>
                    <a:ea typeface="宋体" charset="-122"/>
                  </a:rPr>
                  <a:t>2    </a:t>
                </a:r>
                <a:br>
                  <a:rPr lang="en-US" altLang="zh-CN">
                    <a:latin typeface="Courier New" pitchFamily="49" charset="0"/>
                    <a:ea typeface="宋体" charset="-122"/>
                  </a:rPr>
                </a:br>
                <a:r>
                  <a:rPr lang="en-US" altLang="zh-CN">
                    <a:latin typeface="Courier New" pitchFamily="49" charset="0"/>
                    <a:ea typeface="宋体" charset="-122"/>
                  </a:rPr>
                  <a:t>    1   1</a:t>
                </a:r>
                <a:endParaRPr lang="en-US" altLang="zh-CN" baseline="-25000">
                  <a:latin typeface="Courier New" pitchFamily="49" charset="0"/>
                  <a:ea typeface="宋体" charset="-122"/>
                </a:endParaRPr>
              </a:p>
            </p:txBody>
          </p:sp>
          <p:sp>
            <p:nvSpPr>
              <p:cNvPr id="26" name="Line 1050"/>
              <p:cNvSpPr>
                <a:spLocks noChangeShapeType="1"/>
              </p:cNvSpPr>
              <p:nvPr/>
            </p:nvSpPr>
            <p:spPr bwMode="auto">
              <a:xfrm>
                <a:off x="2448" y="3001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1051"/>
              <p:cNvSpPr>
                <a:spLocks noChangeShapeType="1"/>
              </p:cNvSpPr>
              <p:nvPr/>
            </p:nvSpPr>
            <p:spPr bwMode="auto">
              <a:xfrm>
                <a:off x="2448" y="321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8" name="Group 1052"/>
            <p:cNvGrpSpPr>
              <a:grpSpLocks/>
            </p:cNvGrpSpPr>
            <p:nvPr/>
          </p:nvGrpSpPr>
          <p:grpSpPr bwMode="auto">
            <a:xfrm>
              <a:off x="3543300" y="3609975"/>
              <a:ext cx="2057400" cy="822325"/>
              <a:chOff x="2232" y="2284"/>
              <a:chExt cx="1296" cy="518"/>
            </a:xfrm>
          </p:grpSpPr>
          <p:sp>
            <p:nvSpPr>
              <p:cNvPr id="29" name="Text Box 1053"/>
              <p:cNvSpPr txBox="1">
                <a:spLocks noChangeArrowheads="1"/>
              </p:cNvSpPr>
              <p:nvPr/>
            </p:nvSpPr>
            <p:spPr bwMode="auto">
              <a:xfrm>
                <a:off x="2232" y="2284"/>
                <a:ext cx="1296" cy="518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Courier New" pitchFamily="49" charset="0"/>
                    <a:ea typeface="宋体" charset="-122"/>
                  </a:rPr>
                  <a:t>2    </a:t>
                </a:r>
                <a:br>
                  <a:rPr lang="en-US" altLang="zh-CN">
                    <a:latin typeface="Courier New" pitchFamily="49" charset="0"/>
                    <a:ea typeface="宋体" charset="-122"/>
                  </a:rPr>
                </a:br>
                <a:r>
                  <a:rPr lang="en-US" altLang="zh-CN">
                    <a:latin typeface="Courier New" pitchFamily="49" charset="0"/>
                    <a:ea typeface="宋体" charset="-122"/>
                  </a:rPr>
                  <a:t>    0   1</a:t>
                </a:r>
                <a:endParaRPr lang="en-US" altLang="zh-CN" baseline="-25000">
                  <a:latin typeface="Courier New" pitchFamily="49" charset="0"/>
                  <a:ea typeface="宋体" charset="-122"/>
                </a:endParaRPr>
              </a:p>
            </p:txBody>
          </p:sp>
          <p:sp>
            <p:nvSpPr>
              <p:cNvPr id="30" name="Line 1054"/>
              <p:cNvSpPr>
                <a:spLocks noChangeShapeType="1"/>
              </p:cNvSpPr>
              <p:nvPr/>
            </p:nvSpPr>
            <p:spPr bwMode="auto">
              <a:xfrm>
                <a:off x="2448" y="233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1055"/>
              <p:cNvSpPr>
                <a:spLocks noChangeShapeType="1"/>
              </p:cNvSpPr>
              <p:nvPr/>
            </p:nvSpPr>
            <p:spPr bwMode="auto">
              <a:xfrm>
                <a:off x="2448" y="252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" name="Text Box 1056"/>
            <p:cNvSpPr txBox="1">
              <a:spLocks noChangeArrowheads="1"/>
            </p:cNvSpPr>
            <p:nvPr/>
          </p:nvSpPr>
          <p:spPr bwMode="auto">
            <a:xfrm>
              <a:off x="5486400" y="5181600"/>
              <a:ext cx="3276600" cy="45720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Courier New" pitchFamily="49" charset="0"/>
                  <a:ea typeface="宋体" charset="-122"/>
                </a:rPr>
                <a:t>125</a:t>
              </a:r>
              <a:r>
                <a:rPr lang="en-US" altLang="zh-CN" baseline="-25000" dirty="0">
                  <a:latin typeface="Courier New" pitchFamily="49" charset="0"/>
                  <a:ea typeface="宋体" charset="-122"/>
                </a:rPr>
                <a:t>10</a:t>
              </a:r>
              <a:r>
                <a:rPr lang="en-US" altLang="zh-CN" dirty="0">
                  <a:latin typeface="Courier New" pitchFamily="49" charset="0"/>
                  <a:ea typeface="宋体" charset="-122"/>
                </a:rPr>
                <a:t> = 1111101</a:t>
              </a:r>
              <a:r>
                <a:rPr lang="en-US" altLang="zh-CN" baseline="-25000" dirty="0">
                  <a:latin typeface="Courier New" pitchFamily="49" charset="0"/>
                  <a:ea typeface="宋体" charset="-122"/>
                </a:rPr>
                <a:t>2</a:t>
              </a:r>
            </a:p>
          </p:txBody>
        </p:sp>
        <p:sp>
          <p:nvSpPr>
            <p:cNvPr id="33" name="Freeform 1057"/>
            <p:cNvSpPr>
              <a:spLocks/>
            </p:cNvSpPr>
            <p:nvPr/>
          </p:nvSpPr>
          <p:spPr bwMode="auto">
            <a:xfrm>
              <a:off x="5454650" y="1828800"/>
              <a:ext cx="2819400" cy="3276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6" y="408"/>
                </a:cxn>
                <a:cxn ang="0">
                  <a:pos x="1776" y="2064"/>
                </a:cxn>
              </a:cxnLst>
              <a:rect l="0" t="0" r="r" b="b"/>
              <a:pathLst>
                <a:path w="1776" h="2064">
                  <a:moveTo>
                    <a:pt x="0" y="0"/>
                  </a:moveTo>
                  <a:cubicBezTo>
                    <a:pt x="173" y="68"/>
                    <a:pt x="740" y="64"/>
                    <a:pt x="1036" y="408"/>
                  </a:cubicBezTo>
                  <a:cubicBezTo>
                    <a:pt x="1332" y="752"/>
                    <a:pt x="1622" y="1719"/>
                    <a:pt x="1776" y="2064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570</Words>
  <Application>Microsoft Office PowerPoint</Application>
  <PresentationFormat>On-screen Show (4:3)</PresentationFormat>
  <Paragraphs>254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Number Systems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the most significant bit (MSB)</vt:lpstr>
      <vt:lpstr>Exercise </vt:lpstr>
      <vt:lpstr>Slide 12</vt:lpstr>
      <vt:lpstr>Slide 13</vt:lpstr>
      <vt:lpstr>Exercise </vt:lpstr>
      <vt:lpstr>Decimal to Hexadecimal</vt:lpstr>
      <vt:lpstr>Example</vt:lpstr>
      <vt:lpstr>Exercise </vt:lpstr>
      <vt:lpstr>Slide 18</vt:lpstr>
      <vt:lpstr>Exercise </vt:lpstr>
      <vt:lpstr>Hexadecimal to Binary</vt:lpstr>
      <vt:lpstr>Example</vt:lpstr>
      <vt:lpstr>Binary to Hexadecimal</vt:lpstr>
      <vt:lpstr>Example</vt:lpstr>
      <vt:lpstr>Example</vt:lpstr>
      <vt:lpstr>Home Work ?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Number Systems</dc:title>
  <dc:creator>lenovo</dc:creator>
  <cp:lastModifiedBy>Windows User</cp:lastModifiedBy>
  <cp:revision>14</cp:revision>
  <dcterms:created xsi:type="dcterms:W3CDTF">2015-08-10T03:22:54Z</dcterms:created>
  <dcterms:modified xsi:type="dcterms:W3CDTF">2017-08-19T20:29:00Z</dcterms:modified>
</cp:coreProperties>
</file>