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39F5C-5B80-4FF7-BC44-0C0A79B7EA4C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FE5720-29A7-4AD8-81BF-81219B17CC1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Mismatched Types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Match type:</a:t>
            </a:r>
          </a:p>
          <a:p>
            <a:r>
              <a:rPr lang="en-US" sz="3600" b="1" i="1" dirty="0" smtClean="0"/>
              <a:t>String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five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=</a:t>
            </a:r>
            <a:r>
              <a:rPr lang="en-US" sz="3600" b="1" dirty="0" smtClean="0"/>
              <a:t> “5”;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Conversion by casting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a = 2;                   // a = 2</a:t>
            </a:r>
          </a:p>
          <a:p>
            <a:r>
              <a:rPr lang="en-US" sz="3600" dirty="0" smtClean="0"/>
              <a:t>double a = 2;           // a = 2.0 (Implicit)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a = 18.7;              // ERROR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a = (</a:t>
            </a:r>
            <a:r>
              <a:rPr lang="en-US" sz="3600" dirty="0" err="1" smtClean="0"/>
              <a:t>int</a:t>
            </a:r>
            <a:r>
              <a:rPr lang="en-US" sz="3600" dirty="0" smtClean="0"/>
              <a:t>)18.7;      // a = 18</a:t>
            </a:r>
          </a:p>
          <a:p>
            <a:r>
              <a:rPr lang="en-US" sz="3600" dirty="0" smtClean="0"/>
              <a:t>double a = 2/3;        // a = 0.0</a:t>
            </a:r>
          </a:p>
          <a:p>
            <a:r>
              <a:rPr lang="en-US" sz="3600" dirty="0" smtClean="0"/>
              <a:t>double a = (double)2/3;  // a = 0.6666…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Arithmetic Expressions, </a:t>
            </a:r>
          </a:p>
          <a:p>
            <a:r>
              <a:rPr lang="en-US" dirty="0" smtClean="0"/>
              <a:t>Data types, 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Mixed mode Arithmetic, </a:t>
            </a:r>
          </a:p>
          <a:p>
            <a:r>
              <a:rPr lang="en-US" dirty="0" smtClean="0"/>
              <a:t>Type Casting, </a:t>
            </a:r>
          </a:p>
          <a:p>
            <a:r>
              <a:rPr lang="en-US" dirty="0" err="1" smtClean="0"/>
              <a:t>UserDefinedSymbols</a:t>
            </a:r>
            <a:r>
              <a:rPr lang="en-US" dirty="0" smtClean="0"/>
              <a:t>,</a:t>
            </a:r>
          </a:p>
          <a:p>
            <a:r>
              <a:rPr lang="en-US" dirty="0" smtClean="0"/>
              <a:t>Imports, </a:t>
            </a:r>
          </a:p>
          <a:p>
            <a:r>
              <a:rPr lang="en-US" dirty="0" err="1" smtClean="0"/>
              <a:t>Srting</a:t>
            </a:r>
            <a:r>
              <a:rPr lang="en-US" dirty="0" smtClean="0"/>
              <a:t> </a:t>
            </a:r>
            <a:r>
              <a:rPr lang="en-US" dirty="0" smtClean="0"/>
              <a:t>+  Methods, </a:t>
            </a:r>
            <a:endParaRPr lang="en-US" dirty="0" smtClean="0"/>
          </a:p>
          <a:p>
            <a:r>
              <a:rPr lang="en-US" dirty="0" smtClean="0"/>
              <a:t>Terminal I/O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922520"/>
          </a:xfrm>
        </p:spPr>
        <p:txBody>
          <a:bodyPr>
            <a:noAutofit/>
          </a:bodyPr>
          <a:lstStyle/>
          <a:p>
            <a:r>
              <a:rPr lang="en-US" sz="3600" dirty="0" smtClean="0"/>
              <a:t>Kinds </a:t>
            </a:r>
            <a:r>
              <a:rPr lang="en-US" sz="3600" dirty="0"/>
              <a:t>of values that can be stored and manipulated.</a:t>
            </a:r>
          </a:p>
          <a:p>
            <a:r>
              <a:rPr lang="en-US" sz="3600" b="1" dirty="0" err="1"/>
              <a:t>boolean</a:t>
            </a:r>
            <a:r>
              <a:rPr lang="en-US" sz="3600" b="1" dirty="0"/>
              <a:t>: Truth value (true or false</a:t>
            </a:r>
            <a:r>
              <a:rPr lang="en-US" sz="3600" b="1" dirty="0" smtClean="0"/>
              <a:t>).</a:t>
            </a:r>
          </a:p>
          <a:p>
            <a:r>
              <a:rPr lang="en-US" sz="3600" b="1" dirty="0" err="1" smtClean="0"/>
              <a:t>int</a:t>
            </a:r>
            <a:r>
              <a:rPr lang="en-US" sz="3600" b="1" dirty="0"/>
              <a:t>: Integer (0, 1, -47</a:t>
            </a:r>
            <a:r>
              <a:rPr lang="en-US" sz="3600" b="1" dirty="0" smtClean="0"/>
              <a:t>)</a:t>
            </a:r>
          </a:p>
          <a:p>
            <a:r>
              <a:rPr lang="en-US" sz="3600" b="1" dirty="0" smtClean="0"/>
              <a:t>double</a:t>
            </a:r>
            <a:r>
              <a:rPr lang="en-US" sz="3600" b="1" dirty="0"/>
              <a:t>: Real number (3.14, 1.0, -2.1</a:t>
            </a:r>
            <a:r>
              <a:rPr lang="en-US" sz="3600" b="1" dirty="0" smtClean="0"/>
              <a:t>).</a:t>
            </a:r>
          </a:p>
          <a:p>
            <a:r>
              <a:rPr lang="en-US" sz="4000" b="1" dirty="0" smtClean="0"/>
              <a:t>String</a:t>
            </a:r>
            <a:r>
              <a:rPr lang="en-US" sz="4000" b="1" dirty="0"/>
              <a:t>: Text (“hello”, “example”).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Named location that stores a value of one particular type.</a:t>
            </a:r>
          </a:p>
          <a:p>
            <a:endParaRPr lang="en-US" sz="3200" dirty="0" smtClean="0"/>
          </a:p>
          <a:p>
            <a:r>
              <a:rPr lang="en-US" sz="3200" dirty="0" smtClean="0"/>
              <a:t>Form:         </a:t>
            </a:r>
            <a:r>
              <a:rPr lang="en-US" sz="3200" b="1" i="1" dirty="0" smtClean="0"/>
              <a:t>TYPE  </a:t>
            </a:r>
            <a:r>
              <a:rPr lang="en-US" sz="3200" b="1" dirty="0" smtClean="0">
                <a:solidFill>
                  <a:srgbClr val="FF0000"/>
                </a:solidFill>
              </a:rPr>
              <a:t>NAME</a:t>
            </a:r>
            <a:r>
              <a:rPr lang="en-US" sz="3200" b="1" i="1" dirty="0" smtClean="0"/>
              <a:t>;</a:t>
            </a:r>
          </a:p>
          <a:p>
            <a:endParaRPr lang="en-US" sz="3200" b="1" i="1" dirty="0" smtClean="0"/>
          </a:p>
          <a:p>
            <a:r>
              <a:rPr lang="en-US" sz="3200" dirty="0" smtClean="0"/>
              <a:t>Example:    </a:t>
            </a:r>
            <a:r>
              <a:rPr lang="en-US" sz="3200" b="1" i="1" dirty="0" smtClean="0"/>
              <a:t>String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foo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                     </a:t>
            </a:r>
            <a:r>
              <a:rPr lang="en-US" sz="3200" b="1" dirty="0" smtClean="0"/>
              <a:t>double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FF0000"/>
                </a:solidFill>
              </a:rPr>
              <a:t>salary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000" b="1" dirty="0" smtClean="0"/>
              <a:t> to give variables a </a:t>
            </a:r>
            <a:r>
              <a:rPr lang="en-US" sz="4000" b="1" dirty="0" smtClean="0">
                <a:solidFill>
                  <a:srgbClr val="7030A0"/>
                </a:solidFill>
              </a:rPr>
              <a:t>value</a:t>
            </a:r>
            <a:r>
              <a:rPr lang="en-US" sz="4000" b="1" dirty="0" smtClean="0"/>
              <a:t>.</a:t>
            </a:r>
          </a:p>
          <a:p>
            <a:r>
              <a:rPr lang="en-US" sz="4400" b="1" dirty="0" smtClean="0"/>
              <a:t>Example:</a:t>
            </a:r>
          </a:p>
          <a:p>
            <a:r>
              <a:rPr lang="en-US" sz="4400" b="1" dirty="0" smtClean="0"/>
              <a:t>    String </a:t>
            </a:r>
            <a:r>
              <a:rPr lang="en-US" sz="4400" b="1" dirty="0" err="1" smtClean="0">
                <a:solidFill>
                  <a:srgbClr val="FF0000"/>
                </a:solidFill>
              </a:rPr>
              <a:t>foo</a:t>
            </a:r>
            <a:r>
              <a:rPr lang="en-US" sz="4400" b="1" dirty="0" smtClean="0"/>
              <a:t>;</a:t>
            </a:r>
          </a:p>
          <a:p>
            <a:pPr>
              <a:buNone/>
            </a:pPr>
            <a:r>
              <a:rPr lang="en-US" sz="4400" b="1" dirty="0" smtClean="0"/>
              <a:t>        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foo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</a:rPr>
              <a:t>=</a:t>
            </a:r>
            <a:r>
              <a:rPr lang="en-US" sz="4400" b="1" dirty="0" smtClean="0"/>
              <a:t> “</a:t>
            </a:r>
            <a:r>
              <a:rPr lang="en-US" sz="4400" b="1" dirty="0" smtClean="0">
                <a:solidFill>
                  <a:srgbClr val="7030A0"/>
                </a:solidFill>
              </a:rPr>
              <a:t>IAP 6.092</a:t>
            </a:r>
            <a:r>
              <a:rPr lang="en-US" sz="4400" b="1" dirty="0" smtClean="0"/>
              <a:t>”;</a:t>
            </a:r>
            <a:endParaRPr lang="en-US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be combined with a variable declaration.</a:t>
            </a:r>
          </a:p>
          <a:p>
            <a:r>
              <a:rPr lang="en-US" sz="4000" dirty="0" smtClean="0"/>
              <a:t>Example:  </a:t>
            </a:r>
          </a:p>
          <a:p>
            <a:pPr>
              <a:buNone/>
            </a:pPr>
            <a:r>
              <a:rPr lang="en-US" sz="4000" b="1" dirty="0" smtClean="0"/>
              <a:t>   </a:t>
            </a:r>
            <a:r>
              <a:rPr lang="en-US" sz="4000" b="1" dirty="0" err="1" smtClean="0"/>
              <a:t>Strin</a:t>
            </a:r>
            <a:r>
              <a:rPr lang="en-US" sz="4000" b="1" dirty="0" smtClean="0"/>
              <a:t> g   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foo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=</a:t>
            </a:r>
            <a:r>
              <a:rPr lang="en-US" sz="4000" b="1" dirty="0" smtClean="0"/>
              <a:t> “</a:t>
            </a:r>
            <a:r>
              <a:rPr lang="en-US" sz="4000" b="1" dirty="0" smtClean="0">
                <a:solidFill>
                  <a:srgbClr val="7030A0"/>
                </a:solidFill>
              </a:rPr>
              <a:t>IAP 6.092</a:t>
            </a:r>
            <a:r>
              <a:rPr lang="en-US" sz="4000" b="1" dirty="0" smtClean="0"/>
              <a:t>”</a:t>
            </a:r>
            <a:r>
              <a:rPr lang="en-US" sz="4000" b="1" dirty="0" smtClean="0">
                <a:solidFill>
                  <a:srgbClr val="0070C0"/>
                </a:solidFill>
              </a:rPr>
              <a:t>;</a:t>
            </a:r>
            <a:endParaRPr lang="en-US" sz="4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4000" dirty="0" smtClean="0"/>
              <a:t>   </a:t>
            </a:r>
            <a:r>
              <a:rPr lang="en-US" sz="4000" b="1" dirty="0" smtClean="0"/>
              <a:t>double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badPi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7030A0"/>
                </a:solidFill>
              </a:rPr>
              <a:t>3.14</a:t>
            </a:r>
            <a:r>
              <a:rPr lang="en-US" sz="4000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sz="4000" dirty="0" smtClean="0"/>
              <a:t>   </a:t>
            </a:r>
            <a:r>
              <a:rPr lang="en-US" sz="4000" b="1" dirty="0" err="1" smtClean="0"/>
              <a:t>boolean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isJanuary</a:t>
            </a:r>
            <a:r>
              <a:rPr lang="en-US" sz="4000" dirty="0" smtClean="0">
                <a:solidFill>
                  <a:srgbClr val="00B050"/>
                </a:solidFill>
              </a:rPr>
              <a:t> = </a:t>
            </a:r>
            <a:r>
              <a:rPr lang="en-US" sz="4000" dirty="0" smtClean="0">
                <a:solidFill>
                  <a:srgbClr val="7030A0"/>
                </a:solidFill>
              </a:rPr>
              <a:t>true</a:t>
            </a:r>
            <a:r>
              <a:rPr lang="en-US" sz="4000" dirty="0" smtClean="0">
                <a:solidFill>
                  <a:srgbClr val="0070C0"/>
                </a:solidFill>
              </a:rPr>
              <a:t>;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Symbols that perform simple computations</a:t>
            </a:r>
          </a:p>
          <a:p>
            <a:r>
              <a:rPr lang="en-US" sz="4400" dirty="0" smtClean="0"/>
              <a:t>Assignment: </a:t>
            </a:r>
            <a:r>
              <a:rPr lang="en-US" sz="4400" dirty="0" smtClean="0">
                <a:solidFill>
                  <a:srgbClr val="00B050"/>
                </a:solidFill>
              </a:rPr>
              <a:t>=</a:t>
            </a:r>
          </a:p>
          <a:p>
            <a:r>
              <a:rPr lang="en-US" sz="4400" dirty="0" smtClean="0"/>
              <a:t>Addition: </a:t>
            </a:r>
            <a:r>
              <a:rPr lang="en-US" sz="4400" dirty="0" smtClean="0">
                <a:solidFill>
                  <a:srgbClr val="00B050"/>
                </a:solidFill>
              </a:rPr>
              <a:t>+</a:t>
            </a:r>
          </a:p>
          <a:p>
            <a:r>
              <a:rPr lang="en-US" sz="4400" dirty="0" smtClean="0"/>
              <a:t>Subtraction: </a:t>
            </a:r>
            <a:r>
              <a:rPr lang="en-US" sz="4400" dirty="0" smtClean="0">
                <a:solidFill>
                  <a:srgbClr val="00B050"/>
                </a:solidFill>
              </a:rPr>
              <a:t>-</a:t>
            </a:r>
          </a:p>
          <a:p>
            <a:r>
              <a:rPr lang="en-US" sz="4400" dirty="0" smtClean="0"/>
              <a:t>Multiplication: </a:t>
            </a:r>
            <a:r>
              <a:rPr lang="en-US" sz="4400" dirty="0" smtClean="0">
                <a:solidFill>
                  <a:srgbClr val="00B050"/>
                </a:solidFill>
              </a:rPr>
              <a:t>*</a:t>
            </a:r>
          </a:p>
          <a:p>
            <a:r>
              <a:rPr lang="en-US" sz="4400" dirty="0" smtClean="0"/>
              <a:t>Division: </a:t>
            </a:r>
            <a:r>
              <a:rPr lang="en-US" sz="4400" dirty="0" smtClean="0">
                <a:solidFill>
                  <a:srgbClr val="00B050"/>
                </a:solidFill>
              </a:rPr>
              <a:t>/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Order of Operations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Follows standard math rules:</a:t>
            </a:r>
          </a:p>
          <a:p>
            <a:r>
              <a:rPr lang="en-US" sz="4800" dirty="0" smtClean="0"/>
              <a:t>Precedence like math, </a:t>
            </a:r>
          </a:p>
          <a:p>
            <a:r>
              <a:rPr lang="en-US" sz="4800" dirty="0" smtClean="0"/>
              <a:t>Multiplication and division</a:t>
            </a:r>
          </a:p>
          <a:p>
            <a:r>
              <a:rPr lang="en-US" sz="4800" dirty="0" smtClean="0"/>
              <a:t>Addition and subtraction</a:t>
            </a:r>
          </a:p>
          <a:p>
            <a:r>
              <a:rPr lang="en-US" sz="4800" dirty="0" smtClean="0"/>
              <a:t>left to right </a:t>
            </a:r>
          </a:p>
          <a:p>
            <a:r>
              <a:rPr lang="en-US" sz="4800" dirty="0" smtClean="0"/>
              <a:t>Right hand side of </a:t>
            </a:r>
            <a:r>
              <a:rPr lang="en-US" sz="4800" dirty="0" smtClean="0">
                <a:solidFill>
                  <a:srgbClr val="00B050"/>
                </a:solidFill>
              </a:rPr>
              <a:t>=</a:t>
            </a:r>
            <a:r>
              <a:rPr lang="en-US" sz="4800" dirty="0" smtClean="0"/>
              <a:t> evaluated first</a:t>
            </a:r>
          </a:p>
          <a:p>
            <a:r>
              <a:rPr lang="fr-FR" sz="4800" dirty="0" smtClean="0"/>
              <a:t>double x = 3 / 2 + 1;  // x = 2.0 </a:t>
            </a:r>
          </a:p>
          <a:p>
            <a:r>
              <a:rPr lang="fr-FR" sz="4800" dirty="0" smtClean="0"/>
              <a:t>double y = 3 / (2 + 1); // y = 1.0 </a:t>
            </a: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String Concatenation (+)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String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text</a:t>
            </a:r>
            <a:r>
              <a:rPr lang="en-US" sz="4800" dirty="0" smtClean="0"/>
              <a:t> </a:t>
            </a:r>
            <a:r>
              <a:rPr lang="en-US" sz="4800" b="1" dirty="0" smtClean="0"/>
              <a:t>= </a:t>
            </a:r>
            <a:r>
              <a:rPr lang="en-US" sz="4000" b="1" dirty="0" smtClean="0"/>
              <a:t>"hello" </a:t>
            </a:r>
            <a:r>
              <a:rPr lang="en-US" sz="4000" b="1" dirty="0" smtClean="0">
                <a:solidFill>
                  <a:srgbClr val="00B050"/>
                </a:solidFill>
              </a:rPr>
              <a:t>+</a:t>
            </a:r>
            <a:r>
              <a:rPr lang="en-US" sz="4000" b="1" dirty="0" smtClean="0"/>
              <a:t> " world";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text</a:t>
            </a:r>
            <a:r>
              <a:rPr lang="en-US" sz="4400" b="1" dirty="0" smtClean="0"/>
              <a:t> = </a:t>
            </a:r>
            <a:r>
              <a:rPr lang="en-US" sz="4400" b="1" dirty="0" smtClean="0">
                <a:solidFill>
                  <a:srgbClr val="FF0000"/>
                </a:solidFill>
              </a:rPr>
              <a:t>text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</a:rPr>
              <a:t>+</a:t>
            </a:r>
            <a:r>
              <a:rPr lang="en-US" sz="4400" b="1" dirty="0" smtClean="0"/>
              <a:t> " number " </a:t>
            </a:r>
            <a:r>
              <a:rPr lang="en-US" sz="4400" b="1" dirty="0" smtClean="0">
                <a:solidFill>
                  <a:srgbClr val="00B050"/>
                </a:solidFill>
              </a:rPr>
              <a:t>+</a:t>
            </a:r>
            <a:r>
              <a:rPr lang="en-US" sz="4400" b="1" dirty="0" smtClean="0"/>
              <a:t> 5;</a:t>
            </a:r>
          </a:p>
          <a:p>
            <a:r>
              <a:rPr lang="en-US" sz="4000" b="1" dirty="0" smtClean="0"/>
              <a:t>// text = "hello world number 5"</a:t>
            </a:r>
            <a:endParaRPr 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Mismatched Types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verifies that types always match:</a:t>
            </a:r>
          </a:p>
          <a:p>
            <a:r>
              <a:rPr lang="en-US" sz="3600" b="1" i="1" dirty="0" smtClean="0"/>
              <a:t>String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five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=</a:t>
            </a:r>
            <a:r>
              <a:rPr lang="en-US" sz="3600" b="1" dirty="0" smtClean="0"/>
              <a:t> 5; // ERROR! </a:t>
            </a:r>
          </a:p>
          <a:p>
            <a:r>
              <a:rPr lang="en-US" sz="3600" dirty="0" smtClean="0"/>
              <a:t>test.java.2: </a:t>
            </a:r>
          </a:p>
          <a:p>
            <a:pPr>
              <a:buNone/>
            </a:pPr>
            <a:r>
              <a:rPr lang="en-US" sz="3600" dirty="0" smtClean="0"/>
              <a:t>        incompatible types </a:t>
            </a:r>
          </a:p>
          <a:p>
            <a:pPr>
              <a:buNone/>
            </a:pPr>
            <a:r>
              <a:rPr lang="en-US" sz="3600" dirty="0" smtClean="0"/>
              <a:t>        found:  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</a:p>
          <a:p>
            <a:pPr>
              <a:buNone/>
            </a:pPr>
            <a:r>
              <a:rPr lang="en-US" sz="3600" dirty="0" smtClean="0"/>
              <a:t>        required:  </a:t>
            </a:r>
            <a:r>
              <a:rPr lang="en-US" sz="3600" dirty="0" err="1" smtClean="0"/>
              <a:t>java.lang.String</a:t>
            </a:r>
            <a:r>
              <a:rPr lang="en-US" sz="3600" dirty="0" smtClean="0"/>
              <a:t> </a:t>
            </a:r>
          </a:p>
          <a:p>
            <a:pPr>
              <a:buNone/>
            </a:pPr>
            <a:r>
              <a:rPr lang="en-US" sz="3600" dirty="0" smtClean="0"/>
              <a:t>        String five = 5;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</TotalTime>
  <Words>371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Slide 1</vt:lpstr>
      <vt:lpstr> Types </vt:lpstr>
      <vt:lpstr>        Variables </vt:lpstr>
      <vt:lpstr>Assignment </vt:lpstr>
      <vt:lpstr>Assignment </vt:lpstr>
      <vt:lpstr>Operators </vt:lpstr>
      <vt:lpstr>Order of Operations </vt:lpstr>
      <vt:lpstr>String Concatenation (+) </vt:lpstr>
      <vt:lpstr>Mismatched Types  </vt:lpstr>
      <vt:lpstr>Mismatched Types  </vt:lpstr>
      <vt:lpstr>Conversion by casting  </vt:lpstr>
      <vt:lpstr>             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19</cp:revision>
  <dcterms:created xsi:type="dcterms:W3CDTF">2017-08-26T18:05:22Z</dcterms:created>
  <dcterms:modified xsi:type="dcterms:W3CDTF">2017-08-26T23:02:08Z</dcterms:modified>
</cp:coreProperties>
</file>