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39" r:id="rId3"/>
    <p:sldId id="340" r:id="rId4"/>
    <p:sldId id="341" r:id="rId5"/>
    <p:sldId id="342" r:id="rId6"/>
    <p:sldId id="343" r:id="rId7"/>
    <p:sldId id="344" r:id="rId8"/>
    <p:sldId id="345" r:id="rId9"/>
    <p:sldId id="346" r:id="rId10"/>
    <p:sldId id="347" r:id="rId11"/>
    <p:sldId id="348" r:id="rId12"/>
    <p:sldId id="257" r:id="rId13"/>
    <p:sldId id="258" r:id="rId14"/>
    <p:sldId id="259" r:id="rId15"/>
    <p:sldId id="260" r:id="rId16"/>
    <p:sldId id="261" r:id="rId17"/>
    <p:sldId id="262" r:id="rId18"/>
    <p:sldId id="294" r:id="rId19"/>
    <p:sldId id="302" r:id="rId20"/>
    <p:sldId id="303" r:id="rId21"/>
    <p:sldId id="304" r:id="rId22"/>
    <p:sldId id="305" r:id="rId23"/>
    <p:sldId id="306" r:id="rId24"/>
    <p:sldId id="301" r:id="rId25"/>
    <p:sldId id="307" r:id="rId26"/>
    <p:sldId id="308" r:id="rId27"/>
    <p:sldId id="309" r:id="rId28"/>
    <p:sldId id="310" r:id="rId29"/>
    <p:sldId id="311" r:id="rId30"/>
    <p:sldId id="324" r:id="rId31"/>
    <p:sldId id="325" r:id="rId32"/>
    <p:sldId id="312" r:id="rId33"/>
    <p:sldId id="327" r:id="rId34"/>
    <p:sldId id="314" r:id="rId35"/>
    <p:sldId id="316" r:id="rId36"/>
    <p:sldId id="313" r:id="rId37"/>
    <p:sldId id="317" r:id="rId38"/>
    <p:sldId id="318" r:id="rId39"/>
    <p:sldId id="319" r:id="rId40"/>
    <p:sldId id="320" r:id="rId41"/>
    <p:sldId id="321" r:id="rId42"/>
    <p:sldId id="322" r:id="rId43"/>
    <p:sldId id="323" r:id="rId44"/>
    <p:sldId id="315" r:id="rId45"/>
    <p:sldId id="349" r:id="rId46"/>
    <p:sldId id="338" r:id="rId47"/>
    <p:sldId id="295" r:id="rId48"/>
    <p:sldId id="333" r:id="rId49"/>
    <p:sldId id="285" r:id="rId50"/>
    <p:sldId id="286" r:id="rId51"/>
    <p:sldId id="281" r:id="rId52"/>
    <p:sldId id="329" r:id="rId53"/>
    <p:sldId id="330" r:id="rId54"/>
    <p:sldId id="331" r:id="rId55"/>
    <p:sldId id="283" r:id="rId56"/>
    <p:sldId id="287" r:id="rId57"/>
    <p:sldId id="334" r:id="rId58"/>
    <p:sldId id="290" r:id="rId59"/>
    <p:sldId id="335" r:id="rId60"/>
    <p:sldId id="337" r:id="rId61"/>
    <p:sldId id="298" r:id="rId62"/>
    <p:sldId id="273" r:id="rId63"/>
    <p:sldId id="276" r:id="rId64"/>
    <p:sldId id="277" r:id="rId65"/>
    <p:sldId id="278" r:id="rId66"/>
    <p:sldId id="279" r:id="rId67"/>
    <p:sldId id="280" r:id="rId68"/>
    <p:sldId id="288" r:id="rId69"/>
    <p:sldId id="32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4607" autoAdjust="0"/>
  </p:normalViewPr>
  <p:slideViewPr>
    <p:cSldViewPr>
      <p:cViewPr varScale="1">
        <p:scale>
          <a:sx n="65" d="100"/>
          <a:sy n="65" d="100"/>
        </p:scale>
        <p:origin x="-82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D9EF15-F2B0-4AFB-9460-2622BF4D28F7}" type="datetimeFigureOut">
              <a:rPr lang="en-US" smtClean="0"/>
              <a:pPr/>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15E37A-01C7-4241-9BB9-B3544B718A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15E37A-01C7-4241-9BB9-B3544B718A83}"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EBC5D-5E27-453D-91E1-DE0242C805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EBC5D-5E27-453D-91E1-DE0242C805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EBC5D-5E27-453D-91E1-DE0242C805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EBC5D-5E27-453D-91E1-DE0242C805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EBC5D-5E27-453D-91E1-DE0242C805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EBC5D-5E27-453D-91E1-DE0242C805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EBC5D-5E27-453D-91E1-DE0242C80509}" type="datetimeFigureOut">
              <a:rPr lang="en-US" smtClean="0"/>
              <a:pPr/>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EBC5D-5E27-453D-91E1-DE0242C80509}" type="datetimeFigureOut">
              <a:rPr lang="en-US" smtClean="0"/>
              <a:pPr/>
              <a:t>9/4/2017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EBC5D-5E27-453D-91E1-DE0242C80509}" type="datetimeFigureOut">
              <a:rPr lang="en-US" smtClean="0"/>
              <a:pPr/>
              <a:t>9/4/2017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EBC5D-5E27-453D-91E1-DE0242C805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EBC5D-5E27-453D-91E1-DE0242C805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05811-8C96-4666-9986-67D3B9D767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EBC5D-5E27-453D-91E1-DE0242C80509}" type="datetimeFigureOut">
              <a:rPr lang="en-US" smtClean="0"/>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05811-8C96-4666-9986-67D3B9D767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Value_(computer_scien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Source_cod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Floating-point_number" TargetMode="External"/><Relationship Id="rId2" Type="http://schemas.openxmlformats.org/officeDocument/2006/relationships/hyperlink" Target="https://en.wikipedia.org/wiki/Integer_(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Character_(computing)" TargetMode="External"/><Relationship Id="rId5" Type="http://schemas.openxmlformats.org/officeDocument/2006/relationships/hyperlink" Target="https://en.wikipedia.org/wiki/Boolean_datatype" TargetMode="External"/><Relationship Id="rId4" Type="http://schemas.openxmlformats.org/officeDocument/2006/relationships/hyperlink" Target="https://en.wikipedia.org/wiki/String_(computer_scie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rray_data_structure" TargetMode="External"/><Relationship Id="rId7" Type="http://schemas.openxmlformats.org/officeDocument/2006/relationships/hyperlink" Target="https://en.wikipedia.org/wiki/Function_type" TargetMode="External"/><Relationship Id="rId2" Type="http://schemas.openxmlformats.org/officeDocument/2006/relationships/hyperlink" Target="https://en.wikipedia.org/wiki/Enumerated_type" TargetMode="External"/><Relationship Id="rId1" Type="http://schemas.openxmlformats.org/officeDocument/2006/relationships/slideLayout" Target="../slideLayouts/slideLayout2.xml"/><Relationship Id="rId6" Type="http://schemas.openxmlformats.org/officeDocument/2006/relationships/hyperlink" Target="https://en.wikipedia.org/wiki/Anonymous_function" TargetMode="External"/><Relationship Id="rId5" Type="http://schemas.openxmlformats.org/officeDocument/2006/relationships/hyperlink" Target="https://en.wikipedia.org/wiki/Object_(computer_science)" TargetMode="External"/><Relationship Id="rId4" Type="http://schemas.openxmlformats.org/officeDocument/2006/relationships/hyperlink" Target="https://en.wikipedia.org/wiki/Record_(computer_scienc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houghtco.com/primitive-data-types-2034320" TargetMode="External"/><Relationship Id="rId2" Type="http://schemas.openxmlformats.org/officeDocument/2006/relationships/hyperlink" Target="https://www.thoughtco.com/delphi-programming-for-beginners-105684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houghtco.com/creating-your-first-java-program-2034124" TargetMode="External"/><Relationship Id="rId2" Type="http://schemas.openxmlformats.org/officeDocument/2006/relationships/hyperlink" Target="https://www.thoughtco.com/variable-2034325" TargetMode="External"/><Relationship Id="rId1" Type="http://schemas.openxmlformats.org/officeDocument/2006/relationships/slideLayout" Target="../slideLayouts/slideLayout2.xml"/><Relationship Id="rId4" Type="http://schemas.openxmlformats.org/officeDocument/2006/relationships/hyperlink" Target="https://www.thoughtco.com/definition-of-compiler-95819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houghtco.com/declaration-statement-203407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thoughtco.com/reserved-words-in-java-203420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houghtco.com/handling-exceptions-in-delphi-exception-handling-105821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Syntax errors are errors in your code such as a missing semi-colon. </a:t>
            </a:r>
            <a:br>
              <a:rPr lang="en-US" dirty="0" smtClean="0"/>
            </a:br>
            <a:r>
              <a:rPr lang="en-US" dirty="0" smtClean="0"/>
              <a:t/>
            </a:r>
            <a:br>
              <a:rPr lang="en-US" dirty="0" smtClean="0"/>
            </a:br>
            <a:r>
              <a:rPr lang="en-US" dirty="0" smtClean="0"/>
              <a:t>Run time errors are errors that appear during run time such as an infinite loop. </a:t>
            </a:r>
            <a:br>
              <a:rPr lang="en-US" dirty="0" smtClean="0"/>
            </a:br>
            <a:r>
              <a:rPr lang="en-US" dirty="0" smtClean="0"/>
              <a:t/>
            </a:r>
            <a:br>
              <a:rPr lang="en-US" dirty="0" smtClean="0"/>
            </a:br>
            <a:r>
              <a:rPr lang="en-US" dirty="0" smtClean="0"/>
              <a:t>Logic errors appear when your code does not do what you want it to do because of the logic such as the comparisons are wrong.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literal</a:t>
            </a:r>
            <a:endParaRPr lang="en-US" dirty="0"/>
          </a:p>
        </p:txBody>
      </p:sp>
      <p:sp>
        <p:nvSpPr>
          <p:cNvPr id="3" name="Content Placeholder 2"/>
          <p:cNvSpPr>
            <a:spLocks noGrp="1"/>
          </p:cNvSpPr>
          <p:nvPr>
            <p:ph idx="1"/>
          </p:nvPr>
        </p:nvSpPr>
        <p:spPr/>
        <p:txBody>
          <a:bodyPr/>
          <a:lstStyle/>
          <a:p>
            <a:r>
              <a:rPr lang="en-US" sz="6000" dirty="0" smtClean="0"/>
              <a:t>In </a:t>
            </a:r>
            <a:r>
              <a:rPr lang="en-US" sz="6000" dirty="0" smtClean="0">
                <a:hlinkClick r:id="rId2" tooltip="Computer science"/>
              </a:rPr>
              <a:t>computer science</a:t>
            </a:r>
            <a:r>
              <a:rPr lang="en-US" sz="6000" dirty="0" smtClean="0"/>
              <a:t>, a </a:t>
            </a:r>
            <a:r>
              <a:rPr lang="en-US" sz="6000" b="1" dirty="0" smtClean="0"/>
              <a:t>literal</a:t>
            </a:r>
            <a:r>
              <a:rPr lang="en-US" sz="6000" dirty="0" smtClean="0"/>
              <a:t> is a notation for representing a fixed </a:t>
            </a:r>
            <a:r>
              <a:rPr lang="en-US" sz="6000" dirty="0" smtClean="0">
                <a:hlinkClick r:id="rId3" tooltip="Value (computer science)"/>
              </a:rPr>
              <a:t>value</a:t>
            </a:r>
            <a:r>
              <a:rPr lang="en-US" sz="6000" dirty="0" smtClean="0"/>
              <a:t> in </a:t>
            </a:r>
            <a:r>
              <a:rPr lang="en-US" sz="6000" dirty="0" smtClean="0">
                <a:hlinkClick r:id="rId4" tooltip="Source code"/>
              </a:rPr>
              <a:t>source code</a:t>
            </a:r>
            <a:r>
              <a:rPr lang="en-US" sz="6000" dirty="0" smtClean="0"/>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dirty="0" smtClean="0"/>
              <a:t>Almost all programming languages have notations for atomic values such as </a:t>
            </a:r>
            <a:r>
              <a:rPr lang="en-US" sz="4400" dirty="0" smtClean="0">
                <a:hlinkClick r:id="rId2" tooltip="Integer (computer science)"/>
              </a:rPr>
              <a:t>integers</a:t>
            </a:r>
            <a:r>
              <a:rPr lang="en-US" sz="4400" dirty="0" smtClean="0"/>
              <a:t>, </a:t>
            </a:r>
            <a:r>
              <a:rPr lang="en-US" sz="4400" dirty="0" smtClean="0">
                <a:hlinkClick r:id="rId3" tooltip="Floating-point number"/>
              </a:rPr>
              <a:t>floating-point numbers</a:t>
            </a:r>
            <a:r>
              <a:rPr lang="en-US" sz="4400" dirty="0" smtClean="0"/>
              <a:t>, and </a:t>
            </a:r>
            <a:r>
              <a:rPr lang="en-US" sz="4400" dirty="0" smtClean="0">
                <a:hlinkClick r:id="rId4" tooltip="String (computer science)"/>
              </a:rPr>
              <a:t>strings</a:t>
            </a:r>
            <a:r>
              <a:rPr lang="en-US" sz="4400" dirty="0" smtClean="0"/>
              <a:t>, and usually for </a:t>
            </a:r>
            <a:r>
              <a:rPr lang="en-US" sz="4400" dirty="0" err="1" smtClean="0">
                <a:hlinkClick r:id="rId5" tooltip="Boolean datatype"/>
              </a:rPr>
              <a:t>booleans</a:t>
            </a:r>
            <a:r>
              <a:rPr lang="en-US" sz="4400" dirty="0" smtClean="0"/>
              <a:t> and </a:t>
            </a:r>
            <a:r>
              <a:rPr lang="en-US" sz="4400" dirty="0" smtClean="0">
                <a:hlinkClick r:id="rId6" tooltip="Character (computing)"/>
              </a:rPr>
              <a:t>characters</a:t>
            </a:r>
            <a:r>
              <a:rPr lang="en-US" sz="4400" dirty="0" smtClean="0"/>
              <a:t>; </a:t>
            </a:r>
            <a:endParaRPr lang="en-US" sz="4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Literals are often used to initialize variables, </a:t>
            </a:r>
          </a:p>
          <a:p>
            <a:r>
              <a:rPr lang="en-US" dirty="0" smtClean="0"/>
              <a:t>for example, in the following, </a:t>
            </a:r>
          </a:p>
          <a:p>
            <a:pPr lvl="1"/>
            <a:r>
              <a:rPr lang="en-US" dirty="0" err="1" smtClean="0"/>
              <a:t>int</a:t>
            </a:r>
            <a:r>
              <a:rPr lang="en-US" dirty="0" smtClean="0"/>
              <a:t> a </a:t>
            </a:r>
            <a:r>
              <a:rPr lang="en-US" dirty="0" smtClean="0">
                <a:solidFill>
                  <a:srgbClr val="FF0000"/>
                </a:solidFill>
              </a:rPr>
              <a:t>= 1</a:t>
            </a:r>
            <a:r>
              <a:rPr lang="en-US" dirty="0" smtClean="0"/>
              <a:t>; </a:t>
            </a:r>
          </a:p>
          <a:p>
            <a:pPr lvl="1"/>
            <a:r>
              <a:rPr lang="en-US" dirty="0" smtClean="0"/>
              <a:t>String s = "</a:t>
            </a:r>
            <a:r>
              <a:rPr lang="en-US" dirty="0" smtClean="0">
                <a:solidFill>
                  <a:srgbClr val="FF0000"/>
                </a:solidFill>
              </a:rPr>
              <a:t>cat</a:t>
            </a:r>
            <a:r>
              <a:rPr lang="en-US" dirty="0" smtClean="0"/>
              <a:t>";</a:t>
            </a:r>
          </a:p>
          <a:p>
            <a:pPr lvl="1"/>
            <a:r>
              <a:rPr lang="en-US" dirty="0" err="1" smtClean="0"/>
              <a:t>boolean</a:t>
            </a:r>
            <a:r>
              <a:rPr lang="en-US" dirty="0" smtClean="0"/>
              <a:t> </a:t>
            </a:r>
            <a:r>
              <a:rPr lang="en-US" dirty="0" err="1" smtClean="0"/>
              <a:t>isTrue</a:t>
            </a:r>
            <a:r>
              <a:rPr lang="en-US" dirty="0" smtClean="0"/>
              <a:t> = </a:t>
            </a:r>
            <a:r>
              <a:rPr lang="en-US" dirty="0" smtClean="0">
                <a:solidFill>
                  <a:srgbClr val="FF0000"/>
                </a:solidFill>
              </a:rPr>
              <a:t>true</a:t>
            </a:r>
            <a:r>
              <a:rPr lang="en-US" dirty="0" smtClean="0"/>
              <a:t>;</a:t>
            </a:r>
            <a:endParaRPr lang="en-US" dirty="0"/>
          </a:p>
          <a:p>
            <a:r>
              <a:rPr lang="en-US" dirty="0" smtClean="0">
                <a:solidFill>
                  <a:srgbClr val="FF0000"/>
                </a:solidFill>
              </a:rPr>
              <a:t>1</a:t>
            </a:r>
            <a:r>
              <a:rPr lang="en-US" dirty="0" smtClean="0"/>
              <a:t> is an integer literal and the three letter </a:t>
            </a:r>
          </a:p>
          <a:p>
            <a:r>
              <a:rPr lang="en-US" dirty="0" smtClean="0"/>
              <a:t>string in "</a:t>
            </a:r>
            <a:r>
              <a:rPr lang="en-US" dirty="0" smtClean="0">
                <a:solidFill>
                  <a:srgbClr val="FF0000"/>
                </a:solidFill>
              </a:rPr>
              <a:t>cat</a:t>
            </a:r>
            <a:r>
              <a:rPr lang="en-US" dirty="0" smtClean="0"/>
              <a:t>" is a string literal:</a:t>
            </a:r>
          </a:p>
          <a:p>
            <a:r>
              <a:rPr lang="en-US" dirty="0" smtClean="0">
                <a:solidFill>
                  <a:srgbClr val="FF0000"/>
                </a:solidFill>
              </a:rPr>
              <a:t>“true”</a:t>
            </a:r>
            <a:r>
              <a:rPr lang="en-US" dirty="0" smtClean="0"/>
              <a:t> for the </a:t>
            </a:r>
            <a:r>
              <a:rPr lang="en-US" dirty="0" err="1" smtClean="0"/>
              <a:t>boolean</a:t>
            </a:r>
            <a:r>
              <a:rPr lang="en-US" dirty="0" smtClean="0"/>
              <a:t> literal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dirty="0" smtClean="0"/>
              <a:t>some also have notations for </a:t>
            </a:r>
            <a:r>
              <a:rPr lang="en-US" sz="4400" dirty="0" smtClean="0">
                <a:hlinkClick r:id="rId2" tooltip="Enumerated type"/>
              </a:rPr>
              <a:t>elements of enumerated types</a:t>
            </a:r>
            <a:r>
              <a:rPr lang="en-US" sz="4400" dirty="0" smtClean="0"/>
              <a:t> and compound values such as </a:t>
            </a:r>
            <a:r>
              <a:rPr lang="en-US" sz="4400" dirty="0" smtClean="0">
                <a:hlinkClick r:id="rId3" tooltip="Array data structure"/>
              </a:rPr>
              <a:t>arrays</a:t>
            </a:r>
            <a:r>
              <a:rPr lang="en-US" sz="4400" dirty="0" smtClean="0"/>
              <a:t>, </a:t>
            </a:r>
            <a:r>
              <a:rPr lang="en-US" sz="4400" dirty="0" smtClean="0">
                <a:hlinkClick r:id="rId4" tooltip="Record (computer science)"/>
              </a:rPr>
              <a:t>records</a:t>
            </a:r>
            <a:r>
              <a:rPr lang="en-US" sz="4400" dirty="0" smtClean="0"/>
              <a:t>, and </a:t>
            </a:r>
            <a:r>
              <a:rPr lang="en-US" sz="4400" dirty="0" smtClean="0">
                <a:hlinkClick r:id="rId5" tooltip="Object (computer science)"/>
              </a:rPr>
              <a:t>objects</a:t>
            </a:r>
            <a:r>
              <a:rPr lang="en-US" sz="4400" dirty="0" smtClean="0"/>
              <a:t>. An </a:t>
            </a:r>
            <a:r>
              <a:rPr lang="en-US" sz="4400" dirty="0" smtClean="0">
                <a:hlinkClick r:id="rId6" tooltip="Anonymous function"/>
              </a:rPr>
              <a:t>anonymous function</a:t>
            </a:r>
            <a:r>
              <a:rPr lang="en-US" sz="4400" dirty="0" smtClean="0"/>
              <a:t> is a literal for the </a:t>
            </a:r>
            <a:r>
              <a:rPr lang="en-US" sz="4400" dirty="0" smtClean="0">
                <a:hlinkClick r:id="rId7" tooltip="Function type"/>
              </a:rPr>
              <a:t>function type</a:t>
            </a:r>
            <a:r>
              <a:rPr lang="en-US" sz="4400" dirty="0" smtClean="0"/>
              <a:t>.</a:t>
            </a:r>
            <a:endParaRPr lang="en-US" sz="4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dirty="0" smtClean="0">
                <a:hlinkClick r:id="rId2" tooltip="Array data structure"/>
              </a:rPr>
              <a:t>Arrays</a:t>
            </a:r>
            <a:r>
              <a:rPr lang="en-US" sz="4400" dirty="0" smtClean="0"/>
              <a:t> </a:t>
            </a:r>
            <a:r>
              <a:rPr lang="en-US" sz="4400" b="1" dirty="0" smtClean="0"/>
              <a:t>literal</a:t>
            </a:r>
            <a:endParaRPr lang="en-US" sz="4400" dirty="0" smtClean="0"/>
          </a:p>
          <a:p>
            <a:r>
              <a:rPr lang="en-US" sz="4400" dirty="0" smtClean="0"/>
              <a:t>{"</a:t>
            </a:r>
            <a:r>
              <a:rPr lang="en-US" sz="4400" dirty="0" err="1" smtClean="0"/>
              <a:t>cat","dog</a:t>
            </a:r>
            <a:r>
              <a:rPr lang="en-US" sz="4400" dirty="0" smtClean="0"/>
              <a:t>"} {name:"cat",length:57}</a:t>
            </a:r>
          </a:p>
          <a:p>
            <a:r>
              <a:rPr lang="en-US" sz="4400" dirty="0" smtClean="0"/>
              <a:t>--we will learn array later</a:t>
            </a:r>
          </a:p>
          <a:p>
            <a:endParaRPr lang="en-US"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Any Questions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User-Defined Symbols: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sz="3600" dirty="0" smtClean="0"/>
              <a:t>Variable and program names are examples of user-defined symbols.</a:t>
            </a:r>
          </a:p>
          <a:p>
            <a:pPr>
              <a:lnSpc>
                <a:spcPct val="90000"/>
              </a:lnSpc>
            </a:pPr>
            <a:r>
              <a:rPr lang="en-US" sz="3600" dirty="0" smtClean="0"/>
              <a:t>User-defined symbols consist of a letter (A …Z), (a … z), (_ and $), followed by a sequence of letters and/or digits (0 … 9).</a:t>
            </a:r>
          </a:p>
          <a:p>
            <a:pPr>
              <a:lnSpc>
                <a:spcPct val="90000"/>
              </a:lnSpc>
            </a:pPr>
            <a:r>
              <a:rPr lang="en-US" sz="3600" dirty="0" smtClean="0"/>
              <a:t>Names are </a:t>
            </a:r>
            <a:r>
              <a:rPr lang="en-US" sz="3600" dirty="0" smtClean="0">
                <a:solidFill>
                  <a:srgbClr val="FF0000"/>
                </a:solidFill>
              </a:rPr>
              <a:t>case-sensitive</a:t>
            </a:r>
            <a:r>
              <a:rPr lang="en-US" sz="3600" dirty="0" smtClean="0"/>
              <a:t>.</a:t>
            </a:r>
          </a:p>
          <a:p>
            <a:pPr>
              <a:lnSpc>
                <a:spcPct val="90000"/>
              </a:lnSpc>
            </a:pPr>
            <a:r>
              <a:rPr lang="en-US" sz="3600" dirty="0" smtClean="0">
                <a:solidFill>
                  <a:srgbClr val="0070C0"/>
                </a:solidFill>
              </a:rPr>
              <a:t>Keywords </a:t>
            </a:r>
            <a:r>
              <a:rPr lang="en-US" sz="3600" dirty="0" smtClean="0"/>
              <a:t>and</a:t>
            </a:r>
            <a:r>
              <a:rPr lang="en-US" sz="3600" dirty="0" smtClean="0">
                <a:solidFill>
                  <a:srgbClr val="0070C0"/>
                </a:solidFill>
              </a:rPr>
              <a:t> reserved words </a:t>
            </a:r>
            <a:r>
              <a:rPr lang="en-US" sz="3600" dirty="0" smtClean="0">
                <a:solidFill>
                  <a:srgbClr val="FF0000"/>
                </a:solidFill>
              </a:rPr>
              <a:t>cannot</a:t>
            </a:r>
            <a:r>
              <a:rPr lang="en-US" sz="3600" dirty="0" smtClean="0"/>
              <a:t> be used as they have special meaning.</a:t>
            </a:r>
          </a:p>
          <a:p>
            <a:pPr lvl="1">
              <a:lnSpc>
                <a:spcPct val="90000"/>
              </a:lnSpc>
            </a:pPr>
            <a:r>
              <a:rPr lang="en-US" sz="3600" dirty="0" smtClean="0"/>
              <a:t>else, byte, char, do, return, and more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Declaring Variables </a:t>
            </a:r>
            <a:br>
              <a:rPr lang="en-US" b="1" dirty="0" smtClean="0"/>
            </a:br>
            <a:endParaRPr lang="en-US" dirty="0"/>
          </a:p>
        </p:txBody>
      </p:sp>
      <p:sp>
        <p:nvSpPr>
          <p:cNvPr id="3" name="Content Placeholder 2"/>
          <p:cNvSpPr>
            <a:spLocks noGrp="1"/>
          </p:cNvSpPr>
          <p:nvPr>
            <p:ph idx="1"/>
          </p:nvPr>
        </p:nvSpPr>
        <p:spPr/>
        <p:txBody>
          <a:bodyPr/>
          <a:lstStyle/>
          <a:p>
            <a:r>
              <a:rPr lang="en-US" dirty="0" smtClean="0"/>
              <a:t>A variable is a container that holds values that are used in a Java program. </a:t>
            </a:r>
          </a:p>
          <a:p>
            <a:r>
              <a:rPr lang="en-US" dirty="0" smtClean="0"/>
              <a:t>To be able to use a variable it needs to be declared. </a:t>
            </a:r>
          </a:p>
          <a:p>
            <a:r>
              <a:rPr lang="en-US" dirty="0" smtClean="0"/>
              <a:t>Declaring variables is normally the first thing that happens in any program.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normAutofit/>
          </a:bodyPr>
          <a:lstStyle/>
          <a:p>
            <a:r>
              <a:rPr lang="en-US" sz="4800" dirty="0" smtClean="0"/>
              <a:t>syntax errors</a:t>
            </a:r>
          </a:p>
          <a:p>
            <a:r>
              <a:rPr lang="en-US" sz="4800" dirty="0" smtClean="0"/>
              <a:t>run-time errors</a:t>
            </a:r>
          </a:p>
          <a:p>
            <a:r>
              <a:rPr lang="en-US" sz="4800" dirty="0" smtClean="0"/>
              <a:t>logic errors</a:t>
            </a:r>
            <a:endParaRPr lang="en-US"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Declare a Variable</a:t>
            </a:r>
            <a:endParaRPr lang="en-US" b="1" dirty="0"/>
          </a:p>
        </p:txBody>
      </p:sp>
      <p:sp>
        <p:nvSpPr>
          <p:cNvPr id="3" name="Content Placeholder 2"/>
          <p:cNvSpPr>
            <a:spLocks noGrp="1"/>
          </p:cNvSpPr>
          <p:nvPr>
            <p:ph idx="1"/>
          </p:nvPr>
        </p:nvSpPr>
        <p:spPr/>
        <p:txBody>
          <a:bodyPr/>
          <a:lstStyle/>
          <a:p>
            <a:r>
              <a:rPr lang="en-US" dirty="0" smtClean="0"/>
              <a:t>Java is a strongly typed </a:t>
            </a:r>
            <a:r>
              <a:rPr lang="en-US" dirty="0" smtClean="0">
                <a:hlinkClick r:id="rId2"/>
              </a:rPr>
              <a:t>programming language</a:t>
            </a:r>
            <a:r>
              <a:rPr lang="en-US" dirty="0" smtClean="0"/>
              <a:t>.</a:t>
            </a:r>
          </a:p>
          <a:p>
            <a:r>
              <a:rPr lang="en-US" dirty="0" smtClean="0"/>
              <a:t> This means that every variable must have a </a:t>
            </a:r>
            <a:r>
              <a:rPr lang="en-US" dirty="0" smtClean="0">
                <a:solidFill>
                  <a:srgbClr val="FF0000"/>
                </a:solidFill>
              </a:rPr>
              <a:t>data type </a:t>
            </a:r>
            <a:r>
              <a:rPr lang="en-US" dirty="0" smtClean="0"/>
              <a:t>associated with it. </a:t>
            </a:r>
          </a:p>
          <a:p>
            <a:r>
              <a:rPr lang="en-US" dirty="0" smtClean="0"/>
              <a:t>For example, a variable could be declared to use one of the eight </a:t>
            </a:r>
            <a:r>
              <a:rPr lang="en-US" dirty="0" smtClean="0">
                <a:hlinkClick r:id="rId3"/>
              </a:rPr>
              <a:t>primitive data types</a:t>
            </a:r>
            <a:r>
              <a:rPr lang="en-US" dirty="0" smtClean="0"/>
              <a:t>: byte, short, </a:t>
            </a:r>
            <a:r>
              <a:rPr lang="en-US" dirty="0" err="1" smtClean="0"/>
              <a:t>int</a:t>
            </a:r>
            <a:r>
              <a:rPr lang="en-US" dirty="0" smtClean="0"/>
              <a:t>, long, float, double, char or </a:t>
            </a:r>
            <a:r>
              <a:rPr lang="en-US" dirty="0" err="1" smtClean="0"/>
              <a:t>boolean</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declare a variable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declare a variable in Java, all that is needed is the data type followed </a:t>
            </a:r>
            <a:r>
              <a:rPr lang="en-US" dirty="0" smtClean="0">
                <a:hlinkClick r:id="rId2"/>
              </a:rPr>
              <a:t>by the variable </a:t>
            </a:r>
            <a:r>
              <a:rPr lang="en-US" dirty="0" smtClean="0"/>
              <a:t>name: variables properly.</a:t>
            </a:r>
          </a:p>
          <a:p>
            <a:pPr>
              <a:buNone/>
            </a:pPr>
            <a:r>
              <a:rPr lang="en-US" dirty="0" smtClean="0"/>
              <a:t>     </a:t>
            </a:r>
            <a:r>
              <a:rPr lang="en-US" dirty="0" err="1" smtClean="0">
                <a:solidFill>
                  <a:srgbClr val="FF0000"/>
                </a:solidFill>
              </a:rPr>
              <a:t>int</a:t>
            </a:r>
            <a:r>
              <a:rPr lang="en-US" dirty="0" smtClean="0"/>
              <a:t> </a:t>
            </a:r>
            <a:r>
              <a:rPr lang="en-US" dirty="0" err="1" smtClean="0"/>
              <a:t>numberOfDays</a:t>
            </a:r>
            <a:r>
              <a:rPr lang="en-US" dirty="0" smtClean="0">
                <a:solidFill>
                  <a:srgbClr val="00B050"/>
                </a:solidFill>
              </a:rPr>
              <a:t>;</a:t>
            </a:r>
          </a:p>
          <a:p>
            <a:pPr lvl="1"/>
            <a:r>
              <a:rPr lang="en-US" dirty="0" smtClean="0"/>
              <a:t>a variable called "</a:t>
            </a:r>
            <a:r>
              <a:rPr lang="en-US" dirty="0" err="1" smtClean="0"/>
              <a:t>numberOfDays</a:t>
            </a:r>
            <a:r>
              <a:rPr lang="en-US" dirty="0" smtClean="0"/>
              <a:t>" has been declared with a data type of </a:t>
            </a:r>
            <a:r>
              <a:rPr lang="en-US" dirty="0" smtClean="0">
                <a:solidFill>
                  <a:srgbClr val="FF0000"/>
                </a:solidFill>
              </a:rPr>
              <a:t>int</a:t>
            </a:r>
            <a:r>
              <a:rPr lang="en-US" dirty="0" smtClean="0"/>
              <a:t>. </a:t>
            </a:r>
          </a:p>
          <a:p>
            <a:pPr lvl="1"/>
            <a:r>
              <a:rPr lang="en-US" dirty="0" smtClean="0"/>
              <a:t>Notice how the line ends with a semi-colon.</a:t>
            </a:r>
          </a:p>
          <a:p>
            <a:pPr lvl="1"/>
            <a:r>
              <a:rPr lang="en-US" dirty="0" smtClean="0"/>
              <a:t>The semi-colon tells the </a:t>
            </a:r>
            <a:r>
              <a:rPr lang="en-US" dirty="0" smtClean="0">
                <a:hlinkClick r:id="rId3"/>
              </a:rPr>
              <a:t>Java compiler</a:t>
            </a:r>
            <a:r>
              <a:rPr lang="en-US" dirty="0" smtClean="0"/>
              <a:t> that the declaration is complete.</a:t>
            </a:r>
          </a:p>
          <a:p>
            <a:pPr lvl="1"/>
            <a:r>
              <a:rPr lang="en-US" dirty="0" smtClean="0"/>
              <a:t>the </a:t>
            </a:r>
            <a:r>
              <a:rPr lang="en-US" dirty="0" smtClean="0">
                <a:hlinkClick r:id="rId4"/>
              </a:rPr>
              <a:t>compiler</a:t>
            </a:r>
            <a:r>
              <a:rPr lang="en-US" dirty="0" smtClean="0"/>
              <a:t> ensures that programmers declare and use variables properly. </a:t>
            </a:r>
          </a:p>
          <a:p>
            <a:pPr lvl="1"/>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that it has been declared,</a:t>
            </a:r>
          </a:p>
          <a:p>
            <a:r>
              <a:rPr lang="en-US" dirty="0" smtClean="0"/>
              <a:t> </a:t>
            </a:r>
            <a:r>
              <a:rPr lang="en-US" dirty="0" err="1" smtClean="0"/>
              <a:t>numberOfDays</a:t>
            </a:r>
            <a:r>
              <a:rPr lang="en-US" dirty="0" smtClean="0"/>
              <a:t> can only ever hold values that match the definition of the data type</a:t>
            </a:r>
          </a:p>
          <a:p>
            <a:r>
              <a:rPr lang="en-US" dirty="0" smtClean="0"/>
              <a:t> (i.e., for an </a:t>
            </a:r>
            <a:r>
              <a:rPr lang="en-US" dirty="0" err="1" smtClean="0"/>
              <a:t>int</a:t>
            </a:r>
            <a:r>
              <a:rPr lang="en-US" dirty="0" smtClean="0"/>
              <a:t> data type the value can only be a whole number between -2,147,483,648 to 2,147,483,647).</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Declaring variables</a:t>
            </a:r>
            <a:r>
              <a:rPr lang="en-US" dirty="0" smtClean="0"/>
              <a:t> for other data types is exactly </a:t>
            </a:r>
          </a:p>
          <a:p>
            <a:r>
              <a:rPr lang="en-US" dirty="0" smtClean="0"/>
              <a:t>byte </a:t>
            </a:r>
            <a:r>
              <a:rPr lang="en-US" dirty="0" err="1" smtClean="0"/>
              <a:t>nextInStream</a:t>
            </a:r>
            <a:r>
              <a:rPr lang="en-US" dirty="0" smtClean="0"/>
              <a:t>;</a:t>
            </a:r>
          </a:p>
          <a:p>
            <a:r>
              <a:rPr lang="en-US" dirty="0" smtClean="0"/>
              <a:t> short hour; </a:t>
            </a:r>
          </a:p>
          <a:p>
            <a:r>
              <a:rPr lang="en-US" dirty="0" smtClean="0"/>
              <a:t>long </a:t>
            </a:r>
            <a:r>
              <a:rPr lang="en-US" dirty="0" err="1" smtClean="0"/>
              <a:t>totalNumberOfStars</a:t>
            </a:r>
            <a:r>
              <a:rPr lang="en-US" dirty="0" smtClean="0"/>
              <a:t>;</a:t>
            </a:r>
          </a:p>
          <a:p>
            <a:r>
              <a:rPr lang="en-US" dirty="0" smtClean="0"/>
              <a:t> float </a:t>
            </a:r>
            <a:r>
              <a:rPr lang="en-US" dirty="0" err="1" smtClean="0"/>
              <a:t>reactionTime</a:t>
            </a:r>
            <a:r>
              <a:rPr lang="en-US" dirty="0" smtClean="0"/>
              <a:t>; </a:t>
            </a:r>
          </a:p>
          <a:p>
            <a:r>
              <a:rPr lang="en-US" dirty="0" smtClean="0"/>
              <a:t>double </a:t>
            </a:r>
            <a:r>
              <a:rPr lang="en-US" dirty="0" err="1" smtClean="0"/>
              <a:t>itemPrice</a:t>
            </a:r>
            <a:r>
              <a:rPr lang="en-US" dirty="0" smtClean="0"/>
              <a:t>;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 :</a:t>
            </a:r>
          </a:p>
          <a:p>
            <a:r>
              <a:rPr lang="en-US" dirty="0" smtClean="0"/>
              <a:t>Question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lstStyle/>
          <a:p>
            <a:r>
              <a:rPr lang="en-US" dirty="0" smtClean="0"/>
              <a:t>Before a variable can be used it must be given an initial value. </a:t>
            </a:r>
          </a:p>
          <a:p>
            <a:r>
              <a:rPr lang="en-US" dirty="0" smtClean="0"/>
              <a:t>This is called initializing the variable. </a:t>
            </a:r>
          </a:p>
          <a:p>
            <a:r>
              <a:rPr lang="en-US" dirty="0" smtClean="0"/>
              <a:t>If we try to use a variable without first giving it a value: the compiler will throw an error: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sz="2800" dirty="0" err="1" smtClean="0"/>
              <a:t>int</a:t>
            </a:r>
            <a:r>
              <a:rPr lang="en-US" sz="2800" dirty="0" smtClean="0"/>
              <a:t> </a:t>
            </a:r>
            <a:r>
              <a:rPr lang="en-US" sz="2800" dirty="0" err="1" smtClean="0"/>
              <a:t>numberOfDays</a:t>
            </a:r>
            <a:r>
              <a:rPr lang="en-US" sz="2800" dirty="0" smtClean="0"/>
              <a:t>; </a:t>
            </a:r>
          </a:p>
          <a:p>
            <a:pPr>
              <a:buNone/>
            </a:pPr>
            <a:r>
              <a:rPr lang="en-US" sz="2800" dirty="0" smtClean="0"/>
              <a:t>//try and add 10 to the value of </a:t>
            </a:r>
            <a:r>
              <a:rPr lang="en-US" sz="2800" dirty="0" err="1" smtClean="0"/>
              <a:t>numberOfDays</a:t>
            </a:r>
            <a:r>
              <a:rPr lang="en-US" sz="2800" dirty="0" smtClean="0"/>
              <a:t> </a:t>
            </a:r>
          </a:p>
          <a:p>
            <a:pPr>
              <a:buNone/>
            </a:pPr>
            <a:r>
              <a:rPr lang="en-US" sz="2800" dirty="0" smtClean="0"/>
              <a:t>//</a:t>
            </a:r>
            <a:r>
              <a:rPr lang="en-US" sz="2800" dirty="0" err="1" smtClean="0"/>
              <a:t>numberOfDays</a:t>
            </a:r>
            <a:r>
              <a:rPr lang="en-US" sz="2800" dirty="0" smtClean="0"/>
              <a:t> = </a:t>
            </a:r>
            <a:r>
              <a:rPr lang="en-US" sz="2800" dirty="0" err="1" smtClean="0"/>
              <a:t>numbe</a:t>
            </a:r>
            <a:endParaRPr lang="en-US" sz="2800" dirty="0" smtClean="0"/>
          </a:p>
          <a:p>
            <a:pPr>
              <a:buNone/>
            </a:pPr>
            <a:r>
              <a:rPr lang="en-US" sz="2800" dirty="0" err="1" smtClean="0"/>
              <a:t>numberOfDays</a:t>
            </a:r>
            <a:r>
              <a:rPr lang="en-US" sz="2800" dirty="0" smtClean="0"/>
              <a:t> = numberOfDays+10;</a:t>
            </a:r>
          </a:p>
          <a:p>
            <a:pPr>
              <a:buNone/>
            </a:pPr>
            <a:r>
              <a:rPr lang="en-US" sz="2800" dirty="0" smtClean="0"/>
              <a:t>Error:  variable </a:t>
            </a:r>
            <a:r>
              <a:rPr lang="en-US" sz="2800" dirty="0" err="1" smtClean="0"/>
              <a:t>numberOfDays</a:t>
            </a:r>
            <a:r>
              <a:rPr lang="en-US" sz="2800" dirty="0" smtClean="0"/>
              <a:t> might not have been initialized </a:t>
            </a:r>
            <a:r>
              <a:rPr lang="en-US" sz="2800" dirty="0" err="1" smtClean="0"/>
              <a:t>rOfDays</a:t>
            </a:r>
            <a:r>
              <a:rPr lang="en-US" sz="2800" dirty="0" smtClean="0"/>
              <a:t> + 10;</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initialize a variable we use an assignment statement. </a:t>
            </a:r>
          </a:p>
          <a:p>
            <a:r>
              <a:rPr lang="en-US" dirty="0" smtClean="0"/>
              <a:t>An assignment statement follows the same pattern as an equation in mathematics (e.g., 2 + 2 = 4). </a:t>
            </a:r>
          </a:p>
          <a:p>
            <a:r>
              <a:rPr lang="en-US" dirty="0" smtClean="0"/>
              <a:t>There is a left side of the equation, a right side and an equals sign (i.e., "=") in the middle. </a:t>
            </a:r>
          </a:p>
          <a:p>
            <a:r>
              <a:rPr lang="en-US" dirty="0" smtClean="0"/>
              <a:t>To give a variable a value, the left side is the name of the variable and the right side is the value: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err="1" smtClean="0"/>
              <a:t>int</a:t>
            </a:r>
            <a:r>
              <a:rPr lang="en-US" dirty="0" smtClean="0"/>
              <a:t> </a:t>
            </a:r>
            <a:r>
              <a:rPr lang="en-US" dirty="0" err="1" smtClean="0"/>
              <a:t>numberOfDays</a:t>
            </a:r>
            <a:r>
              <a:rPr lang="en-US" dirty="0" smtClean="0"/>
              <a:t>; </a:t>
            </a:r>
          </a:p>
          <a:p>
            <a:pPr>
              <a:buNone/>
            </a:pPr>
            <a:r>
              <a:rPr lang="en-US" dirty="0" err="1" smtClean="0"/>
              <a:t>numberOfDays</a:t>
            </a:r>
            <a:r>
              <a:rPr lang="en-US" dirty="0" smtClean="0"/>
              <a:t> = 7;</a:t>
            </a:r>
          </a:p>
          <a:p>
            <a:pPr>
              <a:buNone/>
            </a:pPr>
            <a:r>
              <a:rPr lang="en-US" dirty="0" smtClean="0"/>
              <a:t>In the above example, </a:t>
            </a:r>
            <a:r>
              <a:rPr lang="en-US" dirty="0" err="1" smtClean="0"/>
              <a:t>numberOfDays</a:t>
            </a:r>
            <a:r>
              <a:rPr lang="en-US" dirty="0" smtClean="0"/>
              <a:t> has been declared with a data type of </a:t>
            </a:r>
            <a:r>
              <a:rPr lang="en-US" dirty="0" err="1" smtClean="0"/>
              <a:t>int</a:t>
            </a:r>
            <a:r>
              <a:rPr lang="en-US" dirty="0" smtClean="0"/>
              <a:t> and has been giving an initial value of 7. We can now add ten to the value of </a:t>
            </a:r>
            <a:r>
              <a:rPr lang="en-US" dirty="0" err="1" smtClean="0"/>
              <a:t>numberOfDays</a:t>
            </a:r>
            <a:r>
              <a:rPr lang="en-US" dirty="0" smtClean="0"/>
              <a:t> because it has been initialized: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We can now add ten to the value of </a:t>
            </a:r>
            <a:r>
              <a:rPr lang="en-US" dirty="0" err="1" smtClean="0"/>
              <a:t>numberOfDays</a:t>
            </a:r>
            <a:r>
              <a:rPr lang="en-US" dirty="0" smtClean="0"/>
              <a:t> be because it has been initialized: </a:t>
            </a:r>
          </a:p>
          <a:p>
            <a:pPr>
              <a:buNone/>
            </a:pPr>
            <a:r>
              <a:rPr lang="en-US" dirty="0" smtClean="0"/>
              <a:t>    </a:t>
            </a:r>
            <a:r>
              <a:rPr lang="en-US" dirty="0" err="1" smtClean="0"/>
              <a:t>int</a:t>
            </a:r>
            <a:r>
              <a:rPr lang="en-US" dirty="0" smtClean="0"/>
              <a:t> </a:t>
            </a:r>
            <a:r>
              <a:rPr lang="en-US" dirty="0" err="1" smtClean="0"/>
              <a:t>numberOfDays</a:t>
            </a:r>
            <a:r>
              <a:rPr lang="en-US" dirty="0" smtClean="0"/>
              <a:t>; </a:t>
            </a:r>
          </a:p>
          <a:p>
            <a:pPr>
              <a:buNone/>
            </a:pPr>
            <a:r>
              <a:rPr lang="en-US" dirty="0" smtClean="0"/>
              <a:t>    </a:t>
            </a:r>
            <a:r>
              <a:rPr lang="en-US" dirty="0" err="1" smtClean="0"/>
              <a:t>numberOfDays</a:t>
            </a:r>
            <a:r>
              <a:rPr lang="en-US" dirty="0" smtClean="0"/>
              <a:t> = 7; </a:t>
            </a:r>
          </a:p>
          <a:p>
            <a:pPr>
              <a:buNone/>
            </a:pPr>
            <a:r>
              <a:rPr lang="en-US" dirty="0" smtClean="0"/>
              <a:t>    </a:t>
            </a:r>
            <a:r>
              <a:rPr lang="en-US" dirty="0" err="1" smtClean="0"/>
              <a:t>numberOfDays</a:t>
            </a:r>
            <a:r>
              <a:rPr lang="en-US" dirty="0" smtClean="0"/>
              <a:t> = </a:t>
            </a:r>
            <a:r>
              <a:rPr lang="en-US" dirty="0" err="1" smtClean="0"/>
              <a:t>numberOfDays</a:t>
            </a:r>
            <a:r>
              <a:rPr lang="en-US" dirty="0" smtClean="0"/>
              <a:t> + 10; </a:t>
            </a:r>
          </a:p>
          <a:p>
            <a:pPr>
              <a:buNone/>
            </a:pPr>
            <a:r>
              <a:rPr lang="en-US" dirty="0" smtClean="0"/>
              <a:t>    </a:t>
            </a:r>
            <a:r>
              <a:rPr lang="en-US" dirty="0" err="1" smtClean="0"/>
              <a:t>System.out.println</a:t>
            </a:r>
            <a:r>
              <a:rPr lang="en-US" dirty="0" smtClean="0"/>
              <a:t>(</a:t>
            </a:r>
            <a:r>
              <a:rPr lang="en-US" dirty="0" err="1" smtClean="0"/>
              <a:t>numberOfDays</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syntax error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t>syntax error</a:t>
            </a:r>
            <a:r>
              <a:rPr lang="en-US" dirty="0" smtClean="0"/>
              <a:t> is an </a:t>
            </a:r>
            <a:r>
              <a:rPr lang="en-US" b="1" dirty="0" smtClean="0"/>
              <a:t>error</a:t>
            </a:r>
            <a:r>
              <a:rPr lang="en-US" dirty="0" smtClean="0"/>
              <a:t> in the source code of a program. </a:t>
            </a:r>
          </a:p>
          <a:p>
            <a:r>
              <a:rPr lang="en-US" dirty="0" smtClean="0"/>
              <a:t>Mistakes such as misspelled keywords</a:t>
            </a:r>
          </a:p>
          <a:p>
            <a:r>
              <a:rPr lang="en-US" dirty="0" smtClean="0"/>
              <a:t>Missing punctuation character</a:t>
            </a:r>
          </a:p>
          <a:p>
            <a:r>
              <a:rPr lang="en-US" dirty="0" smtClean="0"/>
              <a:t>Missing bracket</a:t>
            </a:r>
          </a:p>
          <a:p>
            <a:r>
              <a:rPr lang="en-US" dirty="0" smtClean="0"/>
              <a:t>Missing closing parenthesis, </a:t>
            </a:r>
          </a:p>
          <a:p>
            <a:r>
              <a:rPr lang="en-US" dirty="0" smtClean="0"/>
              <a:t>If you try to execute a program that includes syntax errors, you will get error messages on your screen and the program wont executed.</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We can now add ten to the value of </a:t>
            </a:r>
            <a:r>
              <a:rPr lang="en-US" dirty="0" err="1" smtClean="0"/>
              <a:t>numberOfDays</a:t>
            </a:r>
            <a:r>
              <a:rPr lang="en-US" dirty="0" smtClean="0"/>
              <a:t> be because it has been initialized: </a:t>
            </a:r>
          </a:p>
          <a:p>
            <a:pPr>
              <a:buNone/>
            </a:pPr>
            <a:r>
              <a:rPr lang="en-US" dirty="0" smtClean="0"/>
              <a:t>    </a:t>
            </a:r>
            <a:r>
              <a:rPr lang="en-US" dirty="0" err="1" smtClean="0"/>
              <a:t>int</a:t>
            </a:r>
            <a:r>
              <a:rPr lang="en-US" dirty="0" smtClean="0"/>
              <a:t> </a:t>
            </a:r>
            <a:r>
              <a:rPr lang="en-US" dirty="0" err="1" smtClean="0"/>
              <a:t>numberOfDays</a:t>
            </a:r>
            <a:r>
              <a:rPr lang="en-US" dirty="0" smtClean="0"/>
              <a:t>; </a:t>
            </a:r>
          </a:p>
          <a:p>
            <a:pPr>
              <a:buNone/>
            </a:pPr>
            <a:r>
              <a:rPr lang="en-US" dirty="0" smtClean="0"/>
              <a:t>    </a:t>
            </a:r>
            <a:r>
              <a:rPr lang="en-US" dirty="0" err="1" smtClean="0"/>
              <a:t>numberOfDays</a:t>
            </a:r>
            <a:r>
              <a:rPr lang="en-US" dirty="0" smtClean="0"/>
              <a:t> = 7; </a:t>
            </a:r>
          </a:p>
          <a:p>
            <a:pPr>
              <a:buNone/>
            </a:pPr>
            <a:r>
              <a:rPr lang="en-US" dirty="0" smtClean="0"/>
              <a:t>    </a:t>
            </a:r>
            <a:r>
              <a:rPr lang="en-US" dirty="0" err="1" smtClean="0"/>
              <a:t>numberOfDays</a:t>
            </a:r>
            <a:r>
              <a:rPr lang="en-US" dirty="0" smtClean="0"/>
              <a:t> </a:t>
            </a:r>
            <a:r>
              <a:rPr lang="en-US" dirty="0" smtClean="0">
                <a:solidFill>
                  <a:srgbClr val="FF0000"/>
                </a:solidFill>
              </a:rPr>
              <a:t>+= </a:t>
            </a:r>
            <a:r>
              <a:rPr lang="en-US" dirty="0" smtClean="0"/>
              <a:t> 10;   //</a:t>
            </a:r>
          </a:p>
          <a:p>
            <a:pPr>
              <a:buNone/>
            </a:pPr>
            <a:r>
              <a:rPr lang="en-US" dirty="0" smtClean="0"/>
              <a:t>    </a:t>
            </a:r>
            <a:r>
              <a:rPr lang="en-US" dirty="0" err="1" smtClean="0"/>
              <a:t>System.out.println</a:t>
            </a:r>
            <a:r>
              <a:rPr lang="en-US" dirty="0" smtClean="0"/>
              <a:t>(</a:t>
            </a:r>
            <a:r>
              <a:rPr lang="en-US" dirty="0" err="1" smtClean="0"/>
              <a:t>numberOfDays</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We can now add ten to the value of </a:t>
            </a:r>
            <a:r>
              <a:rPr lang="en-US" dirty="0" err="1" smtClean="0"/>
              <a:t>numberOfDays</a:t>
            </a:r>
            <a:r>
              <a:rPr lang="en-US" dirty="0" smtClean="0"/>
              <a:t> be because it has been initialized: </a:t>
            </a:r>
          </a:p>
          <a:p>
            <a:pPr>
              <a:buNone/>
            </a:pPr>
            <a:r>
              <a:rPr lang="en-US" dirty="0" smtClean="0"/>
              <a:t>    </a:t>
            </a:r>
            <a:r>
              <a:rPr lang="en-US" dirty="0" err="1" smtClean="0"/>
              <a:t>int</a:t>
            </a:r>
            <a:r>
              <a:rPr lang="en-US" dirty="0" smtClean="0"/>
              <a:t> </a:t>
            </a:r>
            <a:r>
              <a:rPr lang="en-US" dirty="0" err="1" smtClean="0"/>
              <a:t>numberOfDays</a:t>
            </a:r>
            <a:r>
              <a:rPr lang="en-US" dirty="0" smtClean="0"/>
              <a:t>; </a:t>
            </a:r>
          </a:p>
          <a:p>
            <a:pPr>
              <a:buNone/>
            </a:pPr>
            <a:r>
              <a:rPr lang="en-US" dirty="0" smtClean="0"/>
              <a:t>    </a:t>
            </a:r>
            <a:r>
              <a:rPr lang="en-US" dirty="0" err="1" smtClean="0"/>
              <a:t>numberOfDays</a:t>
            </a:r>
            <a:r>
              <a:rPr lang="en-US" dirty="0" smtClean="0"/>
              <a:t> = 7; </a:t>
            </a:r>
          </a:p>
          <a:p>
            <a:pPr>
              <a:buNone/>
            </a:pPr>
            <a:r>
              <a:rPr lang="en-US" dirty="0" smtClean="0"/>
              <a:t>    </a:t>
            </a:r>
            <a:r>
              <a:rPr lang="en-US" dirty="0" err="1" smtClean="0"/>
              <a:t>numberOfDays</a:t>
            </a:r>
            <a:r>
              <a:rPr lang="en-US" dirty="0" smtClean="0"/>
              <a:t> </a:t>
            </a:r>
            <a:r>
              <a:rPr lang="en-US" dirty="0" smtClean="0">
                <a:solidFill>
                  <a:srgbClr val="FF0000"/>
                </a:solidFill>
              </a:rPr>
              <a:t>=+  </a:t>
            </a:r>
            <a:r>
              <a:rPr lang="en-US" dirty="0" smtClean="0"/>
              <a:t>10;  //</a:t>
            </a:r>
          </a:p>
          <a:p>
            <a:pPr>
              <a:buNone/>
            </a:pPr>
            <a:r>
              <a:rPr lang="en-US" dirty="0" smtClean="0"/>
              <a:t>    </a:t>
            </a:r>
            <a:r>
              <a:rPr lang="en-US" dirty="0" err="1" smtClean="0"/>
              <a:t>System.out.println</a:t>
            </a:r>
            <a:r>
              <a:rPr lang="en-US" dirty="0" smtClean="0"/>
              <a:t>(</a:t>
            </a:r>
            <a:r>
              <a:rPr lang="en-US" dirty="0" err="1" smtClean="0"/>
              <a:t>numberOfDays</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Initializing Variables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    the initializing of a variable is done at the same time as its declaration:</a:t>
            </a:r>
          </a:p>
          <a:p>
            <a:pPr>
              <a:buNone/>
            </a:pPr>
            <a:r>
              <a:rPr lang="en-US" dirty="0" smtClean="0"/>
              <a:t>//</a:t>
            </a:r>
            <a:r>
              <a:rPr lang="en-US" sz="2400" dirty="0" smtClean="0"/>
              <a:t>declare the variable and give it a value all in one statement</a:t>
            </a:r>
          </a:p>
          <a:p>
            <a:pPr>
              <a:buNone/>
            </a:pPr>
            <a:r>
              <a:rPr lang="en-US" dirty="0" smtClean="0"/>
              <a:t> </a:t>
            </a:r>
            <a:r>
              <a:rPr lang="en-US" dirty="0" err="1" smtClean="0"/>
              <a:t>int</a:t>
            </a:r>
            <a:r>
              <a:rPr lang="en-US" dirty="0" smtClean="0"/>
              <a:t> </a:t>
            </a:r>
            <a:r>
              <a:rPr lang="en-US" dirty="0" err="1" smtClean="0"/>
              <a:t>numberOfDays</a:t>
            </a:r>
            <a:r>
              <a:rPr lang="en-US" dirty="0" smtClean="0"/>
              <a:t> = 7;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 </a:t>
            </a:r>
            <a:endParaRPr lang="en-US" dirty="0"/>
          </a:p>
        </p:txBody>
      </p:sp>
      <p:sp>
        <p:nvSpPr>
          <p:cNvPr id="3" name="Content Placeholder 2"/>
          <p:cNvSpPr>
            <a:spLocks noGrp="1"/>
          </p:cNvSpPr>
          <p:nvPr>
            <p:ph idx="1"/>
          </p:nvPr>
        </p:nvSpPr>
        <p:spPr/>
        <p:txBody>
          <a:bodyPr/>
          <a:lstStyle/>
          <a:p>
            <a:r>
              <a:rPr lang="en-US" dirty="0" smtClean="0"/>
              <a:t>P16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Choosing Variable Names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certain rules for identifiers:</a:t>
            </a:r>
          </a:p>
          <a:p>
            <a:r>
              <a:rPr lang="en-US" dirty="0" smtClean="0">
                <a:hlinkClick r:id="rId2"/>
              </a:rPr>
              <a:t>reserved words</a:t>
            </a:r>
            <a:r>
              <a:rPr lang="en-US" dirty="0" smtClean="0"/>
              <a:t> cannot be used.</a:t>
            </a:r>
          </a:p>
          <a:p>
            <a:r>
              <a:rPr lang="en-US" dirty="0" smtClean="0"/>
              <a:t>they cannot start with a digit but digits can be used after the first character (e.g., name1, n2ame are valid).</a:t>
            </a:r>
          </a:p>
          <a:p>
            <a:r>
              <a:rPr lang="en-US" dirty="0" smtClean="0"/>
              <a:t>they can start with a letter, an underscore (i.e., "_") or a dollar sign (i.e., "$").</a:t>
            </a:r>
          </a:p>
          <a:p>
            <a:r>
              <a:rPr lang="en-US" dirty="0" smtClean="0"/>
              <a:t>you cannot use other symbols or spaces (e.g., "%","^","&amp;","#").</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Always give your variables meaningful identifiers. If a variable holds the price of a book, then call it something like "</a:t>
            </a:r>
            <a:r>
              <a:rPr lang="en-US" dirty="0" err="1" smtClean="0"/>
              <a:t>bookPrice</a:t>
            </a:r>
            <a:r>
              <a:rPr lang="en-US" dirty="0" smtClean="0"/>
              <a:t>". </a:t>
            </a:r>
          </a:p>
          <a:p>
            <a:r>
              <a:rPr lang="en-US" dirty="0" smtClean="0"/>
              <a:t>If each variable has a name that makes it clear what it's being used for, it will make </a:t>
            </a:r>
            <a:r>
              <a:rPr lang="en-US" dirty="0" smtClean="0">
                <a:hlinkClick r:id="rId2"/>
              </a:rPr>
              <a:t>finding errors</a:t>
            </a:r>
            <a:r>
              <a:rPr lang="en-US" dirty="0" smtClean="0"/>
              <a:t> in your programs a lot easier.</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Choosing Variable Names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The name given to a variable is known as an </a:t>
            </a:r>
            <a:r>
              <a:rPr lang="en-US" dirty="0" smtClean="0">
                <a:solidFill>
                  <a:srgbClr val="00B050"/>
                </a:solidFill>
              </a:rPr>
              <a:t>identifier</a:t>
            </a:r>
            <a:r>
              <a:rPr lang="en-US" dirty="0" smtClean="0"/>
              <a:t>. </a:t>
            </a:r>
          </a:p>
          <a:p>
            <a:r>
              <a:rPr lang="en-US" dirty="0" smtClean="0"/>
              <a:t>As the term suggests, the way the compiler knows which variables it's dealing with is through the variable's name.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Choosing Variable Names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Naming conventions – the same as User-Defined Symbols</a:t>
            </a:r>
          </a:p>
          <a:p>
            <a:r>
              <a:rPr lang="en-US" dirty="0" smtClean="0"/>
              <a:t>You may have noticed that all the examples I have given follow a certain pattern. When more than one word is used in combination in a variable name it is given a capital letter (e.g., </a:t>
            </a:r>
            <a:r>
              <a:rPr lang="en-US" dirty="0" err="1" smtClean="0"/>
              <a:t>reactionTime</a:t>
            </a:r>
            <a:r>
              <a:rPr lang="en-US" dirty="0" smtClean="0"/>
              <a:t>, </a:t>
            </a:r>
            <a:r>
              <a:rPr lang="en-US" dirty="0" err="1" smtClean="0"/>
              <a:t>numberOfDays</a:t>
            </a:r>
            <a:r>
              <a:rPr lang="en-US" dirty="0" smtClean="0"/>
              <a:t>.) This is known as mixed case and is the preferred choice for variable identifiers.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dirty="0" smtClean="0"/>
              <a:t>The Java API (Application Programming Interface) has thousands of identifiers. </a:t>
            </a:r>
          </a:p>
          <a:p>
            <a:r>
              <a:rPr lang="en-US" dirty="0" smtClean="0"/>
              <a:t>Each identifier is the name of something (a class, an object, a method, or something like that).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dirty="0" smtClean="0"/>
              <a:t>These identifiers include </a:t>
            </a:r>
            <a:r>
              <a:rPr lang="en-US" dirty="0" smtClean="0">
                <a:solidFill>
                  <a:srgbClr val="7030A0"/>
                </a:solidFill>
              </a:rPr>
              <a:t>System, out, </a:t>
            </a:r>
            <a:r>
              <a:rPr lang="en-US" dirty="0" err="1" smtClean="0">
                <a:solidFill>
                  <a:srgbClr val="7030A0"/>
                </a:solidFill>
              </a:rPr>
              <a:t>println</a:t>
            </a:r>
            <a:r>
              <a:rPr lang="en-US" dirty="0" smtClean="0">
                <a:solidFill>
                  <a:srgbClr val="7030A0"/>
                </a:solidFill>
              </a:rPr>
              <a:t>, String, </a:t>
            </a:r>
            <a:r>
              <a:rPr lang="en-US" dirty="0" err="1" smtClean="0">
                <a:solidFill>
                  <a:srgbClr val="7030A0"/>
                </a:solidFill>
              </a:rPr>
              <a:t>toString</a:t>
            </a:r>
            <a:r>
              <a:rPr lang="en-US" dirty="0" smtClean="0">
                <a:solidFill>
                  <a:srgbClr val="7030A0"/>
                </a:solidFill>
              </a:rPr>
              <a:t>, </a:t>
            </a:r>
            <a:r>
              <a:rPr lang="en-US" dirty="0" err="1" smtClean="0">
                <a:solidFill>
                  <a:srgbClr val="7030A0"/>
                </a:solidFill>
              </a:rPr>
              <a:t>JFrame</a:t>
            </a:r>
            <a:r>
              <a:rPr lang="en-US" dirty="0" smtClean="0">
                <a:solidFill>
                  <a:srgbClr val="7030A0"/>
                </a:solidFill>
              </a:rPr>
              <a:t>, File, Scanner, next, </a:t>
            </a:r>
            <a:r>
              <a:rPr lang="en-US" dirty="0" err="1" smtClean="0">
                <a:solidFill>
                  <a:srgbClr val="7030A0"/>
                </a:solidFill>
              </a:rPr>
              <a:t>nextInt</a:t>
            </a:r>
            <a:r>
              <a:rPr lang="en-US" dirty="0" smtClean="0">
                <a:solidFill>
                  <a:srgbClr val="7030A0"/>
                </a:solidFill>
              </a:rPr>
              <a:t>, Exception, close, </a:t>
            </a:r>
            <a:r>
              <a:rPr lang="en-US" dirty="0" err="1" smtClean="0">
                <a:solidFill>
                  <a:srgbClr val="7030A0"/>
                </a:solidFill>
              </a:rPr>
              <a:t>ArrayList</a:t>
            </a:r>
            <a:r>
              <a:rPr lang="en-US" dirty="0" smtClean="0">
                <a:solidFill>
                  <a:srgbClr val="7030A0"/>
                </a:solidFill>
              </a:rPr>
              <a:t>, stream, </a:t>
            </a:r>
            <a:r>
              <a:rPr lang="en-US" dirty="0" err="1" smtClean="0">
                <a:solidFill>
                  <a:srgbClr val="7030A0"/>
                </a:solidFill>
              </a:rPr>
              <a:t>JTextField</a:t>
            </a:r>
            <a:r>
              <a:rPr lang="en-US" dirty="0" smtClean="0">
                <a:solidFill>
                  <a:srgbClr val="7030A0"/>
                </a:solidFill>
              </a:rPr>
              <a:t>, Math, Random, </a:t>
            </a:r>
            <a:r>
              <a:rPr lang="en-US" dirty="0" err="1" smtClean="0">
                <a:solidFill>
                  <a:srgbClr val="7030A0"/>
                </a:solidFill>
              </a:rPr>
              <a:t>MenuItem</a:t>
            </a:r>
            <a:r>
              <a:rPr lang="en-US" dirty="0" smtClean="0">
                <a:solidFill>
                  <a:srgbClr val="7030A0"/>
                </a:solidFill>
              </a:rPr>
              <a:t>, Month, </a:t>
            </a:r>
            <a:r>
              <a:rPr lang="en-US" dirty="0" err="1" smtClean="0">
                <a:solidFill>
                  <a:srgbClr val="7030A0"/>
                </a:solidFill>
              </a:rPr>
              <a:t>parseInt</a:t>
            </a:r>
            <a:r>
              <a:rPr lang="en-US" dirty="0" smtClean="0">
                <a:solidFill>
                  <a:srgbClr val="7030A0"/>
                </a:solidFill>
              </a:rPr>
              <a:t>, Query, Rectangle, Color, Oval, paint, Robot, </a:t>
            </a:r>
            <a:r>
              <a:rPr lang="en-US" dirty="0" err="1" smtClean="0">
                <a:solidFill>
                  <a:srgbClr val="7030A0"/>
                </a:solidFill>
              </a:rPr>
              <a:t>SQLData</a:t>
            </a:r>
            <a:r>
              <a:rPr lang="en-US" dirty="0" smtClean="0">
                <a:solidFill>
                  <a:srgbClr val="7030A0"/>
                </a:solidFill>
              </a:rPr>
              <a:t>, Stack, Queue, </a:t>
            </a:r>
            <a:r>
              <a:rPr lang="en-US" dirty="0" err="1" smtClean="0">
                <a:solidFill>
                  <a:srgbClr val="7030A0"/>
                </a:solidFill>
              </a:rPr>
              <a:t>TimeZone</a:t>
            </a:r>
            <a:r>
              <a:rPr lang="en-US" dirty="0" smtClean="0">
                <a:solidFill>
                  <a:srgbClr val="7030A0"/>
                </a:solidFill>
              </a:rPr>
              <a:t>, URL</a:t>
            </a:r>
            <a:r>
              <a:rPr lang="en-US" dirty="0" smtClean="0"/>
              <a:t>, and so many others.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These are errors where the compiler finds something wrong with your program, and you can't even try to execute it. For example, you may have incorrect punctuation, or may be trying to use a variable that hasn't been declared. </a:t>
            </a:r>
            <a:br>
              <a:rPr lang="en-US" dirty="0" smtClean="0"/>
            </a:br>
            <a:r>
              <a:rPr lang="en-US" dirty="0" smtClean="0"/>
              <a:t>Syntax errors are the easiest to find and correct. The compiler will tell you where it got into trouble, and its best guess as to what you did wrong. Usually the error is on the exact line indicated by the compiler, or the line just before it; however, if the problem is incorrectly nested braces, the actual error may be at the beginning of the nested block.</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reuse any of these names for any purpose in your code.</a:t>
            </a:r>
          </a:p>
          <a:p>
            <a:r>
              <a:rPr lang="en-US" dirty="0" smtClean="0"/>
              <a:t> But if you do, you might have trouble using a name with its normal meaning from the Java API.</a:t>
            </a:r>
          </a:p>
          <a:p>
            <a:r>
              <a:rPr lang="en-US" dirty="0" smtClean="0"/>
              <a:t> For example, you can write</a:t>
            </a:r>
          </a:p>
          <a:p>
            <a:pPr>
              <a:buNone/>
            </a:pPr>
            <a:r>
              <a:rPr lang="en-US" dirty="0" smtClean="0"/>
              <a:t>     </a:t>
            </a:r>
            <a:r>
              <a:rPr lang="en-US" dirty="0" err="1" smtClean="0"/>
              <a:t>int</a:t>
            </a:r>
            <a:r>
              <a:rPr lang="en-US" dirty="0" smtClean="0"/>
              <a:t> System = 7;</a:t>
            </a:r>
            <a:br>
              <a:rPr lang="en-US" dirty="0" smtClean="0"/>
            </a:br>
            <a:r>
              <a:rPr lang="en-US" dirty="0" smtClean="0"/>
              <a:t/>
            </a:r>
            <a:br>
              <a:rPr lang="en-US" dirty="0" smtClean="0"/>
            </a:br>
            <a:r>
              <a:rPr lang="en-US" dirty="0" err="1" smtClean="0"/>
              <a:t>java.</a:t>
            </a:r>
            <a:r>
              <a:rPr lang="en-US" dirty="0" err="1" smtClean="0">
                <a:solidFill>
                  <a:srgbClr val="7030A0"/>
                </a:solidFill>
              </a:rPr>
              <a:t>lang</a:t>
            </a:r>
            <a:r>
              <a:rPr lang="en-US" dirty="0" err="1" smtClean="0"/>
              <a:t>.System.out.println</a:t>
            </a:r>
            <a:r>
              <a:rPr lang="en-US" dirty="0" smtClean="0"/>
              <a:t>(System);</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normAutofit/>
          </a:bodyPr>
          <a:lstStyle/>
          <a:p>
            <a:r>
              <a:rPr lang="en-US" dirty="0" smtClean="0"/>
              <a:t>For example, you can write</a:t>
            </a:r>
          </a:p>
          <a:p>
            <a:pPr>
              <a:buNone/>
            </a:pPr>
            <a:r>
              <a:rPr lang="en-US" dirty="0" smtClean="0"/>
              <a:t>     </a:t>
            </a:r>
            <a:r>
              <a:rPr lang="en-US" dirty="0" err="1" smtClean="0"/>
              <a:t>int</a:t>
            </a:r>
            <a:r>
              <a:rPr lang="en-US" dirty="0" smtClean="0"/>
              <a:t> System = 7;</a:t>
            </a:r>
            <a:br>
              <a:rPr lang="en-US" dirty="0" smtClean="0"/>
            </a:br>
            <a:r>
              <a:rPr lang="en-US" dirty="0" smtClean="0"/>
              <a:t/>
            </a:r>
            <a:br>
              <a:rPr lang="en-US" dirty="0" smtClean="0"/>
            </a:br>
            <a:r>
              <a:rPr lang="en-US" dirty="0" err="1" smtClean="0"/>
              <a:t>java.</a:t>
            </a:r>
            <a:r>
              <a:rPr lang="en-US" dirty="0" err="1" smtClean="0">
                <a:solidFill>
                  <a:srgbClr val="7030A0"/>
                </a:solidFill>
              </a:rPr>
              <a:t>lang</a:t>
            </a:r>
            <a:r>
              <a:rPr lang="en-US" dirty="0" err="1" smtClean="0"/>
              <a:t>.System.out.println</a:t>
            </a:r>
            <a:r>
              <a:rPr lang="en-US" dirty="0" smtClean="0"/>
              <a:t>(System);</a:t>
            </a:r>
          </a:p>
          <a:p>
            <a:r>
              <a:rPr lang="en-US" dirty="0" smtClean="0"/>
              <a:t>But you can’t write</a:t>
            </a:r>
          </a:p>
          <a:p>
            <a:pPr>
              <a:buNone/>
            </a:pPr>
            <a:r>
              <a:rPr lang="en-US" dirty="0" smtClean="0"/>
              <a:t>	</a:t>
            </a:r>
            <a:r>
              <a:rPr lang="en-US" dirty="0" err="1" smtClean="0"/>
              <a:t>int</a:t>
            </a:r>
            <a:r>
              <a:rPr lang="en-US" dirty="0" smtClean="0"/>
              <a:t> System = 7;</a:t>
            </a:r>
          </a:p>
          <a:p>
            <a:pPr>
              <a:buNone/>
            </a:pPr>
            <a:r>
              <a:rPr lang="en-US" dirty="0" smtClean="0"/>
              <a:t>	</a:t>
            </a:r>
            <a:r>
              <a:rPr lang="en-US" dirty="0" err="1" smtClean="0"/>
              <a:t>System.out.println</a:t>
            </a:r>
            <a:r>
              <a:rPr lang="en-US" dirty="0" smtClean="0"/>
              <a:t>(System);</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dirty="0" smtClean="0"/>
              <a:t>Package </a:t>
            </a:r>
            <a:r>
              <a:rPr lang="en-US" b="1" dirty="0" err="1" smtClean="0"/>
              <a:t>java</a:t>
            </a:r>
            <a:r>
              <a:rPr lang="en-US" dirty="0" err="1" smtClean="0"/>
              <a:t>.</a:t>
            </a:r>
            <a:r>
              <a:rPr lang="en-US" b="1" dirty="0" err="1" smtClean="0"/>
              <a:t>lang</a:t>
            </a:r>
            <a:r>
              <a:rPr lang="en-US" dirty="0" smtClean="0"/>
              <a:t> Description. Provides classes that are fundamental to the design of the </a:t>
            </a:r>
            <a:r>
              <a:rPr lang="en-US" b="1" dirty="0" smtClean="0"/>
              <a:t>Java</a:t>
            </a:r>
            <a:r>
              <a:rPr lang="en-US" dirty="0" smtClean="0"/>
              <a:t> programming language. The most important classes are Object , which is the root of the class hierarchy, and Class , instances of which represent classes at run time.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b="1" dirty="0" smtClean="0"/>
              <a:t>Java</a:t>
            </a:r>
            <a:r>
              <a:rPr lang="en-US" dirty="0" smtClean="0"/>
              <a:t> compiler automatically imports this </a:t>
            </a:r>
            <a:r>
              <a:rPr lang="en-US" b="1" dirty="0" smtClean="0"/>
              <a:t>package</a:t>
            </a:r>
            <a:r>
              <a:rPr lang="en-US" dirty="0" smtClean="0"/>
              <a:t>. Second, the </a:t>
            </a:r>
            <a:r>
              <a:rPr lang="en-US" b="1" dirty="0" err="1" smtClean="0"/>
              <a:t>java</a:t>
            </a:r>
            <a:r>
              <a:rPr lang="en-US" dirty="0" err="1" smtClean="0"/>
              <a:t>.</a:t>
            </a:r>
            <a:r>
              <a:rPr lang="en-US" b="1" dirty="0" err="1" smtClean="0"/>
              <a:t>lang</a:t>
            </a:r>
            <a:r>
              <a:rPr lang="en-US" b="1" dirty="0" smtClean="0"/>
              <a:t> package</a:t>
            </a:r>
            <a:r>
              <a:rPr lang="en-US" dirty="0" smtClean="0"/>
              <a:t> is imported implicitly. </a:t>
            </a:r>
            <a:r>
              <a:rPr lang="en-US" b="1" dirty="0" smtClean="0"/>
              <a:t>Java</a:t>
            </a:r>
            <a:r>
              <a:rPr lang="en-US" dirty="0" smtClean="0"/>
              <a:t> is a pure object oriented programming language where code is written in form of classes. These class components are called types.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Question??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t>
            </a:r>
            <a:endParaRPr lang="en-US" dirty="0"/>
          </a:p>
        </p:txBody>
      </p:sp>
      <p:sp>
        <p:nvSpPr>
          <p:cNvPr id="3" name="Content Placeholder 2"/>
          <p:cNvSpPr>
            <a:spLocks noGrp="1"/>
          </p:cNvSpPr>
          <p:nvPr>
            <p:ph idx="1"/>
          </p:nvPr>
        </p:nvSpPr>
        <p:spPr/>
        <p:txBody>
          <a:bodyPr/>
          <a:lstStyle/>
          <a:p>
            <a:r>
              <a:rPr lang="en-US" dirty="0" smtClean="0"/>
              <a:t>What is the import in Java?</a:t>
            </a:r>
          </a:p>
          <a:p>
            <a:r>
              <a:rPr lang="en-US" dirty="0" smtClean="0"/>
              <a:t>The </a:t>
            </a:r>
            <a:r>
              <a:rPr lang="en-US" b="1" dirty="0" smtClean="0"/>
              <a:t>import</a:t>
            </a:r>
            <a:r>
              <a:rPr lang="en-US" dirty="0" smtClean="0"/>
              <a:t> statement in </a:t>
            </a:r>
            <a:r>
              <a:rPr lang="en-US" b="1" dirty="0" smtClean="0"/>
              <a:t>Java</a:t>
            </a:r>
            <a:r>
              <a:rPr lang="en-US" dirty="0" smtClean="0"/>
              <a:t> allows to refer to classes which are declared in other packages to be accessed without referring to the full package name. </a:t>
            </a:r>
          </a:p>
          <a:p>
            <a:r>
              <a:rPr lang="en-US" dirty="0" smtClean="0"/>
              <a:t>You do not need any </a:t>
            </a:r>
            <a:r>
              <a:rPr lang="en-US" b="1" dirty="0" smtClean="0"/>
              <a:t>import</a:t>
            </a:r>
            <a:r>
              <a:rPr lang="en-US" dirty="0" smtClean="0"/>
              <a:t> statement if you are willing to always refer to </a:t>
            </a:r>
            <a:r>
              <a:rPr lang="en-US" b="1" dirty="0" err="1" smtClean="0"/>
              <a:t>java</a:t>
            </a:r>
            <a:r>
              <a:rPr lang="en-US" dirty="0" err="1" smtClean="0"/>
              <a:t>.util.List</a:t>
            </a:r>
            <a:r>
              <a:rPr lang="en-US" dirty="0" smtClean="0"/>
              <a:t> by its full name, and so on for all other classes.</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t>
            </a:r>
            <a:endParaRPr lang="en-US" dirty="0"/>
          </a:p>
        </p:txBody>
      </p:sp>
      <p:sp>
        <p:nvSpPr>
          <p:cNvPr id="3" name="Content Placeholder 2"/>
          <p:cNvSpPr>
            <a:spLocks noGrp="1"/>
          </p:cNvSpPr>
          <p:nvPr>
            <p:ph idx="1"/>
          </p:nvPr>
        </p:nvSpPr>
        <p:spPr/>
        <p:txBody>
          <a:bodyPr>
            <a:normAutofit/>
          </a:bodyPr>
          <a:lstStyle/>
          <a:p>
            <a:r>
              <a:rPr lang="en-US" dirty="0" smtClean="0"/>
              <a:t>an import loading all the types within one package</a:t>
            </a:r>
          </a:p>
          <a:p>
            <a:pPr lvl="1"/>
            <a:r>
              <a:rPr lang="en-US" dirty="0" smtClean="0"/>
              <a:t>import java.*</a:t>
            </a:r>
          </a:p>
          <a:p>
            <a:r>
              <a:rPr lang="en-US" dirty="0" smtClean="0"/>
              <a:t>an import loading all the types within </a:t>
            </a:r>
            <a:r>
              <a:rPr lang="en-US" dirty="0" err="1" smtClean="0"/>
              <a:t>util</a:t>
            </a:r>
            <a:r>
              <a:rPr lang="en-US" dirty="0" smtClean="0"/>
              <a:t> package</a:t>
            </a:r>
          </a:p>
          <a:p>
            <a:pPr lvl="1"/>
            <a:r>
              <a:rPr lang="en-US" dirty="0" smtClean="0"/>
              <a:t>Import </a:t>
            </a:r>
            <a:r>
              <a:rPr lang="en-US" dirty="0" err="1" smtClean="0"/>
              <a:t>java.util</a:t>
            </a:r>
            <a:r>
              <a:rPr lang="en-US" dirty="0" smtClean="0"/>
              <a:t>.* </a:t>
            </a:r>
          </a:p>
          <a:p>
            <a:r>
              <a:rPr lang="en-US" dirty="0" smtClean="0"/>
              <a:t>a specific type</a:t>
            </a:r>
          </a:p>
          <a:p>
            <a:pPr lvl="1"/>
            <a:r>
              <a:rPr lang="en-US" dirty="0" smtClean="0"/>
              <a:t>import </a:t>
            </a:r>
            <a:r>
              <a:rPr lang="en-US" dirty="0" err="1" smtClean="0"/>
              <a:t>java.util.Scanner</a:t>
            </a:r>
            <a:r>
              <a:rPr lang="en-US" dirty="0" smtClean="0"/>
              <a:t> </a:t>
            </a:r>
          </a:p>
          <a:p>
            <a:pPr lvl="1"/>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omit the package statement while writing the class definition, the class name is placed into the default package, which has no name. Java compiler automatically imports this package. Second, the </a:t>
            </a:r>
            <a:r>
              <a:rPr lang="en-US" dirty="0" err="1" smtClean="0"/>
              <a:t>java.lang</a:t>
            </a:r>
            <a:r>
              <a:rPr lang="en-US" dirty="0" smtClean="0"/>
              <a:t> package is </a:t>
            </a:r>
            <a:r>
              <a:rPr lang="en-US" b="1" dirty="0" smtClean="0"/>
              <a:t>imported</a:t>
            </a:r>
            <a:r>
              <a:rPr lang="en-US" dirty="0" smtClean="0"/>
              <a:t> implicitly</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packages work?</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Accessing  classes inside a package</a:t>
            </a:r>
            <a:endParaRPr lang="en-US" dirty="0" smtClean="0"/>
          </a:p>
          <a:p>
            <a:pPr>
              <a:buNone/>
            </a:pPr>
            <a:endParaRPr lang="en-US" b="1" dirty="0" smtClean="0"/>
          </a:p>
          <a:p>
            <a:r>
              <a:rPr lang="en-US" dirty="0" smtClean="0"/>
              <a:t>// import the Vector class from </a:t>
            </a:r>
            <a:r>
              <a:rPr lang="en-US" dirty="0" err="1" smtClean="0"/>
              <a:t>util</a:t>
            </a:r>
            <a:r>
              <a:rPr lang="en-US" dirty="0" smtClean="0"/>
              <a:t> package. </a:t>
            </a:r>
          </a:p>
          <a:p>
            <a:pPr>
              <a:buNone/>
            </a:pPr>
            <a:r>
              <a:rPr lang="en-US" dirty="0" smtClean="0"/>
              <a:t>     import </a:t>
            </a:r>
            <a:r>
              <a:rPr lang="en-US" dirty="0" err="1" smtClean="0"/>
              <a:t>java.util.vector</a:t>
            </a:r>
            <a:r>
              <a:rPr lang="en-US" dirty="0" smtClean="0"/>
              <a:t>;     </a:t>
            </a:r>
          </a:p>
          <a:p>
            <a:pPr lvl="1"/>
            <a:r>
              <a:rPr lang="en-US" dirty="0" smtClean="0"/>
              <a:t>import </a:t>
            </a:r>
            <a:r>
              <a:rPr lang="en-US" b="1" dirty="0" smtClean="0"/>
              <a:t>Vector</a:t>
            </a:r>
            <a:r>
              <a:rPr lang="en-US" dirty="0" smtClean="0"/>
              <a:t> class from </a:t>
            </a:r>
            <a:r>
              <a:rPr lang="en-US" b="1" dirty="0" err="1" smtClean="0"/>
              <a:t>util</a:t>
            </a:r>
            <a:r>
              <a:rPr lang="en-US" dirty="0" smtClean="0"/>
              <a:t> package which is contained inside </a:t>
            </a:r>
            <a:r>
              <a:rPr lang="en-US" b="1" dirty="0" smtClean="0"/>
              <a:t>java</a:t>
            </a:r>
            <a:r>
              <a:rPr lang="en-US" dirty="0" smtClean="0"/>
              <a:t>.</a:t>
            </a:r>
          </a:p>
          <a:p>
            <a:r>
              <a:rPr lang="en-US" dirty="0" smtClean="0"/>
              <a:t>// import all the classes from </a:t>
            </a:r>
            <a:r>
              <a:rPr lang="en-US" dirty="0" err="1" smtClean="0"/>
              <a:t>util</a:t>
            </a:r>
            <a:r>
              <a:rPr lang="en-US" dirty="0" smtClean="0"/>
              <a:t> package import </a:t>
            </a:r>
            <a:r>
              <a:rPr lang="en-US" dirty="0" err="1" smtClean="0"/>
              <a:t>java.util</a:t>
            </a:r>
            <a:r>
              <a:rPr lang="en-US" dirty="0" smtClean="0"/>
              <a:t>.*; </a:t>
            </a:r>
          </a:p>
          <a:p>
            <a:pPr lvl="1"/>
            <a:r>
              <a:rPr lang="en-US" dirty="0" smtClean="0"/>
              <a:t>imports all the classes from </a:t>
            </a:r>
            <a:r>
              <a:rPr lang="en-US" b="1" dirty="0" err="1" smtClean="0"/>
              <a:t>util</a:t>
            </a:r>
            <a:r>
              <a:rPr lang="en-US" dirty="0" smtClean="0"/>
              <a:t> package.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we should use packages.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Reusability:  Reusability of code is one of the most important requirements in the software industry. Reusability saves time, effort and also ensures consistency. </a:t>
            </a:r>
          </a:p>
          <a:p>
            <a:r>
              <a:rPr lang="en-US" dirty="0" smtClean="0"/>
              <a:t>A class once developed can be reused by any number of programs wishing to incorporate the class in that particular program.</a:t>
            </a:r>
          </a:p>
          <a:p>
            <a:r>
              <a:rPr lang="en-US" dirty="0" smtClean="0"/>
              <a:t>Easy to locate the files.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153400" cy="4906963"/>
          </a:xfrm>
        </p:spPr>
        <p:txBody>
          <a:bodyPr>
            <a:normAutofit fontScale="85000" lnSpcReduction="10000"/>
          </a:bodyPr>
          <a:lstStyle/>
          <a:p>
            <a:r>
              <a:rPr lang="en-US" dirty="0" smtClean="0"/>
              <a:t>A </a:t>
            </a:r>
            <a:r>
              <a:rPr lang="en-US" b="1" dirty="0" smtClean="0"/>
              <a:t>logic error</a:t>
            </a:r>
            <a:r>
              <a:rPr lang="en-US" dirty="0" smtClean="0"/>
              <a:t> (or </a:t>
            </a:r>
            <a:r>
              <a:rPr lang="en-US" b="1" dirty="0" smtClean="0"/>
              <a:t>logical error</a:t>
            </a:r>
            <a:r>
              <a:rPr lang="en-US" dirty="0" smtClean="0"/>
              <a:t>) is a 'bug' or </a:t>
            </a:r>
            <a:r>
              <a:rPr lang="en-US" b="1" dirty="0" smtClean="0"/>
              <a:t>mistake</a:t>
            </a:r>
            <a:r>
              <a:rPr lang="en-US" dirty="0" smtClean="0"/>
              <a:t> in a program's source code that results in incorrect or unexpected behavior.</a:t>
            </a:r>
          </a:p>
          <a:p>
            <a:r>
              <a:rPr lang="en-US" b="1" dirty="0" smtClean="0"/>
              <a:t>logic error</a:t>
            </a:r>
            <a:r>
              <a:rPr lang="en-US" dirty="0" smtClean="0"/>
              <a:t>  don’t reflect any sort of coding problem or an error in the use of Java language elements. </a:t>
            </a:r>
          </a:p>
          <a:p>
            <a:r>
              <a:rPr lang="en-US" dirty="0" smtClean="0"/>
              <a:t>The code runs perfectly as written — it just isn’t performing the task that you expected it to perform. </a:t>
            </a:r>
          </a:p>
          <a:p>
            <a:r>
              <a:rPr lang="en-US" dirty="0" smtClean="0"/>
              <a:t>As a result, logical errors can be the hardest errors to find. </a:t>
            </a:r>
          </a:p>
          <a:p>
            <a:r>
              <a:rPr lang="en-US" dirty="0" smtClean="0"/>
              <a:t>You need to spend time going through your code looking for a precise reason for the error. </a:t>
            </a:r>
          </a:p>
        </p:txBody>
      </p:sp>
      <p:sp>
        <p:nvSpPr>
          <p:cNvPr id="4" name="Rectangle 3"/>
          <p:cNvSpPr/>
          <p:nvPr/>
        </p:nvSpPr>
        <p:spPr>
          <a:xfrm>
            <a:off x="762000" y="381000"/>
            <a:ext cx="6781800" cy="461665"/>
          </a:xfrm>
          <a:prstGeom prst="rect">
            <a:avLst/>
          </a:prstGeom>
        </p:spPr>
        <p:txBody>
          <a:bodyPr wrap="square">
            <a:spAutoFit/>
          </a:bodyPr>
          <a:lstStyle/>
          <a:p>
            <a:pPr algn="ctr"/>
            <a:r>
              <a:rPr lang="en-US" sz="2400" dirty="0" smtClean="0"/>
              <a:t>logical </a:t>
            </a:r>
            <a:r>
              <a:rPr lang="en-US" sz="2400" b="1" dirty="0" smtClean="0"/>
              <a:t>errors</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we should use packages.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In real life situation there may arise scenarios where we need to define files of the same name. This may lead to “name-space collisions”. Packages are a way of avoiding “name-space collisions”.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US" dirty="0"/>
          </a:p>
        </p:txBody>
      </p:sp>
      <p:sp>
        <p:nvSpPr>
          <p:cNvPr id="3" name="Content Placeholder 2"/>
          <p:cNvSpPr>
            <a:spLocks noGrp="1"/>
          </p:cNvSpPr>
          <p:nvPr>
            <p:ph idx="1"/>
          </p:nvPr>
        </p:nvSpPr>
        <p:spPr/>
        <p:txBody>
          <a:bodyPr>
            <a:noAutofit/>
          </a:bodyPr>
          <a:lstStyle/>
          <a:p>
            <a:r>
              <a:rPr lang="en-US" sz="3600" b="1" dirty="0" smtClean="0"/>
              <a:t>Packages in Java</a:t>
            </a:r>
            <a:r>
              <a:rPr lang="en-US" sz="3600" dirty="0" smtClean="0"/>
              <a:t> is a mechanism to encapsulate a group of classes, interfaces and sub packages.</a:t>
            </a:r>
          </a:p>
          <a:p>
            <a:r>
              <a:rPr lang="en-US" sz="3600" dirty="0" smtClean="0"/>
              <a:t> Many implementations of Java use a hierarchical file system to manage source and class files.</a:t>
            </a:r>
          </a:p>
          <a:p>
            <a:r>
              <a:rPr lang="en-US" sz="3600" dirty="0" smtClean="0"/>
              <a:t> It is easy to organize class files into packages. </a:t>
            </a:r>
            <a:endParaRPr lang="en-US" sz="3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US" dirty="0"/>
          </a:p>
        </p:txBody>
      </p:sp>
      <p:sp>
        <p:nvSpPr>
          <p:cNvPr id="3" name="Content Placeholder 2"/>
          <p:cNvSpPr>
            <a:spLocks noGrp="1"/>
          </p:cNvSpPr>
          <p:nvPr>
            <p:ph idx="1"/>
          </p:nvPr>
        </p:nvSpPr>
        <p:spPr/>
        <p:txBody>
          <a:bodyPr>
            <a:noAutofit/>
          </a:bodyPr>
          <a:lstStyle/>
          <a:p>
            <a:r>
              <a:rPr lang="en-US" sz="3600" dirty="0" smtClean="0"/>
              <a:t>Preventing naming conflicts.</a:t>
            </a:r>
          </a:p>
          <a:p>
            <a:r>
              <a:rPr lang="en-US" sz="3600" dirty="0" smtClean="0"/>
              <a:t> For example there can be two classes with name Employee in two packages, </a:t>
            </a:r>
            <a:r>
              <a:rPr lang="en-US" sz="3600" dirty="0" err="1" smtClean="0"/>
              <a:t>college.staff.cse.Employee</a:t>
            </a:r>
            <a:r>
              <a:rPr lang="en-US" sz="3600" dirty="0" smtClean="0"/>
              <a:t> and </a:t>
            </a:r>
            <a:r>
              <a:rPr lang="en-US" sz="3600" dirty="0" err="1" smtClean="0"/>
              <a:t>college.staff.ee.Employee</a:t>
            </a:r>
            <a:endParaRPr lang="en-US" sz="3600" dirty="0" smtClean="0"/>
          </a:p>
          <a:p>
            <a:r>
              <a:rPr lang="en-US" sz="3600" dirty="0" smtClean="0"/>
              <a:t>Making searching/locating and usage of classes, interfaces, enumerations and annotations easier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r>
              <a:rPr lang="en-US" sz="2800" dirty="0" smtClean="0"/>
              <a:t>Providing controlled access:  </a:t>
            </a:r>
          </a:p>
          <a:p>
            <a:r>
              <a:rPr lang="en-US" sz="2800" dirty="0" smtClean="0"/>
              <a:t>A default member (without any access </a:t>
            </a:r>
            <a:r>
              <a:rPr lang="en-US" sz="2800" dirty="0" err="1" smtClean="0"/>
              <a:t>specifier</a:t>
            </a:r>
            <a:r>
              <a:rPr lang="en-US" sz="2800" dirty="0" smtClean="0"/>
              <a:t>) is accessible by classes in the same package only. </a:t>
            </a:r>
          </a:p>
          <a:p>
            <a:r>
              <a:rPr lang="en-US" sz="2800" dirty="0" smtClean="0"/>
              <a:t>Packages can be considered as data encapsulation (or data-hiding).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US" dirty="0"/>
          </a:p>
        </p:txBody>
      </p:sp>
      <p:sp>
        <p:nvSpPr>
          <p:cNvPr id="3" name="Content Placeholder 2"/>
          <p:cNvSpPr>
            <a:spLocks noGrp="1"/>
          </p:cNvSpPr>
          <p:nvPr>
            <p:ph idx="1"/>
          </p:nvPr>
        </p:nvSpPr>
        <p:spPr/>
        <p:txBody>
          <a:bodyPr/>
          <a:lstStyle/>
          <a:p>
            <a:r>
              <a:rPr lang="en-US" dirty="0" smtClean="0"/>
              <a:t>A packages is container of group of related classes where some of the classes are accessible are exposed and others are kept for internal purpose.</a:t>
            </a:r>
            <a:br>
              <a:rPr lang="en-US" dirty="0" smtClean="0"/>
            </a:br>
            <a:r>
              <a:rPr lang="en-US" dirty="0" smtClean="0"/>
              <a:t>We can reuse existing classes from the packages as many time as we need it in our program.</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US" dirty="0"/>
          </a:p>
        </p:txBody>
      </p:sp>
      <p:sp>
        <p:nvSpPr>
          <p:cNvPr id="3" name="Content Placeholder 2"/>
          <p:cNvSpPr>
            <a:spLocks noGrp="1"/>
          </p:cNvSpPr>
          <p:nvPr>
            <p:ph idx="1"/>
          </p:nvPr>
        </p:nvSpPr>
        <p:spPr/>
        <p:txBody>
          <a:bodyPr>
            <a:normAutofit/>
          </a:bodyPr>
          <a:lstStyle/>
          <a:p>
            <a:r>
              <a:rPr lang="en-US" dirty="0" smtClean="0"/>
              <a:t>All we need to do is put related class files in the </a:t>
            </a:r>
            <a:r>
              <a:rPr lang="en-US" dirty="0" smtClean="0">
                <a:solidFill>
                  <a:srgbClr val="FF0000"/>
                </a:solidFill>
              </a:rPr>
              <a:t>same directory</a:t>
            </a:r>
            <a:r>
              <a:rPr lang="en-US" dirty="0" smtClean="0"/>
              <a:t>, give the directory a name that relates to the purpose of the classes, and </a:t>
            </a:r>
            <a:r>
              <a:rPr lang="en-US" dirty="0" smtClean="0">
                <a:solidFill>
                  <a:srgbClr val="FF0000"/>
                </a:solidFill>
              </a:rPr>
              <a:t>add a line to the top of each class file </a:t>
            </a:r>
            <a:r>
              <a:rPr lang="en-US" dirty="0" smtClean="0"/>
              <a:t>that </a:t>
            </a:r>
            <a:r>
              <a:rPr lang="en-US" dirty="0" smtClean="0">
                <a:solidFill>
                  <a:srgbClr val="FF0000"/>
                </a:solidFill>
              </a:rPr>
              <a:t>declares </a:t>
            </a:r>
            <a:r>
              <a:rPr lang="en-US" sz="4400" dirty="0" smtClean="0">
                <a:solidFill>
                  <a:srgbClr val="FF0000"/>
                </a:solidFill>
              </a:rPr>
              <a:t>the</a:t>
            </a:r>
            <a:r>
              <a:rPr lang="en-US" dirty="0" smtClean="0">
                <a:solidFill>
                  <a:srgbClr val="FF0000"/>
                </a:solidFill>
              </a:rPr>
              <a:t> package name</a:t>
            </a:r>
            <a:r>
              <a:rPr lang="en-US" dirty="0" smtClean="0"/>
              <a:t>, which is the same as the directory name where they reside.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package: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r>
            <a:br>
              <a:rPr lang="en-US" dirty="0" smtClean="0"/>
            </a:br>
            <a:r>
              <a:rPr lang="en-US" dirty="0" smtClean="0"/>
              <a:t>1) Built-in package: The already defined package like</a:t>
            </a:r>
          </a:p>
          <a:p>
            <a:pPr lvl="1"/>
            <a:r>
              <a:rPr lang="en-US" dirty="0" smtClean="0"/>
              <a:t> java.io.*, </a:t>
            </a:r>
          </a:p>
          <a:p>
            <a:pPr lvl="1"/>
            <a:r>
              <a:rPr lang="en-US" dirty="0" smtClean="0"/>
              <a:t> </a:t>
            </a:r>
            <a:r>
              <a:rPr lang="en-US" dirty="0" err="1" smtClean="0"/>
              <a:t>java.lang</a:t>
            </a:r>
            <a:r>
              <a:rPr lang="en-US" dirty="0" smtClean="0"/>
              <a:t>.</a:t>
            </a:r>
          </a:p>
          <a:p>
            <a:pPr lvl="1"/>
            <a:r>
              <a:rPr lang="en-US" dirty="0" err="1" smtClean="0"/>
              <a:t>Java.util</a:t>
            </a:r>
            <a:r>
              <a:rPr lang="en-US" dirty="0" smtClean="0"/>
              <a:t>* etc </a:t>
            </a:r>
          </a:p>
          <a:p>
            <a:pPr lvl="1">
              <a:buNone/>
            </a:pPr>
            <a:r>
              <a:rPr lang="en-US" dirty="0" smtClean="0"/>
              <a:t>are known as built-in packages.</a:t>
            </a:r>
          </a:p>
          <a:p>
            <a:pPr>
              <a:buNone/>
            </a:pPr>
            <a:r>
              <a:rPr lang="en-US" dirty="0" smtClean="0"/>
              <a:t>  2) User defined package: The package we create is called user-defined package.</a:t>
            </a:r>
          </a:p>
          <a:p>
            <a:pPr>
              <a:buNone/>
            </a:pPr>
            <a:r>
              <a:rPr lang="en-US" dirty="0" smtClean="0"/>
              <a:t>      -  learn later</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Types of packages:</a:t>
            </a:r>
            <a:r>
              <a:rPr lang="en-US" dirty="0" smtClean="0"/>
              <a:t/>
            </a:r>
            <a:br>
              <a:rPr lang="en-US" dirty="0" smtClean="0"/>
            </a:b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095500" y="2763044"/>
            <a:ext cx="495300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package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90625" y="1801019"/>
            <a:ext cx="676275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Built-in Packages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These packages consist of a large number of classes which are a part of Java </a:t>
            </a:r>
            <a:r>
              <a:rPr lang="en-US" b="1" dirty="0" err="1" smtClean="0"/>
              <a:t>API</a:t>
            </a:r>
            <a:r>
              <a:rPr lang="en-US" dirty="0" err="1" smtClean="0"/>
              <a:t>.Some</a:t>
            </a:r>
            <a:r>
              <a:rPr lang="en-US" dirty="0" smtClean="0"/>
              <a:t> of the commonly used built-in packages are:</a:t>
            </a:r>
          </a:p>
          <a:p>
            <a:pPr>
              <a:buNone/>
            </a:pPr>
            <a:r>
              <a:rPr lang="en-US" dirty="0" smtClean="0"/>
              <a:t/>
            </a:r>
            <a:br>
              <a:rPr lang="en-US" dirty="0" smtClean="0"/>
            </a:br>
            <a:r>
              <a:rPr lang="en-US" dirty="0" smtClean="0"/>
              <a:t>1) </a:t>
            </a:r>
            <a:r>
              <a:rPr lang="en-US" b="1" dirty="0" err="1" smtClean="0"/>
              <a:t>java.lang</a:t>
            </a:r>
            <a:r>
              <a:rPr lang="en-US" b="1" dirty="0" smtClean="0"/>
              <a:t>: </a:t>
            </a:r>
            <a:r>
              <a:rPr lang="en-US" dirty="0" smtClean="0"/>
              <a:t>Contains language support classes(</a:t>
            </a:r>
            <a:r>
              <a:rPr lang="en-US" dirty="0" err="1" smtClean="0"/>
              <a:t>e.g</a:t>
            </a:r>
            <a:r>
              <a:rPr lang="en-US" dirty="0" smtClean="0"/>
              <a:t> classed which defines primitive data types, math operations). This package is automatically imported.</a:t>
            </a:r>
            <a:br>
              <a:rPr lang="en-US" dirty="0" smtClean="0"/>
            </a:br>
            <a:r>
              <a:rPr lang="en-US" dirty="0" smtClean="0"/>
              <a:t>2) </a:t>
            </a:r>
            <a:r>
              <a:rPr lang="en-US" b="1" dirty="0" smtClean="0"/>
              <a:t> java.io: </a:t>
            </a:r>
            <a:r>
              <a:rPr lang="en-US" dirty="0" smtClean="0"/>
              <a:t>Contains classed for supporting input / output operations.</a:t>
            </a:r>
            <a:br>
              <a:rPr lang="en-US" dirty="0" smtClean="0"/>
            </a:br>
            <a:r>
              <a:rPr lang="en-US" dirty="0" smtClean="0"/>
              <a:t>3) </a:t>
            </a:r>
            <a:r>
              <a:rPr lang="en-US" b="1" dirty="0" smtClean="0"/>
              <a:t> </a:t>
            </a:r>
            <a:r>
              <a:rPr lang="en-US" b="1" dirty="0" err="1" smtClean="0"/>
              <a:t>java.util</a:t>
            </a:r>
            <a:r>
              <a:rPr lang="en-US" b="1" dirty="0" smtClean="0"/>
              <a:t>: </a:t>
            </a:r>
            <a:r>
              <a:rPr lang="en-US" dirty="0" smtClean="0"/>
              <a:t>Contains utility classes which implement data structures like Linked List, Dictionary and support ; for Date / Time operations.</a:t>
            </a:r>
            <a:br>
              <a:rPr lang="en-US" dirty="0" smtClean="0"/>
            </a:br>
            <a:r>
              <a:rPr lang="en-US" dirty="0" smtClean="0"/>
              <a:t>4) </a:t>
            </a:r>
            <a:r>
              <a:rPr lang="en-US" b="1" dirty="0" smtClean="0"/>
              <a:t> </a:t>
            </a:r>
            <a:r>
              <a:rPr lang="en-US" b="1" dirty="0" err="1" smtClean="0"/>
              <a:t>java.applet</a:t>
            </a:r>
            <a:r>
              <a:rPr lang="en-US" b="1" dirty="0" smtClean="0"/>
              <a:t>: </a:t>
            </a:r>
            <a:r>
              <a:rPr lang="en-US" dirty="0" smtClean="0"/>
              <a:t>Contains classes for creating Applets.</a:t>
            </a:r>
            <a:br>
              <a:rPr lang="en-US" dirty="0" smtClean="0"/>
            </a:br>
            <a:r>
              <a:rPr lang="en-US" dirty="0" smtClean="0"/>
              <a:t>5) </a:t>
            </a:r>
            <a:r>
              <a:rPr lang="en-US" b="1" dirty="0" smtClean="0"/>
              <a:t> java.awt: </a:t>
            </a:r>
            <a:r>
              <a:rPr lang="en-US" dirty="0" smtClean="0"/>
              <a:t>Contain classes for implementing the components for graphical user interfaces (like button , ;menus etc).</a:t>
            </a:r>
            <a:br>
              <a:rPr lang="en-US" dirty="0" smtClean="0"/>
            </a:br>
            <a:r>
              <a:rPr lang="en-US" dirty="0" smtClean="0"/>
              <a:t>6) </a:t>
            </a:r>
            <a:r>
              <a:rPr lang="en-US" b="1" dirty="0" smtClean="0"/>
              <a:t> java.net: </a:t>
            </a:r>
            <a:r>
              <a:rPr lang="en-US" dirty="0" smtClean="0"/>
              <a:t>Contain classes for supporting networking operations.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Here’s a list of common logical errors that Java developers encounter: </a:t>
            </a:r>
          </a:p>
          <a:p>
            <a:r>
              <a:rPr lang="en-US" dirty="0" smtClean="0"/>
              <a:t>Your syntax is correct. </a:t>
            </a:r>
          </a:p>
          <a:p>
            <a:r>
              <a:rPr lang="en-US" dirty="0" smtClean="0"/>
              <a:t>No runtime error is being raised, however your program logic is not correct (for example an incorrect formula).</a:t>
            </a:r>
          </a:p>
          <a:p>
            <a:r>
              <a:rPr lang="en-US" dirty="0" smtClean="0"/>
              <a:t>Revisit your program, </a:t>
            </a:r>
          </a:p>
          <a:p>
            <a:r>
              <a:rPr lang="en-US" dirty="0" smtClean="0"/>
              <a:t>Check the logic of the program</a:t>
            </a:r>
          </a:p>
          <a:p>
            <a:r>
              <a:rPr lang="en-US" dirty="0" smtClean="0"/>
              <a:t>Arithmetic statement error…</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User-defined packages</a:t>
            </a:r>
            <a:endParaRPr lang="en-US" dirty="0"/>
          </a:p>
        </p:txBody>
      </p:sp>
      <p:sp>
        <p:nvSpPr>
          <p:cNvPr id="3" name="Content Placeholder 2"/>
          <p:cNvSpPr>
            <a:spLocks noGrp="1"/>
          </p:cNvSpPr>
          <p:nvPr>
            <p:ph idx="1"/>
          </p:nvPr>
        </p:nvSpPr>
        <p:spPr/>
        <p:txBody>
          <a:bodyPr/>
          <a:lstStyle/>
          <a:p>
            <a:r>
              <a:rPr lang="en-US" dirty="0" smtClean="0"/>
              <a:t>These are the packages that are defined by the user. </a:t>
            </a:r>
          </a:p>
          <a:p>
            <a:r>
              <a:rPr lang="en-US" dirty="0" smtClean="0"/>
              <a:t>First we create a directory </a:t>
            </a:r>
            <a:r>
              <a:rPr lang="en-US" b="1" dirty="0" err="1" smtClean="0"/>
              <a:t>myPackage</a:t>
            </a:r>
            <a:r>
              <a:rPr lang="en-US" dirty="0" smtClean="0"/>
              <a:t> (name should be same as the name of the package). Then create the </a:t>
            </a:r>
            <a:r>
              <a:rPr lang="en-US" b="1" dirty="0" err="1" smtClean="0"/>
              <a:t>MyClass</a:t>
            </a:r>
            <a:r>
              <a:rPr lang="en-US" dirty="0" smtClean="0"/>
              <a:t> inside the directory with the first statement being the </a:t>
            </a:r>
            <a:r>
              <a:rPr lang="en-US" b="1" dirty="0" smtClean="0"/>
              <a:t>package names</a:t>
            </a:r>
            <a:r>
              <a:rPr lang="en-US" dirty="0" smtClean="0"/>
              <a:t>.  --later</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  and Any question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exception</a:t>
            </a:r>
            <a:br>
              <a:rPr lang="en-US" dirty="0" smtClean="0"/>
            </a:br>
            <a:endParaRPr lang="en-US" dirty="0"/>
          </a:p>
        </p:txBody>
      </p:sp>
      <p:sp>
        <p:nvSpPr>
          <p:cNvPr id="3" name="Content Placeholder 2"/>
          <p:cNvSpPr>
            <a:spLocks noGrp="1"/>
          </p:cNvSpPr>
          <p:nvPr>
            <p:ph idx="1"/>
          </p:nvPr>
        </p:nvSpPr>
        <p:spPr/>
        <p:txBody>
          <a:bodyPr/>
          <a:lstStyle/>
          <a:p>
            <a:r>
              <a:rPr lang="en-US" b="1" dirty="0" smtClean="0"/>
              <a:t>Exceptions</a:t>
            </a:r>
            <a:r>
              <a:rPr lang="en-US" dirty="0" smtClean="0"/>
              <a:t> are events that occur during the execution of programs that disrupt the normal flow of instructions (e.g. divide by zero, array access out of bound, etc.). In </a:t>
            </a:r>
            <a:r>
              <a:rPr lang="en-US" b="1" dirty="0" smtClean="0"/>
              <a:t>Java</a:t>
            </a:r>
            <a:r>
              <a:rPr lang="en-US" dirty="0" smtClean="0"/>
              <a:t>, an </a:t>
            </a:r>
            <a:r>
              <a:rPr lang="en-US" b="1" dirty="0" smtClean="0"/>
              <a:t>exception</a:t>
            </a:r>
            <a:r>
              <a:rPr lang="en-US" dirty="0" smtClean="0"/>
              <a:t> is an object that wraps an error event that occurred within a method and contains: Information about the error including its type.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Exceptions</a:t>
            </a:r>
            <a:r>
              <a:rPr lang="en-US" dirty="0" smtClean="0"/>
              <a:t> are events that occur during the execution of programs that disrupt the normal flow of instructions (e.g. divide by zero, array access out of bound, etc.).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Java, an exception is an </a:t>
            </a:r>
            <a:r>
              <a:rPr lang="en-US" b="1" dirty="0" smtClean="0"/>
              <a:t>object</a:t>
            </a:r>
            <a:r>
              <a:rPr lang="en-US" dirty="0" smtClean="0"/>
              <a:t> that wraps an error event that occurred within a method and contains: </a:t>
            </a:r>
          </a:p>
          <a:p>
            <a:pPr lvl="1"/>
            <a:r>
              <a:rPr lang="en-US" dirty="0" smtClean="0"/>
              <a:t>Information about the error including its type </a:t>
            </a:r>
          </a:p>
          <a:p>
            <a:pPr lvl="1"/>
            <a:r>
              <a:rPr lang="en-US" dirty="0" smtClean="0"/>
              <a:t>The state of the program when the error occurred </a:t>
            </a:r>
          </a:p>
          <a:p>
            <a:pPr lvl="1"/>
            <a:r>
              <a:rPr lang="en-US" dirty="0" smtClean="0"/>
              <a:t>Optionally, other custom information </a:t>
            </a:r>
          </a:p>
          <a:p>
            <a:r>
              <a:rPr lang="en-US" dirty="0" smtClean="0"/>
              <a:t>Exception objects can be </a:t>
            </a:r>
            <a:r>
              <a:rPr lang="en-US" i="1" dirty="0" smtClean="0"/>
              <a:t>thrown</a:t>
            </a:r>
            <a:r>
              <a:rPr lang="en-US" dirty="0" smtClean="0"/>
              <a:t> and </a:t>
            </a:r>
            <a:r>
              <a:rPr lang="en-US" i="1" dirty="0" smtClean="0"/>
              <a:t>caught</a:t>
            </a:r>
            <a:r>
              <a:rPr lang="en-US" dirty="0" smtClean="0"/>
              <a:t>.</a:t>
            </a:r>
          </a:p>
          <a:p>
            <a:pPr>
              <a:buNone/>
            </a:pPr>
            <a:r>
              <a:rPr lang="en-US" dirty="0" smtClean="0"/>
              <a:t>    -later</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later  </a:t>
            </a:r>
            <a:endParaRPr lang="en-US" dirty="0"/>
          </a:p>
        </p:txBody>
      </p:sp>
      <p:sp>
        <p:nvSpPr>
          <p:cNvPr id="3" name="Content Placeholder 2"/>
          <p:cNvSpPr>
            <a:spLocks noGrp="1"/>
          </p:cNvSpPr>
          <p:nvPr>
            <p:ph idx="1"/>
          </p:nvPr>
        </p:nvSpPr>
        <p:spPr/>
        <p:txBody>
          <a:bodyPr/>
          <a:lstStyle/>
          <a:p>
            <a:r>
              <a:rPr lang="en-US" dirty="0" smtClean="0"/>
              <a:t>Exceptions are used to indicate many different types of error conditions.</a:t>
            </a:r>
          </a:p>
          <a:p>
            <a:r>
              <a:rPr lang="en-US" dirty="0" smtClean="0"/>
              <a:t>JVM Errors: </a:t>
            </a:r>
          </a:p>
          <a:p>
            <a:pPr lvl="1"/>
            <a:r>
              <a:rPr lang="en-US" dirty="0" err="1" smtClean="0"/>
              <a:t>OutOfMemoryError</a:t>
            </a:r>
            <a:r>
              <a:rPr lang="en-US" dirty="0" smtClean="0"/>
              <a:t> </a:t>
            </a:r>
          </a:p>
          <a:p>
            <a:pPr lvl="1"/>
            <a:r>
              <a:rPr lang="en-US" dirty="0" err="1" smtClean="0"/>
              <a:t>StackOverflowError</a:t>
            </a:r>
            <a:r>
              <a:rPr lang="en-US" dirty="0" smtClean="0"/>
              <a:t> </a:t>
            </a:r>
          </a:p>
          <a:p>
            <a:pPr lvl="1"/>
            <a:r>
              <a:rPr lang="en-US" dirty="0" err="1" smtClean="0"/>
              <a:t>LinkageError</a:t>
            </a:r>
            <a:r>
              <a:rPr lang="en-US" dirty="0" smtClean="0"/>
              <a:t> </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 will learn </a:t>
            </a:r>
            <a:endParaRPr lang="en-US" dirty="0"/>
          </a:p>
        </p:txBody>
      </p:sp>
      <p:sp>
        <p:nvSpPr>
          <p:cNvPr id="3" name="Content Placeholder 2"/>
          <p:cNvSpPr>
            <a:spLocks noGrp="1"/>
          </p:cNvSpPr>
          <p:nvPr>
            <p:ph idx="1"/>
          </p:nvPr>
        </p:nvSpPr>
        <p:spPr/>
        <p:txBody>
          <a:bodyPr>
            <a:normAutofit/>
          </a:bodyPr>
          <a:lstStyle/>
          <a:p>
            <a:r>
              <a:rPr lang="en-US" dirty="0" smtClean="0"/>
              <a:t>System errors:</a:t>
            </a:r>
          </a:p>
          <a:p>
            <a:pPr lvl="1"/>
            <a:r>
              <a:rPr lang="en-US" dirty="0" err="1" smtClean="0"/>
              <a:t>FileNotFoundException</a:t>
            </a:r>
            <a:r>
              <a:rPr lang="en-US" dirty="0" smtClean="0"/>
              <a:t> </a:t>
            </a:r>
          </a:p>
          <a:p>
            <a:pPr lvl="1"/>
            <a:r>
              <a:rPr lang="en-US" dirty="0" err="1" smtClean="0"/>
              <a:t>IOException</a:t>
            </a:r>
            <a:r>
              <a:rPr lang="en-US" dirty="0" smtClean="0"/>
              <a:t> </a:t>
            </a:r>
          </a:p>
          <a:p>
            <a:pPr lvl="1"/>
            <a:r>
              <a:rPr lang="en-US" dirty="0" err="1" smtClean="0"/>
              <a:t>SocketTimeoutException</a:t>
            </a:r>
            <a:r>
              <a:rPr lang="en-US" dirty="0" smtClean="0"/>
              <a:t> </a:t>
            </a:r>
          </a:p>
          <a:p>
            <a:r>
              <a:rPr lang="en-US" dirty="0" smtClean="0"/>
              <a:t>Programming errors: </a:t>
            </a:r>
          </a:p>
          <a:p>
            <a:pPr lvl="1"/>
            <a:r>
              <a:rPr lang="en-US" dirty="0" err="1" smtClean="0"/>
              <a:t>NullPointerException</a:t>
            </a:r>
            <a:r>
              <a:rPr lang="en-US" dirty="0" smtClean="0"/>
              <a:t> </a:t>
            </a:r>
          </a:p>
          <a:p>
            <a:pPr lvl="1"/>
            <a:r>
              <a:rPr lang="en-US" dirty="0" err="1" smtClean="0"/>
              <a:t>ArrayIndexOutOfBoundsException</a:t>
            </a:r>
            <a:r>
              <a:rPr lang="en-US" dirty="0" smtClean="0"/>
              <a:t> </a:t>
            </a:r>
          </a:p>
          <a:p>
            <a:pPr lvl="1"/>
            <a:r>
              <a:rPr lang="en-US" dirty="0" err="1" smtClean="0"/>
              <a:t>ArithmeticException</a:t>
            </a:r>
            <a:r>
              <a:rPr lang="en-US" dirty="0" smtClean="0"/>
              <a:t>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Questions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Predict the output of following Java program </a:t>
            </a:r>
          </a:p>
          <a:p>
            <a:pPr>
              <a:buNone/>
            </a:pPr>
            <a:endParaRPr lang="en-US" dirty="0" smtClean="0"/>
          </a:p>
          <a:p>
            <a:pPr>
              <a:buNone/>
            </a:pPr>
            <a:r>
              <a:rPr lang="en-US" dirty="0" smtClean="0"/>
              <a:t>// Note static keyword after import.</a:t>
            </a:r>
          </a:p>
          <a:p>
            <a:pPr>
              <a:buNone/>
            </a:pPr>
            <a:r>
              <a:rPr lang="en-US" dirty="0" smtClean="0"/>
              <a:t>import static </a:t>
            </a:r>
            <a:r>
              <a:rPr lang="en-US" dirty="0" err="1" smtClean="0"/>
              <a:t>java.lang.System</a:t>
            </a:r>
            <a:r>
              <a:rPr lang="en-US" dirty="0" smtClean="0"/>
              <a:t>.*;</a:t>
            </a:r>
          </a:p>
          <a:p>
            <a:pPr>
              <a:buNone/>
            </a:pPr>
            <a:r>
              <a:rPr lang="en-US" dirty="0" smtClean="0"/>
              <a:t>   </a:t>
            </a:r>
          </a:p>
          <a:p>
            <a:pPr>
              <a:buNone/>
            </a:pPr>
            <a:r>
              <a:rPr lang="en-US" dirty="0" smtClean="0"/>
              <a:t>class </a:t>
            </a:r>
            <a:r>
              <a:rPr lang="en-US" dirty="0" err="1" smtClean="0"/>
              <a:t>StaticImportDemo</a:t>
            </a:r>
            <a:endParaRPr lang="en-US" dirty="0" smtClean="0"/>
          </a:p>
          <a:p>
            <a:pPr>
              <a:buNone/>
            </a:pPr>
            <a:r>
              <a:rPr lang="en-US" dirty="0" smtClean="0"/>
              <a:t>{</a:t>
            </a:r>
          </a:p>
          <a:p>
            <a:pPr lvl="1">
              <a:buNone/>
            </a:pPr>
            <a:r>
              <a:rPr lang="en-US" dirty="0" smtClean="0"/>
              <a:t>   public static void main(String </a:t>
            </a:r>
            <a:r>
              <a:rPr lang="en-US" dirty="0" err="1" smtClean="0"/>
              <a:t>args</a:t>
            </a:r>
            <a:r>
              <a:rPr lang="en-US" dirty="0" smtClean="0"/>
              <a:t>[])</a:t>
            </a:r>
          </a:p>
          <a:p>
            <a:pPr lvl="1">
              <a:buNone/>
            </a:pPr>
            <a:r>
              <a:rPr lang="en-US" dirty="0" smtClean="0"/>
              <a:t>   {      </a:t>
            </a:r>
          </a:p>
          <a:p>
            <a:pPr lvl="1">
              <a:buNone/>
            </a:pPr>
            <a:r>
              <a:rPr lang="en-US" dirty="0" smtClean="0"/>
              <a:t>       	 </a:t>
            </a:r>
            <a:r>
              <a:rPr lang="en-US" dirty="0" err="1" smtClean="0"/>
              <a:t>out.println</a:t>
            </a:r>
            <a:r>
              <a:rPr lang="en-US" dirty="0" smtClean="0"/>
              <a:t>("</a:t>
            </a:r>
            <a:r>
              <a:rPr lang="en-US" dirty="0" err="1" smtClean="0"/>
              <a:t>GeeksforGeeks</a:t>
            </a:r>
            <a:r>
              <a:rPr lang="en-US" dirty="0" smtClean="0"/>
              <a:t>");</a:t>
            </a:r>
          </a:p>
          <a:p>
            <a:pPr lvl="1">
              <a:buNone/>
            </a:pPr>
            <a:r>
              <a:rPr lang="en-US" dirty="0" smtClean="0"/>
              <a:t>   }</a:t>
            </a:r>
          </a:p>
          <a:p>
            <a:pPr>
              <a:buNone/>
            </a:pPr>
            <a:r>
              <a:rPr lang="en-US" dirty="0" smtClean="0"/>
              <a:t>}</a:t>
            </a:r>
          </a:p>
          <a:p>
            <a:pPr>
              <a:buNone/>
            </a:pPr>
            <a:endParaRPr lang="en-US" dirty="0" smtClean="0"/>
          </a:p>
          <a:p>
            <a:pPr>
              <a:buNone/>
            </a:pPr>
            <a:r>
              <a:rPr lang="en-US" dirty="0" smtClean="0"/>
              <a:t>A Compiler Error</a:t>
            </a:r>
          </a:p>
          <a:p>
            <a:pPr>
              <a:buNone/>
            </a:pPr>
            <a:r>
              <a:rPr lang="en-US" dirty="0" smtClean="0"/>
              <a:t>B  Runtime Error</a:t>
            </a:r>
          </a:p>
          <a:p>
            <a:pPr>
              <a:buNone/>
            </a:pPr>
            <a:r>
              <a:rPr lang="en-US" dirty="0" smtClean="0"/>
              <a:t>C  </a:t>
            </a:r>
            <a:r>
              <a:rPr lang="en-US" dirty="0" err="1" smtClean="0"/>
              <a:t>GeeksforGeeks</a:t>
            </a:r>
            <a:endParaRPr lang="en-US" dirty="0" smtClean="0"/>
          </a:p>
          <a:p>
            <a:pPr>
              <a:buNone/>
            </a:pPr>
            <a:r>
              <a:rPr lang="en-US" dirty="0" smtClean="0"/>
              <a:t>D None of the above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logical error</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
            </a:r>
            <a:br>
              <a:rPr lang="en-US" dirty="0" smtClean="0"/>
            </a:br>
            <a:r>
              <a:rPr lang="en-US" dirty="0" smtClean="0"/>
              <a:t/>
            </a:r>
            <a:br>
              <a:rPr lang="en-US" dirty="0" smtClean="0"/>
            </a:br>
            <a:r>
              <a:rPr lang="en-US" dirty="0" smtClean="0"/>
              <a:t>Purpose: to determine if two variables are equal to each other. </a:t>
            </a:r>
            <a:br>
              <a:rPr lang="en-US" dirty="0" smtClean="0"/>
            </a:br>
            <a:r>
              <a:rPr lang="en-US" dirty="0" smtClean="0"/>
              <a:t/>
            </a:r>
            <a:br>
              <a:rPr lang="en-US" dirty="0" smtClean="0"/>
            </a:br>
            <a:r>
              <a:rPr lang="en-US" dirty="0" smtClean="0"/>
              <a:t>10 if a=b </a:t>
            </a:r>
            <a:r>
              <a:rPr lang="en-US" dirty="0" err="1" smtClean="0"/>
              <a:t>goto</a:t>
            </a:r>
            <a:r>
              <a:rPr lang="en-US" dirty="0" smtClean="0"/>
              <a:t> 30 </a:t>
            </a:r>
            <a:br>
              <a:rPr lang="en-US" dirty="0" smtClean="0"/>
            </a:br>
            <a:r>
              <a:rPr lang="en-US" dirty="0" smtClean="0"/>
              <a:t>20 if a&lt;&gt;b </a:t>
            </a:r>
            <a:r>
              <a:rPr lang="en-US" dirty="0" err="1" smtClean="0"/>
              <a:t>goto</a:t>
            </a:r>
            <a:r>
              <a:rPr lang="en-US" dirty="0" smtClean="0"/>
              <a:t> 40 </a:t>
            </a:r>
            <a:br>
              <a:rPr lang="en-US" dirty="0" smtClean="0"/>
            </a:br>
            <a:r>
              <a:rPr lang="en-US" dirty="0" smtClean="0"/>
              <a:t>30 print "a and b are not equal" </a:t>
            </a:r>
            <a:br>
              <a:rPr lang="en-US" dirty="0" smtClean="0"/>
            </a:br>
            <a:r>
              <a:rPr lang="en-US" dirty="0" smtClean="0"/>
              <a:t>40 print "a and b are equal" </a:t>
            </a:r>
            <a:br>
              <a:rPr lang="en-US" dirty="0" smtClean="0"/>
            </a:br>
            <a:r>
              <a:rPr lang="en-US" dirty="0" smtClean="0"/>
              <a:t/>
            </a:r>
            <a:br>
              <a:rPr lang="en-US" dirty="0" smtClean="0"/>
            </a:br>
            <a:r>
              <a:rPr lang="en-US" dirty="0" smtClean="0"/>
              <a:t>Notes: &lt;&gt; means an </a:t>
            </a:r>
            <a:r>
              <a:rPr lang="en-US" dirty="0" err="1" smtClean="0"/>
              <a:t>inequal</a:t>
            </a:r>
            <a:r>
              <a:rPr lang="en-US" dirty="0" smtClean="0"/>
              <a:t> sign, or basically, the condition is true is the numbers are not the same. </a:t>
            </a:r>
            <a:br>
              <a:rPr lang="en-US" dirty="0" smtClean="0"/>
            </a:br>
            <a:r>
              <a:rPr lang="en-US" dirty="0" smtClean="0"/>
              <a:t/>
            </a:r>
            <a:br>
              <a:rPr lang="en-US" dirty="0" smtClean="0"/>
            </a:br>
            <a:r>
              <a:rPr lang="en-US" dirty="0" smtClean="0"/>
              <a:t>The program would depend on the values of the variable "A" and the variable "B". If "A" is set to 7 and "B" is set to 6, then they would be </a:t>
            </a:r>
            <a:r>
              <a:rPr lang="en-US" dirty="0" err="1" smtClean="0"/>
              <a:t>inequal</a:t>
            </a:r>
            <a:r>
              <a:rPr lang="en-US" dirty="0" smtClean="0"/>
              <a:t>, but the program would go to line 40 anyways, which is false although the variables would be equal. That is a logic error: a condition is set and the wrong result is given. Despite the fact that the messages are correct, they are given at the wrong condition: a user is told they're equal when they're not and vice versa. </a:t>
            </a:r>
            <a:br>
              <a:rPr lang="en-US" dirty="0" smtClean="0"/>
            </a:br>
            <a:r>
              <a:rPr lang="en-US" dirty="0" smtClean="0"/>
              <a:t/>
            </a:r>
            <a:br>
              <a:rPr lang="en-US" dirty="0" smtClean="0"/>
            </a:br>
            <a:r>
              <a:rPr lang="en-US" dirty="0" smtClean="0"/>
              <a:t>To fix the error would be simpler than it looks: instead of changing the message of 30 and 40, you could instead go to the first two lines and switch the numbers at the end to get the correct result.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runtime error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a type of </a:t>
            </a:r>
            <a:r>
              <a:rPr lang="en-US" b="1" dirty="0" smtClean="0"/>
              <a:t>runtime error</a:t>
            </a:r>
            <a:r>
              <a:rPr lang="en-US" dirty="0" smtClean="0"/>
              <a:t> that may simply produce the wrong output or may cause a program to crash</a:t>
            </a:r>
          </a:p>
          <a:p>
            <a:r>
              <a:rPr lang="en-US" dirty="0" smtClean="0"/>
              <a:t>Run time errors are unhandled errors that are raised during runtime.</a:t>
            </a:r>
          </a:p>
          <a:p>
            <a:r>
              <a:rPr lang="en-US" dirty="0" smtClean="0"/>
              <a:t> For example, your code fails to get access to a remote machine. There is no way to be sure at compile time (when you compile your program) whether this error is SURELY going to happen or not. You can suspect that it happens though. while running.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error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runtime error occurs whenever the program instructs the computer to do something that it is either incapable or unwilling to do. Since there are a near infinite number of things that fall in this category, there are a near infinite number of ways to write programs that cause runtime errors.</a:t>
            </a:r>
          </a:p>
          <a:p>
            <a:r>
              <a:rPr lang="en-US" dirty="0" smtClean="0"/>
              <a:t>Example like the program is running out of memory space, data out of boundary, infinite loop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2497</Words>
  <Application>Microsoft Office PowerPoint</Application>
  <PresentationFormat>On-screen Show (4:3)</PresentationFormat>
  <Paragraphs>268</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Slide 1</vt:lpstr>
      <vt:lpstr>errors</vt:lpstr>
      <vt:lpstr>A syntax error</vt:lpstr>
      <vt:lpstr>Syntax error</vt:lpstr>
      <vt:lpstr>Slide 5</vt:lpstr>
      <vt:lpstr>logical errors</vt:lpstr>
      <vt:lpstr>Example of logical error</vt:lpstr>
      <vt:lpstr>runtime error</vt:lpstr>
      <vt:lpstr>Runtime error</vt:lpstr>
      <vt:lpstr>Slide 10</vt:lpstr>
      <vt:lpstr>questions</vt:lpstr>
      <vt:lpstr>literal</vt:lpstr>
      <vt:lpstr>Slide 13</vt:lpstr>
      <vt:lpstr>Slide 14</vt:lpstr>
      <vt:lpstr>Slide 15</vt:lpstr>
      <vt:lpstr>Slide 16</vt:lpstr>
      <vt:lpstr>Slide 17</vt:lpstr>
      <vt:lpstr> User-Defined Symbols: </vt:lpstr>
      <vt:lpstr> Declaring Variables  </vt:lpstr>
      <vt:lpstr>How to Declare a Variable</vt:lpstr>
      <vt:lpstr>declare a variable</vt:lpstr>
      <vt:lpstr>Slide 22</vt:lpstr>
      <vt:lpstr>Slide 23</vt:lpstr>
      <vt:lpstr>Slide 24</vt:lpstr>
      <vt:lpstr> Initializing Variables </vt:lpstr>
      <vt:lpstr> Initializing Variables </vt:lpstr>
      <vt:lpstr>Initializing Variables </vt:lpstr>
      <vt:lpstr>Initializing Variables </vt:lpstr>
      <vt:lpstr>Initializing Variables </vt:lpstr>
      <vt:lpstr>Initializing Variables </vt:lpstr>
      <vt:lpstr>Initializing Variables </vt:lpstr>
      <vt:lpstr>Initializing Variables </vt:lpstr>
      <vt:lpstr>Computer memory </vt:lpstr>
      <vt:lpstr> Choosing Variable Names </vt:lpstr>
      <vt:lpstr>Slide 35</vt:lpstr>
      <vt:lpstr> Choosing Variable Names </vt:lpstr>
      <vt:lpstr> Choosing Variable Names </vt:lpstr>
      <vt:lpstr>identifier</vt:lpstr>
      <vt:lpstr>identifier</vt:lpstr>
      <vt:lpstr>identifier</vt:lpstr>
      <vt:lpstr>identifier</vt:lpstr>
      <vt:lpstr>identifier</vt:lpstr>
      <vt:lpstr>identifier</vt:lpstr>
      <vt:lpstr>Slide 44</vt:lpstr>
      <vt:lpstr>Import</vt:lpstr>
      <vt:lpstr>Import</vt:lpstr>
      <vt:lpstr>Slide 47</vt:lpstr>
      <vt:lpstr>How packages work?</vt:lpstr>
      <vt:lpstr> why we should use packages. </vt:lpstr>
      <vt:lpstr> why we should use packages. </vt:lpstr>
      <vt:lpstr>Packages</vt:lpstr>
      <vt:lpstr>Packages</vt:lpstr>
      <vt:lpstr>Packages</vt:lpstr>
      <vt:lpstr>Packages</vt:lpstr>
      <vt:lpstr>Packages</vt:lpstr>
      <vt:lpstr>Types of package:</vt:lpstr>
      <vt:lpstr>  Types of packages:  </vt:lpstr>
      <vt:lpstr>Built-in package</vt:lpstr>
      <vt:lpstr>Built-in Packages</vt:lpstr>
      <vt:lpstr>User-defined packages</vt:lpstr>
      <vt:lpstr>Slide 61</vt:lpstr>
      <vt:lpstr>questions</vt:lpstr>
      <vt:lpstr> exception </vt:lpstr>
      <vt:lpstr>Slide 64</vt:lpstr>
      <vt:lpstr>Slide 65</vt:lpstr>
      <vt:lpstr>Learn later  </vt:lpstr>
      <vt:lpstr>Later will learn </vt:lpstr>
      <vt:lpstr>Slide 68</vt:lpstr>
      <vt:lpstr>Slide 69</vt:lpstr>
    </vt:vector>
  </TitlesOfParts>
  <Company>P R 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116</cp:revision>
  <dcterms:created xsi:type="dcterms:W3CDTF">2017-09-02T23:40:34Z</dcterms:created>
  <dcterms:modified xsi:type="dcterms:W3CDTF">2017-09-05T00:14:25Z</dcterms:modified>
</cp:coreProperties>
</file>