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3" r:id="rId3"/>
    <p:sldId id="256" r:id="rId4"/>
    <p:sldId id="269" r:id="rId5"/>
    <p:sldId id="274" r:id="rId6"/>
    <p:sldId id="270" r:id="rId7"/>
    <p:sldId id="271" r:id="rId8"/>
    <p:sldId id="268" r:id="rId9"/>
    <p:sldId id="258" r:id="rId10"/>
    <p:sldId id="25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9FD5-10AB-4C7C-8A16-90C48168DCC0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64CE-8442-4149-A00E-D5CF315DC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9FD5-10AB-4C7C-8A16-90C48168DCC0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64CE-8442-4149-A00E-D5CF315DC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9FD5-10AB-4C7C-8A16-90C48168DCC0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64CE-8442-4149-A00E-D5CF315DC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9FD5-10AB-4C7C-8A16-90C48168DCC0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64CE-8442-4149-A00E-D5CF315DC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9FD5-10AB-4C7C-8A16-90C48168DCC0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64CE-8442-4149-A00E-D5CF315DC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9FD5-10AB-4C7C-8A16-90C48168DCC0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64CE-8442-4149-A00E-D5CF315DC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9FD5-10AB-4C7C-8A16-90C48168DCC0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64CE-8442-4149-A00E-D5CF315DC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9FD5-10AB-4C7C-8A16-90C48168DCC0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64CE-8442-4149-A00E-D5CF315DC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9FD5-10AB-4C7C-8A16-90C48168DCC0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64CE-8442-4149-A00E-D5CF315DC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9FD5-10AB-4C7C-8A16-90C48168DCC0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64CE-8442-4149-A00E-D5CF315DC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9FD5-10AB-4C7C-8A16-90C48168DCC0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64CE-8442-4149-A00E-D5CF315DC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9FD5-10AB-4C7C-8A16-90C48168DCC0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064CE-8442-4149-A00E-D5CF315DC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Flow of Control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 of control is the order in which statements are executed. </a:t>
            </a:r>
          </a:p>
          <a:p>
            <a:r>
              <a:rPr lang="en-US" dirty="0" smtClean="0"/>
              <a:t>In the programs that we have written so far, our code has been executed one line at a time in the order that it was written. </a:t>
            </a:r>
          </a:p>
          <a:p>
            <a:r>
              <a:rPr lang="en-US" dirty="0" smtClean="0"/>
              <a:t>This order is called linear - meaning that programs are executed one statement at a time, one after another.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b="1" dirty="0" smtClean="0"/>
              <a:t>Java</a:t>
            </a:r>
            <a:r>
              <a:rPr lang="en-US" dirty="0" smtClean="0"/>
              <a:t> programming language, a </a:t>
            </a:r>
            <a:r>
              <a:rPr lang="en-US" b="1" dirty="0" smtClean="0"/>
              <a:t>method signature</a:t>
            </a:r>
            <a:r>
              <a:rPr lang="en-US" dirty="0" smtClean="0"/>
              <a:t> is the </a:t>
            </a:r>
            <a:r>
              <a:rPr lang="en-US" b="1" dirty="0" smtClean="0"/>
              <a:t>method</a:t>
            </a:r>
            <a:r>
              <a:rPr lang="en-US" dirty="0" smtClean="0"/>
              <a:t> name and the number and type of its parameters. Return types and thrown exceptions are not considered to be a part of the </a:t>
            </a:r>
            <a:r>
              <a:rPr lang="en-US" b="1" dirty="0" smtClean="0"/>
              <a:t>method signature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Defining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an example of a typical method declaration: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calculateAnswer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double 	</a:t>
            </a:r>
            <a:r>
              <a:rPr lang="en-US" dirty="0" err="1" smtClean="0"/>
              <a:t>wingSpan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numberOfEngines</a:t>
            </a:r>
            <a:r>
              <a:rPr lang="en-US" dirty="0" smtClean="0"/>
              <a:t>, double 	length, double </a:t>
            </a:r>
            <a:r>
              <a:rPr lang="en-US" dirty="0" err="1" smtClean="0"/>
              <a:t>grossTons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	//do the calculation here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}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required elements of a method declaration are:</a:t>
            </a:r>
          </a:p>
          <a:p>
            <a:r>
              <a:rPr lang="en-US" dirty="0" smtClean="0"/>
              <a:t> the method's return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pair of parentheses 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a body between braces </a:t>
            </a:r>
            <a:r>
              <a:rPr lang="en-US" dirty="0" smtClean="0">
                <a:solidFill>
                  <a:srgbClr val="FF0000"/>
                </a:solidFill>
              </a:rPr>
              <a:t>{}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More generally, method declarations have six components, in order: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Modifiers</a:t>
            </a:r>
            <a:r>
              <a:rPr lang="en-US" dirty="0" smtClean="0"/>
              <a:t>—such as public, private, and others you will learn about later.</a:t>
            </a:r>
          </a:p>
          <a:p>
            <a:pPr lvl="1"/>
            <a:r>
              <a:rPr lang="en-US" dirty="0" smtClean="0"/>
              <a:t>The return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—the data type of the value returned by the method, or void if the method does not return a value.</a:t>
            </a:r>
          </a:p>
          <a:p>
            <a:pPr lvl="1"/>
            <a:r>
              <a:rPr lang="en-US" dirty="0" smtClean="0"/>
              <a:t>The method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—the rules for field names apply to method names as well, but the convention is a little different.</a:t>
            </a:r>
          </a:p>
          <a:p>
            <a:pPr lvl="1"/>
            <a:r>
              <a:rPr lang="en-US" dirty="0" smtClean="0"/>
              <a:t>The parameter list in </a:t>
            </a:r>
            <a:r>
              <a:rPr lang="en-US" dirty="0" smtClean="0">
                <a:solidFill>
                  <a:srgbClr val="FF0000"/>
                </a:solidFill>
              </a:rPr>
              <a:t>parenthesis</a:t>
            </a:r>
            <a:r>
              <a:rPr lang="en-US" dirty="0" smtClean="0"/>
              <a:t>—a comma-delimited list of input parameters, preceded by their data types, enclosed by parentheses, (). If there are no parameters, you must use empty parentheses.</a:t>
            </a:r>
          </a:p>
          <a:p>
            <a:pPr lvl="1"/>
            <a:r>
              <a:rPr lang="en-US" dirty="0" smtClean="0"/>
              <a:t>An exception list—to be discussed later.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method body</a:t>
            </a:r>
            <a:r>
              <a:rPr lang="en-US" dirty="0" smtClean="0"/>
              <a:t>, enclosed between </a:t>
            </a:r>
            <a:r>
              <a:rPr lang="en-US" dirty="0" smtClean="0">
                <a:solidFill>
                  <a:srgbClr val="FF0000"/>
                </a:solidFill>
              </a:rPr>
              <a:t>braces</a:t>
            </a:r>
            <a:r>
              <a:rPr lang="en-US" dirty="0" smtClean="0"/>
              <a:t>—the method's code, including the declaration of local variables, goes here.</a:t>
            </a:r>
          </a:p>
          <a:p>
            <a:pPr lvl="1"/>
            <a:r>
              <a:rPr lang="en-US" dirty="0" err="1" smtClean="0"/>
              <a:t>nents</a:t>
            </a:r>
            <a:r>
              <a:rPr lang="en-US" dirty="0" smtClean="0"/>
              <a:t>, in order: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Modifiers, return types, and parameters will be discussed later in this lesson. Exceptions are discussed in a later lesson.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signature of the method declared above is:</a:t>
            </a:r>
          </a:p>
          <a:p>
            <a:pPr>
              <a:buNone/>
            </a:pPr>
            <a:r>
              <a:rPr lang="en-US" dirty="0" err="1" smtClean="0"/>
              <a:t>calculateAnswer</a:t>
            </a:r>
            <a:r>
              <a:rPr lang="en-US" dirty="0" smtClean="0"/>
              <a:t>(double, </a:t>
            </a:r>
            <a:r>
              <a:rPr lang="en-US" dirty="0" err="1" smtClean="0"/>
              <a:t>int</a:t>
            </a:r>
            <a:r>
              <a:rPr lang="en-US" dirty="0" smtClean="0"/>
              <a:t>, double, double) </a:t>
            </a:r>
          </a:p>
          <a:p>
            <a:endParaRPr lang="en-US" dirty="0" smtClean="0"/>
          </a:p>
          <a:p>
            <a:r>
              <a:rPr lang="en-US" dirty="0" smtClean="0"/>
              <a:t>Two of the components of a method declaration comprise the </a:t>
            </a:r>
            <a:r>
              <a:rPr lang="en-US" i="1" dirty="0" smtClean="0"/>
              <a:t>method signature</a:t>
            </a:r>
            <a:r>
              <a:rPr lang="en-US" dirty="0" smtClean="0"/>
              <a:t>—the method's name and the parameter types.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Naming a Method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Although a method name can be any legal identifier, code conventions restrict method names. </a:t>
            </a:r>
          </a:p>
          <a:p>
            <a:r>
              <a:rPr lang="en-US" dirty="0" smtClean="0"/>
              <a:t>By convention, method names should be a verb in lowercase or a multi-word name that begins with a verb in lowercase, followed by adjectives, nouns, etc. </a:t>
            </a:r>
          </a:p>
          <a:p>
            <a:r>
              <a:rPr lang="en-US" dirty="0" smtClean="0"/>
              <a:t>In multi-word names, the first letter of each of the second and following words should be capitalized. Here are some examples:</a:t>
            </a:r>
          </a:p>
          <a:p>
            <a:r>
              <a:rPr lang="en-US" dirty="0" smtClean="0"/>
              <a:t>run </a:t>
            </a:r>
          </a:p>
          <a:p>
            <a:r>
              <a:rPr lang="en-US" dirty="0" err="1" smtClean="0"/>
              <a:t>runFast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getBackground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8600" y="457200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getFinalData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compareTo</a:t>
            </a:r>
            <a:r>
              <a:rPr lang="en-US" sz="2400" dirty="0" smtClean="0"/>
              <a:t> </a:t>
            </a:r>
            <a:r>
              <a:rPr lang="en-US" sz="2400" dirty="0" err="1" smtClean="0"/>
              <a:t>setX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sEmpty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origin</a:t>
            </a:r>
            <a:r>
              <a:rPr lang="en-US" dirty="0" smtClean="0"/>
              <a:t> of the </a:t>
            </a:r>
            <a:r>
              <a:rPr lang="en-US" b="1" dirty="0" smtClean="0"/>
              <a:t>Java</a:t>
            </a:r>
            <a:r>
              <a:rPr lang="en-US" dirty="0" smtClean="0"/>
              <a:t> language began in 1991 when Sun Microsystems' lead architect James Gosling, along with coworkers Mike Sheridan and Patrick </a:t>
            </a:r>
            <a:r>
              <a:rPr lang="en-US" dirty="0" err="1" smtClean="0"/>
              <a:t>Naughton</a:t>
            </a:r>
            <a:r>
              <a:rPr lang="en-US" dirty="0" smtClean="0"/>
              <a:t>, designed it for use in interactive television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the takes the radius of a sphere as input and output the sphere’s diameter, circumference, surface area, and volume.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err="1" smtClean="0"/>
              <a:t>pseudocode</a:t>
            </a:r>
            <a:r>
              <a:rPr lang="en-US" kern="0" dirty="0" smtClean="0"/>
              <a:t/>
            </a:r>
            <a:br>
              <a:rPr lang="en-US" kern="0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050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2.bp.blogspot.com/-nxRHr5savjc/TxMCNOwwuuI/AAAAAAAAEEA/MA0YPOm5dWk/s1600/program-f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066800"/>
            <a:ext cx="5181600" cy="5181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Conditional / Selection Statement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or selection statements allow us to choose which statement of code will be executed next. </a:t>
            </a:r>
          </a:p>
          <a:p>
            <a:r>
              <a:rPr lang="en-US" dirty="0" smtClean="0"/>
              <a:t>This is helpful if you want to repeat a statement of code or if you want to skip it altogether. </a:t>
            </a:r>
          </a:p>
          <a:p>
            <a:r>
              <a:rPr lang="en-US" dirty="0" smtClean="0"/>
              <a:t>To do this, in Java, we use if statements, if-else statements, and switch statements.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6858000" cy="4953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Decision Making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repeat or skip lines of code we need to make the decision when to do that. </a:t>
            </a:r>
          </a:p>
          <a:p>
            <a:r>
              <a:rPr lang="en-US" dirty="0" smtClean="0"/>
              <a:t>This is done with </a:t>
            </a:r>
            <a:r>
              <a:rPr lang="en-US" dirty="0" err="1" smtClean="0"/>
              <a:t>boolean</a:t>
            </a:r>
            <a:r>
              <a:rPr lang="en-US" dirty="0" smtClean="0"/>
              <a:t> expressions. </a:t>
            </a:r>
          </a:p>
          <a:p>
            <a:r>
              <a:rPr lang="en-US" dirty="0" smtClean="0"/>
              <a:t>It is possible to write code that will allow us to use a </a:t>
            </a:r>
            <a:r>
              <a:rPr lang="en-US" dirty="0" err="1" smtClean="0"/>
              <a:t>boolean</a:t>
            </a:r>
            <a:r>
              <a:rPr lang="en-US" dirty="0" smtClean="0"/>
              <a:t> expression to make a decision on whether or not a statement should be executed. </a:t>
            </a:r>
          </a:p>
          <a:p>
            <a:r>
              <a:rPr lang="en-US" dirty="0" smtClean="0"/>
              <a:t>Boolean expressions will either be evaluated true or false.</a:t>
            </a:r>
          </a:p>
          <a:p>
            <a:r>
              <a:rPr lang="en-US" dirty="0" smtClean="0"/>
              <a:t> If the expression is true, then the code should be executed. </a:t>
            </a:r>
          </a:p>
          <a:p>
            <a:r>
              <a:rPr lang="en-US" dirty="0" smtClean="0"/>
              <a:t>If it is false, then the code would be skipped over.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Relationship Operators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using a </a:t>
            </a:r>
            <a:r>
              <a:rPr lang="en-US" dirty="0" err="1" smtClean="0"/>
              <a:t>boolean</a:t>
            </a:r>
            <a:r>
              <a:rPr lang="en-US" dirty="0" smtClean="0"/>
              <a:t> expression we will need to compare it to some value in order to test if it is true or false. The following is a list of relationship operators that can be used:</a:t>
            </a:r>
          </a:p>
          <a:p>
            <a:r>
              <a:rPr lang="en-US" b="1" dirty="0" smtClean="0"/>
              <a:t>==   </a:t>
            </a:r>
            <a:r>
              <a:rPr lang="en-US" dirty="0" smtClean="0"/>
              <a:t>Equal to</a:t>
            </a:r>
          </a:p>
          <a:p>
            <a:r>
              <a:rPr lang="en-US" b="1" dirty="0" smtClean="0"/>
              <a:t>!= </a:t>
            </a:r>
            <a:r>
              <a:rPr lang="en-US" dirty="0" smtClean="0"/>
              <a:t>Not equal to</a:t>
            </a:r>
          </a:p>
          <a:p>
            <a:r>
              <a:rPr lang="en-US" b="1" dirty="0" smtClean="0"/>
              <a:t>&gt; </a:t>
            </a:r>
            <a:r>
              <a:rPr lang="en-US" dirty="0" smtClean="0"/>
              <a:t>Greater than</a:t>
            </a:r>
          </a:p>
          <a:p>
            <a:r>
              <a:rPr lang="en-US" b="1" dirty="0" smtClean="0"/>
              <a:t>&gt;= </a:t>
            </a:r>
            <a:r>
              <a:rPr lang="en-US" dirty="0" smtClean="0"/>
              <a:t>Greater than or equal to</a:t>
            </a:r>
          </a:p>
          <a:p>
            <a:r>
              <a:rPr lang="en-US" b="1" dirty="0" smtClean="0"/>
              <a:t>&lt; </a:t>
            </a:r>
            <a:r>
              <a:rPr lang="en-US" dirty="0" smtClean="0"/>
              <a:t>Less than</a:t>
            </a:r>
          </a:p>
          <a:p>
            <a:r>
              <a:rPr lang="en-US" b="1" dirty="0" smtClean="0"/>
              <a:t>&lt;= </a:t>
            </a:r>
            <a:r>
              <a:rPr lang="en-US" dirty="0" smtClean="0"/>
              <a:t>Less than or equal to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Flow of Control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times when we may want one block of code to be executed several times instead of just once. </a:t>
            </a:r>
          </a:p>
          <a:p>
            <a:r>
              <a:rPr lang="en-US" dirty="0" smtClean="0"/>
              <a:t>For example, in our assignment2 </a:t>
            </a:r>
            <a:r>
              <a:rPr lang="en-US" dirty="0" err="1" smtClean="0"/>
              <a:t>Foo</a:t>
            </a:r>
            <a:r>
              <a:rPr lang="en-US" dirty="0" smtClean="0"/>
              <a:t> Corporation employee payment,</a:t>
            </a:r>
          </a:p>
          <a:p>
            <a:r>
              <a:rPr lang="en-US" dirty="0" smtClean="0"/>
              <a:t>How would you write code that would do multiple employee payment?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method</a:t>
            </a:r>
            <a:r>
              <a:rPr lang="en-US" dirty="0" smtClean="0"/>
              <a:t> is a set of code which is referred to by name and can be called (invoked) at any point in a program simply by utilizing the </a:t>
            </a:r>
            <a:r>
              <a:rPr lang="en-US" b="1" dirty="0" smtClean="0"/>
              <a:t>method's</a:t>
            </a:r>
            <a:r>
              <a:rPr lang="en-US" dirty="0" smtClean="0"/>
              <a:t> name.</a:t>
            </a:r>
          </a:p>
          <a:p>
            <a:r>
              <a:rPr lang="en-US" dirty="0" smtClean="0"/>
              <a:t> Think of a </a:t>
            </a:r>
            <a:r>
              <a:rPr lang="en-US" b="1" dirty="0" smtClean="0"/>
              <a:t>method</a:t>
            </a:r>
            <a:r>
              <a:rPr lang="en-US" dirty="0" smtClean="0"/>
              <a:t> as a subprogram that acts on data and often </a:t>
            </a:r>
            <a:r>
              <a:rPr lang="en-US" dirty="0" smtClean="0">
                <a:solidFill>
                  <a:srgbClr val="FF0000"/>
                </a:solidFill>
              </a:rPr>
              <a:t>returns</a:t>
            </a:r>
            <a:r>
              <a:rPr lang="en-US" dirty="0" smtClean="0"/>
              <a:t> a value.</a:t>
            </a:r>
          </a:p>
          <a:p>
            <a:r>
              <a:rPr lang="en-US" dirty="0" smtClean="0"/>
              <a:t> Each </a:t>
            </a:r>
            <a:r>
              <a:rPr lang="en-US" b="1" dirty="0" smtClean="0"/>
              <a:t>method</a:t>
            </a:r>
            <a:r>
              <a:rPr lang="en-US" dirty="0" smtClean="0"/>
              <a:t> has its own name.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790</Words>
  <Application>Microsoft Office PowerPoint</Application>
  <PresentationFormat>On-screen Show (4:3)</PresentationFormat>
  <Paragraphs>70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Flow of Control </vt:lpstr>
      <vt:lpstr>  pseudocode </vt:lpstr>
      <vt:lpstr>Slide 3</vt:lpstr>
      <vt:lpstr> Conditional / Selection Statement </vt:lpstr>
      <vt:lpstr>Slide 5</vt:lpstr>
      <vt:lpstr> Decision Making </vt:lpstr>
      <vt:lpstr> Relationship Operators </vt:lpstr>
      <vt:lpstr> Flow of Control </vt:lpstr>
      <vt:lpstr>method</vt:lpstr>
      <vt:lpstr>Slide 10</vt:lpstr>
      <vt:lpstr> Defining Methods </vt:lpstr>
      <vt:lpstr>Slide 12</vt:lpstr>
      <vt:lpstr>Slide 13</vt:lpstr>
      <vt:lpstr>Slide 14</vt:lpstr>
      <vt:lpstr>Slide 15</vt:lpstr>
      <vt:lpstr> Naming a Method </vt:lpstr>
      <vt:lpstr>Slide 17</vt:lpstr>
      <vt:lpstr>Exercise</vt:lpstr>
    </vt:vector>
  </TitlesOfParts>
  <Company>P R 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32</cp:revision>
  <dcterms:created xsi:type="dcterms:W3CDTF">2017-09-03T01:21:14Z</dcterms:created>
  <dcterms:modified xsi:type="dcterms:W3CDTF">2017-09-05T16:59:39Z</dcterms:modified>
</cp:coreProperties>
</file>