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C44D8-064A-42FA-AAEB-0F36A6E2AAEB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ADBEB-9E32-4942-8E0E-14EFC81A72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B9283B1-F894-4D78-8A65-72BBA48EC0F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8A7360-1531-4CBD-9068-8CD449A9E76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A8088D-1563-4D6F-AC60-558B3CE1101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327135-44F6-4553-8BFB-EACD3732AFE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B98184-B40B-4C9D-9976-6CCBC56EE4B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310993-7862-434F-83B0-55ABF57583F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FF60A2-C5E5-47D7-9EC6-CD4A294B206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749BC3-7F63-48E1-A05A-C6F584C4770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EDF399-4308-4B7B-9829-C2816A0677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658AF1-A9F9-4F65-8713-75F7D2B82D0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10CED0-B7EA-4E9D-AF0B-CD8AAFC66FA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0EA5-5C9D-49F3-9571-4231E93391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EBE7-9757-4E41-93E7-3F91E5D9E5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6C26EC-C669-425A-8F7B-539085EA4AB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800" smtClean="0">
                <a:latin typeface="Courier New" pitchFamily="49" charset="0"/>
              </a:rPr>
              <a:t>Math</a:t>
            </a:r>
            <a:r>
              <a:rPr lang="en-US" altLang="en-US" sz="4800" smtClean="0"/>
              <a:t> class methods examples</a:t>
            </a:r>
          </a:p>
        </p:txBody>
      </p:sp>
      <p:pic>
        <p:nvPicPr>
          <p:cNvPr id="26628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7848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1C4429-F366-4188-BA41-2AE3C83F563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Standard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Classes and Methods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5105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smtClean="0"/>
              <a:t>The</a:t>
            </a:r>
            <a:r>
              <a:rPr lang="en-US" altLang="en-US" sz="2800" smtClean="0">
                <a:latin typeface="Century Gothic" pitchFamily="34" charset="0"/>
              </a:rPr>
              <a:t> Random</a:t>
            </a:r>
            <a:r>
              <a:rPr lang="en-US" altLang="en-US" sz="2800" smtClean="0"/>
              <a:t> Class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200" smtClean="0"/>
              <a:t>A </a:t>
            </a:r>
            <a:r>
              <a:rPr lang="en-US" altLang="en-US" sz="2200" b="1" i="1" smtClean="0"/>
              <a:t>random number generator </a:t>
            </a:r>
            <a:r>
              <a:rPr lang="en-US" altLang="en-US" sz="2200" smtClean="0"/>
              <a:t>returns numbers chosen at random from a predesignated interval.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200" smtClean="0"/>
              <a:t>Java’s random number generator is implemented in the </a:t>
            </a:r>
            <a:r>
              <a:rPr lang="en-US" altLang="en-US" sz="2200" smtClean="0">
                <a:latin typeface="Century Gothic" pitchFamily="34" charset="0"/>
              </a:rPr>
              <a:t>Random</a:t>
            </a:r>
            <a:r>
              <a:rPr lang="en-US" altLang="en-US" sz="2200" smtClean="0"/>
              <a:t> class and utilizes the methods </a:t>
            </a:r>
            <a:r>
              <a:rPr lang="en-US" altLang="en-US" sz="2200" smtClean="0">
                <a:latin typeface="Century Gothic" pitchFamily="34" charset="0"/>
              </a:rPr>
              <a:t>nextInt</a:t>
            </a:r>
            <a:r>
              <a:rPr lang="en-US" altLang="en-US" sz="2200" smtClean="0"/>
              <a:t> and </a:t>
            </a:r>
            <a:r>
              <a:rPr lang="en-US" altLang="en-US" sz="2200" smtClean="0">
                <a:latin typeface="Century Gothic" pitchFamily="34" charset="0"/>
              </a:rPr>
              <a:t>nextDouble</a:t>
            </a:r>
            <a:r>
              <a:rPr lang="en-US" altLang="en-US" sz="2200" smtClean="0"/>
              <a:t> as described in table 4-2.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2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2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200" smtClean="0"/>
              <a:t>A program that uses the </a:t>
            </a:r>
            <a:r>
              <a:rPr lang="en-US" altLang="en-US" sz="2200" smtClean="0">
                <a:latin typeface="Century Gothic" pitchFamily="34" charset="0"/>
              </a:rPr>
              <a:t>Random</a:t>
            </a:r>
            <a:r>
              <a:rPr lang="en-US" altLang="en-US" sz="2200" smtClean="0"/>
              <a:t> class first must import </a:t>
            </a:r>
            <a:r>
              <a:rPr lang="en-US" altLang="en-US" sz="2200" smtClean="0">
                <a:latin typeface="Century Gothic" pitchFamily="34" charset="0"/>
              </a:rPr>
              <a:t>java.util.Random</a:t>
            </a:r>
            <a:r>
              <a:rPr lang="en-US" altLang="en-US" sz="2200" smtClean="0"/>
              <a:t>.</a:t>
            </a:r>
            <a:endParaRPr lang="en-US" altLang="en-US" smtClean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733800"/>
            <a:ext cx="7858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6BC67C-E421-4A77-87CE-0793B966A2F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Class Example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import java.util.Scanner;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import java.util.Random;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//Generate an integer between 0 and user’s upper limit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Scanner reader = new Scanner(System.in);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Random generator = new Random ();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System.out.print(“Enter the upper limit for a random int: 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upperLimit = reader.nextInt();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/>
              <a:t>System.out.print(generator.nextInt(upperLimit ));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Math.random()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College Board tests on </a:t>
            </a:r>
            <a:r>
              <a:rPr lang="en-US" dirty="0" err="1" smtClean="0"/>
              <a:t>Math.random</a:t>
            </a:r>
            <a:r>
              <a:rPr lang="en-US" dirty="0" smtClean="0"/>
              <a:t>() instead of importing the Random class and using </a:t>
            </a:r>
            <a:r>
              <a:rPr lang="en-US" dirty="0" err="1" smtClean="0"/>
              <a:t>nextInt</a:t>
            </a:r>
            <a:r>
              <a:rPr lang="en-US" dirty="0" smtClean="0"/>
              <a:t>(), etc.</a:t>
            </a:r>
          </a:p>
          <a:p>
            <a:pPr eaLnBrk="1" hangingPunct="1">
              <a:defRPr/>
            </a:pPr>
            <a:r>
              <a:rPr lang="en-US" dirty="0" err="1" smtClean="0"/>
              <a:t>Math.Random</a:t>
            </a:r>
            <a:r>
              <a:rPr lang="en-US" dirty="0" smtClean="0"/>
              <a:t> generates a decimal within the range: 0.0 &lt;= random &lt;1.0</a:t>
            </a:r>
          </a:p>
          <a:p>
            <a:pPr eaLnBrk="1" hangingPunct="1">
              <a:defRPr/>
            </a:pPr>
            <a:r>
              <a:rPr lang="en-US" dirty="0" smtClean="0"/>
              <a:t>To generate integers, use this formula: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 err="1" smtClean="0"/>
              <a:t>randomInt</a:t>
            </a:r>
            <a:r>
              <a:rPr lang="en-US" sz="2000" b="1" dirty="0" smtClean="0"/>
              <a:t>=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) (</a:t>
            </a:r>
            <a:r>
              <a:rPr lang="en-US" sz="2000" b="1" dirty="0" err="1" smtClean="0"/>
              <a:t>Math.random</a:t>
            </a:r>
            <a:r>
              <a:rPr lang="en-US" sz="2000" b="1" dirty="0" smtClean="0"/>
              <a:t>()*(HIGH - LOW + 1))+ LOW;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Where HIGH &amp; LOW are constants representing the largest and smallest integers you wish to have generated.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974E8-09C7-4CDC-8FE4-4CA874A28A3D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43582D-F47A-4D8B-8AFB-FBA9863E77F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4.1  Additional Operators</a:t>
            </a:r>
          </a:p>
        </p:txBody>
      </p:sp>
      <p:sp>
        <p:nvSpPr>
          <p:cNvPr id="14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543800" cy="5105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dirty="0" smtClean="0"/>
              <a:t>Extended Assignment Operators</a:t>
            </a:r>
          </a:p>
          <a:p>
            <a:pPr marL="990600" lvl="1" indent="-533400" eaLnBrk="1" hangingPunct="1"/>
            <a:r>
              <a:rPr lang="en-US" altLang="en-US" sz="2400" dirty="0" smtClean="0"/>
              <a:t>The assignment operator can be combined with the arithmetic and concatenation operators to provide extended assignment operators. For example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a = 17;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String s = “hi”;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a += 3;   		// Equivalent to  a =  a + 3;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a -= 3;		// Equivalent to  a =  a – 3;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a *= 3;		// Equivalent to  a =  a * 3;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a /= 3;		// Equivalent to  a =  a / 3;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a %= 3;		// Equivalent to  a =  a % 3;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dirty="0" smtClean="0"/>
              <a:t>s += “ there”;    // Equivalent to  s =  s + “ there”;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F079AD-003C-4F68-9365-99325303F38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4.1  Additional Operators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543800" cy="4876800"/>
          </a:xfrm>
        </p:spPr>
        <p:txBody>
          <a:bodyPr/>
          <a:lstStyle/>
          <a:p>
            <a:pPr marL="990600" lvl="1" indent="-533400" eaLnBrk="1" hangingPunct="1"/>
            <a:r>
              <a:rPr lang="en-US" altLang="en-US" smtClean="0"/>
              <a:t>Extended assignment operators can have the following format.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z="2200" smtClean="0"/>
              <a:t>variable op= expression;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z="2200" smtClean="0"/>
              <a:t>which is equivalent to 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z="2200" smtClean="0"/>
              <a:t>variable = variable op expression;</a:t>
            </a:r>
          </a:p>
          <a:p>
            <a:pPr marL="990600" lvl="1" indent="-533400" eaLnBrk="1" hangingPunct="1"/>
            <a:r>
              <a:rPr lang="en-US" altLang="en-US" smtClean="0"/>
              <a:t>Note that there is no space between op and =. </a:t>
            </a:r>
          </a:p>
          <a:p>
            <a:pPr marL="990600" lvl="1" indent="-533400" eaLnBrk="1" hangingPunct="1"/>
            <a:r>
              <a:rPr lang="en-US" altLang="en-US" smtClean="0"/>
              <a:t>The extended assignment operators and the standard assignment have the same precedence.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DF412D-B8A6-476B-AA68-B6F08D4CE4E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4.1  Additional Operators</a:t>
            </a:r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5438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mtClean="0"/>
              <a:t>Increment and Decrement</a:t>
            </a:r>
          </a:p>
          <a:p>
            <a:pPr marL="990600" lvl="1" indent="-533400" eaLnBrk="1" hangingPunct="1"/>
            <a:r>
              <a:rPr lang="en-US" altLang="en-US" smtClean="0"/>
              <a:t>Java includes increment (++) and decrement (--) operators that increase or decrease a variables value by one: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mtClean="0"/>
              <a:t>int m = 7;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mtClean="0"/>
              <a:t>double x = 6.4;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mtClean="0"/>
              <a:t>m++; 	// Equivalent to m = m + 1;</a:t>
            </a:r>
          </a:p>
          <a:p>
            <a:pPr marL="1752600" lvl="3" indent="-381000" eaLnBrk="1" hangingPunct="1">
              <a:buFont typeface="Wingdings" pitchFamily="2" charset="2"/>
              <a:buNone/>
            </a:pPr>
            <a:r>
              <a:rPr lang="en-US" altLang="en-US" smtClean="0"/>
              <a:t>x--; 	// Equivalent to x = x – 1.0;</a:t>
            </a:r>
          </a:p>
          <a:p>
            <a:pPr marL="990600" lvl="1" indent="-533400" eaLnBrk="1" hangingPunct="1"/>
            <a:r>
              <a:rPr lang="en-US" altLang="en-US" smtClean="0"/>
              <a:t>The precedence of the increment and decrement operators is the same as unary plus, unary minus, and cast.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A1DD5B-AC91-42AC-962D-731CDED7FE7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Standard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Classes and Methods</a:t>
            </a:r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543800" cy="4876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mtClean="0"/>
              <a:t>The </a:t>
            </a:r>
            <a:r>
              <a:rPr lang="en-US" altLang="en-US" smtClean="0">
                <a:latin typeface="Century Gothic" pitchFamily="34" charset="0"/>
              </a:rPr>
              <a:t>Math</a:t>
            </a:r>
            <a:r>
              <a:rPr lang="en-US" altLang="en-US" smtClean="0"/>
              <a:t> Class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1000" smtClean="0"/>
          </a:p>
          <a:p>
            <a:pPr marL="990600" lvl="1" indent="-533400" eaLnBrk="1" hangingPunct="1"/>
            <a:r>
              <a:rPr lang="en-US" altLang="en-US" sz="2600" smtClean="0"/>
              <a:t>Notice that two methods in the table are called abs. They are distinguished from each other by the fact that one takes an integer and the other takes a double parameter.</a:t>
            </a:r>
          </a:p>
          <a:p>
            <a:pPr marL="990600" lvl="1" indent="-533400" eaLnBrk="1" hangingPunct="1"/>
            <a:endParaRPr lang="en-US" altLang="en-US" sz="2600" smtClean="0"/>
          </a:p>
          <a:p>
            <a:pPr marL="990600" lvl="1" indent="-533400" eaLnBrk="1" hangingPunct="1"/>
            <a:r>
              <a:rPr lang="en-US" altLang="en-US" sz="2600" smtClean="0"/>
              <a:t>Using the same name for two different methods is called </a:t>
            </a:r>
            <a:r>
              <a:rPr lang="en-US" altLang="en-US" sz="2600" b="1" i="1" smtClean="0"/>
              <a:t>overloading</a:t>
            </a: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22BC25-78D5-4071-BCBE-B9B4935F35A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4.2  Standard </a:t>
            </a:r>
            <a:br>
              <a:rPr lang="en-US" altLang="en-US" b="1" smtClean="0"/>
            </a:br>
            <a:r>
              <a:rPr lang="en-US" altLang="en-US" b="1" smtClean="0"/>
              <a:t>Classes and Methods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543800" cy="533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z="2000" smtClean="0"/>
              <a:t>Seven of the methods in the </a:t>
            </a:r>
            <a:r>
              <a:rPr lang="en-US" altLang="en-US" sz="2000" smtClean="0">
                <a:latin typeface="Century Gothic" pitchFamily="34" charset="0"/>
              </a:rPr>
              <a:t>Math</a:t>
            </a:r>
            <a:r>
              <a:rPr lang="en-US" altLang="en-US" sz="2000" smtClean="0"/>
              <a:t> Class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DCFE6E-6443-451B-A491-8AE84F0C9C5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abs() and Method Overloading</a:t>
            </a:r>
          </a:p>
        </p:txBody>
      </p:sp>
      <p:sp>
        <p:nvSpPr>
          <p:cNvPr id="79667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0798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two </a:t>
            </a:r>
            <a:r>
              <a:rPr lang="en-US" altLang="en-US" sz="2800" smtClean="0">
                <a:latin typeface="Courier New" pitchFamily="49" charset="0"/>
              </a:rPr>
              <a:t>abs()</a:t>
            </a:r>
            <a:r>
              <a:rPr lang="en-US" altLang="en-US" sz="2800" smtClean="0"/>
              <a:t> methods are </a:t>
            </a:r>
            <a:r>
              <a:rPr lang="en-US" altLang="en-US" sz="2800" b="1" smtClean="0"/>
              <a:t>overloaded</a:t>
            </a:r>
            <a:r>
              <a:rPr lang="en-US" altLang="en-US" sz="2800" smtClean="0"/>
              <a:t>.</a:t>
            </a:r>
            <a:endParaRPr lang="en-US" altLang="en-US" sz="2800" b="1" smtClean="0"/>
          </a:p>
          <a:p>
            <a:pPr eaLnBrk="1" hangingPunct="1"/>
            <a:r>
              <a:rPr lang="en-US" altLang="en-US" sz="2800" b="1" smtClean="0"/>
              <a:t>Overloaded</a:t>
            </a:r>
            <a:r>
              <a:rPr lang="en-US" altLang="en-US" sz="2800" smtClean="0"/>
              <a:t>: Multiple methods in the same class with the same name</a:t>
            </a:r>
          </a:p>
          <a:p>
            <a:pPr eaLnBrk="1" hangingPunct="1"/>
            <a:r>
              <a:rPr lang="en-US" altLang="en-US" sz="2800" smtClean="0"/>
              <a:t>Using </a:t>
            </a:r>
            <a:r>
              <a:rPr lang="en-US" altLang="en-US" sz="2800" smtClean="0">
                <a:latin typeface="Courier New" pitchFamily="49" charset="0"/>
              </a:rPr>
              <a:t>sqrt()</a:t>
            </a:r>
            <a:r>
              <a:rPr lang="en-US" altLang="en-US" sz="2800" smtClean="0"/>
              <a:t> method example: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pic>
        <p:nvPicPr>
          <p:cNvPr id="796676" name="Picture 1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038600"/>
            <a:ext cx="716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3376AE-8991-4146-8015-1CF7E0A201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Standard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Classes and Methods</a:t>
            </a:r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5029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mtClean="0"/>
              <a:t>The </a:t>
            </a:r>
            <a:r>
              <a:rPr lang="en-US" altLang="en-US" smtClean="0">
                <a:latin typeface="Century Gothic" pitchFamily="34" charset="0"/>
              </a:rPr>
              <a:t>sqrt</a:t>
            </a:r>
            <a:r>
              <a:rPr lang="en-US" altLang="en-US" smtClean="0"/>
              <a:t> Method</a:t>
            </a:r>
          </a:p>
          <a:p>
            <a:pPr marL="990600" lvl="1" indent="-533400" eaLnBrk="1" hangingPunct="1"/>
            <a:r>
              <a:rPr lang="en-US" altLang="en-US" sz="2400" smtClean="0"/>
              <a:t>This code segment illustrates the use of the </a:t>
            </a:r>
            <a:r>
              <a:rPr lang="en-US" altLang="en-US" sz="2400" smtClean="0">
                <a:latin typeface="Century Gothic" pitchFamily="34" charset="0"/>
              </a:rPr>
              <a:t>sqrt</a:t>
            </a:r>
            <a:r>
              <a:rPr lang="en-US" altLang="en-US" sz="2400" smtClean="0"/>
              <a:t> method: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mtClean="0"/>
              <a:t>	</a:t>
            </a:r>
            <a:r>
              <a:rPr lang="en-US" altLang="en-US" sz="2200" smtClean="0"/>
              <a:t>// Given the area of a circle, compute its radius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z="2200" smtClean="0"/>
              <a:t>	// Use the formula a = </a:t>
            </a:r>
            <a:r>
              <a:rPr lang="en-US" altLang="en-US" sz="2200" smtClean="0">
                <a:sym typeface="Symbol" pitchFamily="18" charset="2"/>
              </a:rPr>
              <a:t>r</a:t>
            </a:r>
            <a:r>
              <a:rPr lang="en-US" altLang="en-US" sz="2200" baseline="30000" smtClean="0">
                <a:sym typeface="Symbol" pitchFamily="18" charset="2"/>
              </a:rPr>
              <a:t>2 </a:t>
            </a:r>
            <a:r>
              <a:rPr lang="en-US" altLang="en-US" sz="2200" smtClean="0">
                <a:sym typeface="Symbol" pitchFamily="18" charset="2"/>
              </a:rPr>
              <a:t>, where a is the area and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z="2200" smtClean="0">
                <a:sym typeface="Symbol" pitchFamily="18" charset="2"/>
              </a:rPr>
              <a:t>	// r is the radius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z="2200" smtClean="0">
                <a:sym typeface="Symbol" pitchFamily="18" charset="2"/>
              </a:rPr>
              <a:t>	double area = 10.0, radius;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r>
              <a:rPr lang="en-US" altLang="en-US" sz="2200" smtClean="0">
                <a:sym typeface="Symbol" pitchFamily="18" charset="2"/>
              </a:rPr>
              <a:t>	radius = Math.sqrt (area / Math.PI);</a:t>
            </a:r>
          </a:p>
          <a:p>
            <a:pPr marL="1371600" lvl="2" indent="-457200" eaLnBrk="1" hangingPunct="1">
              <a:buFont typeface="Wingdings" pitchFamily="2" charset="2"/>
              <a:buNone/>
            </a:pPr>
            <a:endParaRPr lang="en-US" altLang="en-US" sz="1000" smtClean="0">
              <a:sym typeface="Symbol" pitchFamily="18" charset="2"/>
            </a:endParaRPr>
          </a:p>
          <a:p>
            <a:pPr marL="990600" lvl="1" indent="-533400" eaLnBrk="1" hangingPunct="1"/>
            <a:r>
              <a:rPr lang="en-US" altLang="en-US" sz="2400" smtClean="0">
                <a:sym typeface="Symbol" pitchFamily="18" charset="2"/>
              </a:rPr>
              <a:t>Messages are usually sent to objects; however, if a method’s signature is labeled </a:t>
            </a:r>
            <a:r>
              <a:rPr lang="en-US" altLang="en-US" sz="2400" smtClean="0">
                <a:latin typeface="Century Gothic" pitchFamily="34" charset="0"/>
                <a:sym typeface="Symbol" pitchFamily="18" charset="2"/>
              </a:rPr>
              <a:t>static</a:t>
            </a:r>
            <a:r>
              <a:rPr lang="en-US" altLang="en-US" sz="2400" smtClean="0">
                <a:sym typeface="Symbol" pitchFamily="18" charset="2"/>
              </a:rPr>
              <a:t>, the message instead is sent to the method’s class.</a:t>
            </a:r>
            <a:endParaRPr lang="en-US" altLang="en-US" smtClean="0">
              <a:sym typeface="Symbol" pitchFamily="18" charset="2"/>
            </a:endParaRPr>
          </a:p>
          <a:p>
            <a:pPr marL="990600" lvl="1" indent="-5334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5ADD62-1941-4D01-90C6-E9B714DCE1B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Standard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Classes and Methods</a:t>
            </a:r>
          </a:p>
        </p:txBody>
      </p:sp>
      <p:sp>
        <p:nvSpPr>
          <p:cNvPr id="29081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51054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en-US" smtClean="0"/>
              <a:t>The </a:t>
            </a:r>
            <a:r>
              <a:rPr lang="en-US" altLang="en-US" smtClean="0">
                <a:latin typeface="Century Gothic" pitchFamily="34" charset="0"/>
              </a:rPr>
              <a:t>sqrt</a:t>
            </a:r>
            <a:r>
              <a:rPr lang="en-US" altLang="en-US" smtClean="0"/>
              <a:t> Method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en-US" sz="1000" smtClean="0"/>
          </a:p>
          <a:p>
            <a:pPr marL="990600" lvl="1" indent="-533400" eaLnBrk="1" hangingPunct="1"/>
            <a:r>
              <a:rPr lang="en-US" altLang="en-US" sz="2400" smtClean="0">
                <a:sym typeface="Symbol" pitchFamily="18" charset="2"/>
              </a:rPr>
              <a:t>Thus, to invoke the </a:t>
            </a:r>
            <a:r>
              <a:rPr lang="en-US" altLang="en-US" sz="2400" smtClean="0">
                <a:latin typeface="Century Gothic" pitchFamily="34" charset="0"/>
                <a:sym typeface="Symbol" pitchFamily="18" charset="2"/>
              </a:rPr>
              <a:t>sqrt</a:t>
            </a:r>
            <a:r>
              <a:rPr lang="en-US" altLang="en-US" sz="2400" smtClean="0">
                <a:sym typeface="Symbol" pitchFamily="18" charset="2"/>
              </a:rPr>
              <a:t> method, we send the </a:t>
            </a:r>
            <a:r>
              <a:rPr lang="en-US" altLang="en-US" sz="2400" smtClean="0">
                <a:latin typeface="Century Gothic" pitchFamily="34" charset="0"/>
                <a:sym typeface="Symbol" pitchFamily="18" charset="2"/>
              </a:rPr>
              <a:t>sqrt</a:t>
            </a:r>
            <a:r>
              <a:rPr lang="en-US" altLang="en-US" sz="2400" smtClean="0">
                <a:sym typeface="Symbol" pitchFamily="18" charset="2"/>
              </a:rPr>
              <a:t> message to the </a:t>
            </a:r>
            <a:r>
              <a:rPr lang="en-US" altLang="en-US" sz="2400" smtClean="0">
                <a:latin typeface="Century Gothic" pitchFamily="34" charset="0"/>
                <a:sym typeface="Symbol" pitchFamily="18" charset="2"/>
              </a:rPr>
              <a:t>Math</a:t>
            </a:r>
            <a:r>
              <a:rPr lang="en-US" altLang="en-US" sz="2400" smtClean="0">
                <a:sym typeface="Symbol" pitchFamily="18" charset="2"/>
              </a:rPr>
              <a:t> class.</a:t>
            </a:r>
          </a:p>
          <a:p>
            <a:pPr marL="990600" lvl="1" indent="-533400" eaLnBrk="1" hangingPunct="1"/>
            <a:endParaRPr lang="en-US" altLang="en-US" sz="1000" smtClean="0">
              <a:sym typeface="Symbol" pitchFamily="18" charset="2"/>
            </a:endParaRPr>
          </a:p>
          <a:p>
            <a:pPr marL="990600" lvl="1" indent="-533400" eaLnBrk="1" hangingPunct="1"/>
            <a:r>
              <a:rPr lang="en-US" altLang="en-US" sz="2400" smtClean="0">
                <a:sym typeface="Symbol" pitchFamily="18" charset="2"/>
              </a:rPr>
              <a:t>In addition to methods, the </a:t>
            </a:r>
            <a:r>
              <a:rPr lang="en-US" altLang="en-US" sz="2400" smtClean="0">
                <a:latin typeface="Century Gothic" pitchFamily="34" charset="0"/>
                <a:sym typeface="Symbol" pitchFamily="18" charset="2"/>
              </a:rPr>
              <a:t>Math</a:t>
            </a:r>
            <a:r>
              <a:rPr lang="en-US" altLang="en-US" sz="2400" smtClean="0">
                <a:sym typeface="Symbol" pitchFamily="18" charset="2"/>
              </a:rPr>
              <a:t> class includes good approximations to several important constants.</a:t>
            </a:r>
          </a:p>
          <a:p>
            <a:pPr marL="990600" lvl="1" indent="-533400" eaLnBrk="1" hangingPunct="1"/>
            <a:endParaRPr lang="en-US" altLang="en-US" sz="1000" smtClean="0">
              <a:sym typeface="Symbol" pitchFamily="18" charset="2"/>
            </a:endParaRPr>
          </a:p>
          <a:p>
            <a:pPr marL="990600" lvl="1" indent="-533400" eaLnBrk="1" hangingPunct="1"/>
            <a:r>
              <a:rPr lang="en-US" altLang="en-US" sz="2400" smtClean="0">
                <a:latin typeface="Century Gothic" pitchFamily="34" charset="0"/>
                <a:sym typeface="Symbol" pitchFamily="18" charset="2"/>
              </a:rPr>
              <a:t>Math.PI</a:t>
            </a:r>
            <a:r>
              <a:rPr lang="en-US" altLang="en-US" sz="2400" smtClean="0">
                <a:sym typeface="Symbol" pitchFamily="18" charset="2"/>
              </a:rPr>
              <a:t> is an approximation for </a:t>
            </a:r>
            <a:r>
              <a:rPr lang="en-US" altLang="en-US" sz="2400" b="1" smtClean="0">
                <a:sym typeface="Symbol" pitchFamily="18" charset="2"/>
              </a:rPr>
              <a:t></a:t>
            </a:r>
            <a:r>
              <a:rPr lang="en-US" altLang="en-US" sz="2400" smtClean="0">
                <a:sym typeface="Symbol" pitchFamily="18" charset="2"/>
              </a:rPr>
              <a:t> accurate to about 17 decimal places.</a:t>
            </a:r>
          </a:p>
          <a:p>
            <a:pPr marL="990600" lvl="1" indent="-533400" eaLnBrk="1" hangingPunct="1"/>
            <a:endParaRPr lang="en-US" altLang="en-US" smtClean="0">
              <a:sym typeface="Symbol" pitchFamily="18" charset="2"/>
            </a:endParaRPr>
          </a:p>
          <a:p>
            <a:pPr marL="990600" lvl="1" indent="-5334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bldLvl="5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(4:3)</PresentationFormat>
  <Paragraphs>107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4.1  Additional Operators</vt:lpstr>
      <vt:lpstr>4.1  Additional Operators</vt:lpstr>
      <vt:lpstr>4.1  Additional Operators</vt:lpstr>
      <vt:lpstr>Standard  Classes and Methods</vt:lpstr>
      <vt:lpstr>4.2  Standard  Classes and Methods</vt:lpstr>
      <vt:lpstr>abs() and Method Overloading</vt:lpstr>
      <vt:lpstr>Standard  Classes and Methods</vt:lpstr>
      <vt:lpstr>Standard  Classes and Methods</vt:lpstr>
      <vt:lpstr>Math class methods examples</vt:lpstr>
      <vt:lpstr>Standard  Classes and Methods</vt:lpstr>
      <vt:lpstr>Random Class Example</vt:lpstr>
      <vt:lpstr>Math.random()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2017-09-06T00:43:53Z</dcterms:created>
  <dcterms:modified xsi:type="dcterms:W3CDTF">2017-09-06T00:44:31Z</dcterms:modified>
</cp:coreProperties>
</file>