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400800" cy="8686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9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3727">
          <p15:clr>
            <a:srgbClr val="A4A3A4"/>
          </p15:clr>
        </p15:guide>
        <p15:guide id="5" pos="3953">
          <p15:clr>
            <a:srgbClr val="A4A3A4"/>
          </p15:clr>
        </p15:guide>
        <p15:guide id="6" pos="4861">
          <p15:clr>
            <a:srgbClr val="A4A3A4"/>
          </p15:clr>
        </p15:guide>
        <p15:guide id="7" pos="5065">
          <p15:clr>
            <a:srgbClr val="A4A3A4"/>
          </p15:clr>
        </p15:guide>
        <p15:guide id="8" pos="7106">
          <p15:clr>
            <a:srgbClr val="A4A3A4"/>
          </p15:clr>
        </p15:guide>
        <p15:guide id="9" pos="2819">
          <p15:clr>
            <a:srgbClr val="A4A3A4"/>
          </p15:clr>
        </p15:guide>
        <p15:guide id="10" pos="2615">
          <p15:clr>
            <a:srgbClr val="A4A3A4"/>
          </p15:clr>
        </p15:guide>
        <p15:guide id="11" pos="574">
          <p15:clr>
            <a:srgbClr val="A4A3A4"/>
          </p15:clr>
        </p15:guide>
        <p15:guide id="12" orient="horz" pos="709">
          <p15:clr>
            <a:srgbClr val="A4A3A4"/>
          </p15:clr>
        </p15:guide>
        <p15:guide id="13" orient="horz" pos="411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Se4JCg46cLURK6Ozv064VjLrg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9" orient="horz"/>
        <p:guide pos="3838" orient="horz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pos="709" orient="horz"/>
        <p:guide pos="41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84796363a_4_15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2884796363a_4_15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84796363a_4_8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2884796363a_4_8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84796363a_4_34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884796363a_4_34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7fe9843d3_0_14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287fe9843d3_0_14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84796363a_4_69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884796363a_4_69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7c01206a9_1_2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7c01206a9_1_2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87c01206a9_1_2:notes"/>
          <p:cNvSpPr txBox="1"/>
          <p:nvPr>
            <p:ph idx="12" type="sldNum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anchorCtr="0" anchor="b" bIns="43100" lIns="86200" spcFirstLastPara="1" rIns="86200" wrap="square" tIns="43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wide collective term for all types of brain and spinal cord tumors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symptoms: problems with vision, speech, hearing, coordination of movements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Classification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→ primary vs. secondary tumors! (tumor metastasize to another region)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→ differentiation between malignant and benign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 our data, the classification is based mainly on histology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ependyma = tissue of the CNS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Glioblastoma: very fast-growing, most aggressive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Medulloblastomas start in cerebellum, most often found in children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Meninges = membranes that surround brain and spinal cord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Meningiomas: usually not malignant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7fe9843d3_0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287fe9843d3_0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7fe9843d3_5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87fe9843d3_5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84796363a_1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2884796363a_1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84796363a_4_43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884796363a_4_43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84796363a_4_53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884796363a_4_53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7fe9843d3_0_7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87fe9843d3_0_7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84796363a_4_22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884796363a_4_22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18" name="Google Shape;18;p7"/>
          <p:cNvCxnSpPr/>
          <p:nvPr/>
        </p:nvCxnSpPr>
        <p:spPr>
          <a:xfrm>
            <a:off x="0" y="1125538"/>
            <a:ext cx="12192000" cy="0"/>
          </a:xfrm>
          <a:prstGeom prst="straightConnector1">
            <a:avLst/>
          </a:prstGeom>
          <a:noFill/>
          <a:ln cap="flat" cmpd="sng" w="15875">
            <a:solidFill>
              <a:srgbClr val="A3AD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7"/>
          <p:cNvSpPr txBox="1"/>
          <p:nvPr/>
        </p:nvSpPr>
        <p:spPr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zh_logo_e_pos_grau_1mm"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344" y="142875"/>
            <a:ext cx="2027238" cy="6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7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53">
          <p15:clr>
            <a:srgbClr val="9FCC3B"/>
          </p15:clr>
        </p15:guide>
        <p15:guide id="2" orient="horz" pos="2160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" showMasterSp="0">
  <p:cSld name="Bild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>
            <p:ph idx="2" type="pic"/>
          </p:nvPr>
        </p:nvSpPr>
        <p:spPr>
          <a:xfrm>
            <a:off x="192089" y="188912"/>
            <a:ext cx="11807824" cy="6480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21">
          <p15:clr>
            <a:srgbClr val="9FCC3B"/>
          </p15:clr>
        </p15:guide>
        <p15:guide id="2" pos="7559">
          <p15:clr>
            <a:srgbClr val="9FCC3B"/>
          </p15:clr>
        </p15:guide>
        <p15:guide id="3" orient="horz" pos="119">
          <p15:clr>
            <a:srgbClr val="9FCC3B"/>
          </p15:clr>
        </p15:guide>
        <p15:guide id="4" orient="horz" pos="4201">
          <p15:clr>
            <a:srgbClr val="9FCC3B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">
  <p:cSld name="Kapitel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D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Spalten">
  <p:cSld name="2 Spalte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911225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2" type="body"/>
          </p:nvPr>
        </p:nvSpPr>
        <p:spPr>
          <a:xfrm>
            <a:off x="6291040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2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4">
          <p15:clr>
            <a:srgbClr val="F26B43"/>
          </p15:clr>
        </p15:guide>
        <p15:guide id="2" pos="7106">
          <p15:clr>
            <a:srgbClr val="F26B43"/>
          </p15:clr>
        </p15:guide>
        <p15:guide id="3" orient="horz" pos="119">
          <p15:clr>
            <a:srgbClr val="F26B43"/>
          </p15:clr>
        </p15:guide>
        <p15:guide id="4" orient="horz" pos="4110">
          <p15:clr>
            <a:srgbClr val="F26B43"/>
          </p15:clr>
        </p15:guide>
        <p15:guide id="5" pos="3840">
          <p15:clr>
            <a:srgbClr val="F26B43"/>
          </p15:clr>
        </p15:guide>
        <p15:guide id="6" pos="3953">
          <p15:clr>
            <a:srgbClr val="5ACBF0"/>
          </p15:clr>
        </p15:guide>
        <p15:guide id="7" pos="3727">
          <p15:clr>
            <a:srgbClr val="5ACBF0"/>
          </p15:clr>
        </p15:guide>
        <p15:guide id="8" pos="2615">
          <p15:clr>
            <a:srgbClr val="5ACBF0"/>
          </p15:clr>
        </p15:guide>
        <p15:guide id="9" pos="2819">
          <p15:clr>
            <a:srgbClr val="5ACBF0"/>
          </p15:clr>
        </p15:guide>
        <p15:guide id="10" pos="4861">
          <p15:clr>
            <a:srgbClr val="5ACBF0"/>
          </p15:clr>
        </p15:guide>
        <p15:guide id="11" pos="5065">
          <p15:clr>
            <a:srgbClr val="5ACBF0"/>
          </p15:clr>
        </p15:guide>
        <p15:guide id="12" orient="horz" pos="709">
          <p15:clr>
            <a:srgbClr val="F26B43"/>
          </p15:clr>
        </p15:guide>
        <p15:guide id="13" orient="horz" pos="38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Logrank_test%C2%A8" TargetMode="External"/><Relationship Id="rId4" Type="http://schemas.openxmlformats.org/officeDocument/2006/relationships/hyperlink" Target="https://www.msdmanuals.com/home/brain,-spinal-cord,-and-nerve-disorders/tumors-of-the-nervous-system/overview-of-brain-tumors" TargetMode="External"/><Relationship Id="rId5" Type="http://schemas.openxmlformats.org/officeDocument/2006/relationships/hyperlink" Target="https://www.cancer.gov/types/brain/patient/adult-brain-treatment-pdq" TargetMode="External"/><Relationship Id="rId6" Type="http://schemas.openxmlformats.org/officeDocument/2006/relationships/hyperlink" Target="https://progenetix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mojipedia.org/de/aubergine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911225" y="1989144"/>
            <a:ext cx="103695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Nervous System Neoplasm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911225" y="2780925"/>
            <a:ext cx="10369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2200"/>
              <a:t>BIO392 Project Presentation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Luca Tobler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Solange Jost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Roman Stadler</a:t>
            </a:r>
            <a:endParaRPr/>
          </a:p>
        </p:txBody>
      </p:sp>
      <p:sp>
        <p:nvSpPr>
          <p:cNvPr id="56" name="Google Shape;56;p1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84796363a_4_15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47" name="Google Shape;147;g2884796363a_4_15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g2884796363a_4_15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49" name="Google Shape;149;g2884796363a_4_15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pic>
        <p:nvPicPr>
          <p:cNvPr id="150" name="Google Shape;150;g2884796363a_4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650" y="140400"/>
            <a:ext cx="9463876" cy="897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884796363a_4_15"/>
          <p:cNvPicPr preferRelativeResize="0"/>
          <p:nvPr/>
        </p:nvPicPr>
        <p:blipFill rotWithShape="1">
          <a:blip r:embed="rId4">
            <a:alphaModFix/>
          </a:blip>
          <a:srcRect b="96361" l="6085" r="1287" t="0"/>
          <a:stretch/>
        </p:blipFill>
        <p:spPr>
          <a:xfrm>
            <a:off x="1713025" y="312950"/>
            <a:ext cx="8765900" cy="35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84796363a_4_80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57" name="Google Shape;157;g2884796363a_4_80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g2884796363a_4_80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59" name="Google Shape;159;g2884796363a_4_80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grpSp>
        <p:nvGrpSpPr>
          <p:cNvPr id="160" name="Google Shape;160;g2884796363a_4_80"/>
          <p:cNvGrpSpPr/>
          <p:nvPr/>
        </p:nvGrpSpPr>
        <p:grpSpPr>
          <a:xfrm>
            <a:off x="779638" y="923299"/>
            <a:ext cx="9577738" cy="5487227"/>
            <a:chOff x="1135463" y="1037399"/>
            <a:chExt cx="9577738" cy="5487227"/>
          </a:xfrm>
        </p:grpSpPr>
        <p:pic>
          <p:nvPicPr>
            <p:cNvPr id="161" name="Google Shape;161;g2884796363a_4_80"/>
            <p:cNvPicPr preferRelativeResize="0"/>
            <p:nvPr/>
          </p:nvPicPr>
          <p:blipFill rotWithShape="1">
            <a:blip r:embed="rId3">
              <a:alphaModFix/>
            </a:blip>
            <a:srcRect b="37377" l="0" r="0" t="5196"/>
            <a:stretch/>
          </p:blipFill>
          <p:spPr>
            <a:xfrm>
              <a:off x="1837625" y="1037399"/>
              <a:ext cx="8875575" cy="525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g2884796363a_4_80"/>
            <p:cNvPicPr preferRelativeResize="0"/>
            <p:nvPr/>
          </p:nvPicPr>
          <p:blipFill rotWithShape="1">
            <a:blip r:embed="rId4">
              <a:alphaModFix/>
            </a:blip>
            <a:srcRect b="45734" l="2359" r="90852" t="9558"/>
            <a:stretch/>
          </p:blipFill>
          <p:spPr>
            <a:xfrm>
              <a:off x="1375050" y="1458249"/>
              <a:ext cx="642350" cy="3387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g2884796363a_4_80"/>
            <p:cNvPicPr preferRelativeResize="0"/>
            <p:nvPr/>
          </p:nvPicPr>
          <p:blipFill rotWithShape="1">
            <a:blip r:embed="rId4">
              <a:alphaModFix/>
            </a:blip>
            <a:srcRect b="29896" l="1190" r="-1190" t="67086"/>
            <a:stretch/>
          </p:blipFill>
          <p:spPr>
            <a:xfrm>
              <a:off x="1135463" y="6253800"/>
              <a:ext cx="9463876" cy="27082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4" name="Google Shape;164;g2884796363a_4_80"/>
          <p:cNvPicPr preferRelativeResize="0"/>
          <p:nvPr/>
        </p:nvPicPr>
        <p:blipFill rotWithShape="1">
          <a:blip r:embed="rId5">
            <a:alphaModFix/>
          </a:blip>
          <a:srcRect b="96505" l="0" r="0" t="0"/>
          <a:stretch/>
        </p:blipFill>
        <p:spPr>
          <a:xfrm>
            <a:off x="570639" y="431550"/>
            <a:ext cx="10475736" cy="37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84796363a_4_34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70" name="Google Shape;170;g2884796363a_4_34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2884796363a_4_34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72" name="Google Shape;172;g2884796363a_4_34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pic>
        <p:nvPicPr>
          <p:cNvPr id="173" name="Google Shape;173;g2884796363a_4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450" y="358050"/>
            <a:ext cx="9346050" cy="7316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884796363a_4_34"/>
          <p:cNvPicPr preferRelativeResize="0"/>
          <p:nvPr/>
        </p:nvPicPr>
        <p:blipFill rotWithShape="1">
          <a:blip r:embed="rId4">
            <a:alphaModFix/>
          </a:blip>
          <a:srcRect b="95745" l="0" r="0" t="0"/>
          <a:stretch/>
        </p:blipFill>
        <p:spPr>
          <a:xfrm>
            <a:off x="1278663" y="383925"/>
            <a:ext cx="9428326" cy="3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7fe9843d3_0_14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80" name="Google Shape;180;g287fe9843d3_0_14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g287fe9843d3_0_14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82" name="Google Shape;182;g287fe9843d3_0_14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sp>
        <p:nvSpPr>
          <p:cNvPr id="183" name="Google Shape;183;g287fe9843d3_0_14"/>
          <p:cNvSpPr txBox="1"/>
          <p:nvPr/>
        </p:nvSpPr>
        <p:spPr>
          <a:xfrm>
            <a:off x="878125" y="1219350"/>
            <a:ext cx="9506100" cy="474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Kaplan Meier Estimates: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p-value not calculated for the gene groups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Not significant for the sex: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 evidence against the null hypothesis that their hazard functions are identical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Differences in survival time, visible in aggressive tumor types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Survival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 shortest with variations on cdkn2a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difference between male and female observations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84796363a_4_69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89" name="Google Shape;189;g2884796363a_4_69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2884796363a_4_69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91" name="Google Shape;191;g2884796363a_4_69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sp>
        <p:nvSpPr>
          <p:cNvPr id="192" name="Google Shape;192;g2884796363a_4_69"/>
          <p:cNvSpPr txBox="1"/>
          <p:nvPr/>
        </p:nvSpPr>
        <p:spPr>
          <a:xfrm>
            <a:off x="878125" y="1219350"/>
            <a:ext cx="9542100" cy="474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Limitations: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distribution very skewed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Kaplan Meier measures survival time after sample collection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might be different per age group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 reference group for the survival times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Extensions: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Cox Regression for the survival times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add the covariates age and gene groups (factor variable)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gives either Hazard Ratios or Accelerated Failure Time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7c01206a9_1_2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</a:t>
            </a:r>
            <a:endParaRPr/>
          </a:p>
        </p:txBody>
      </p:sp>
      <p:sp>
        <p:nvSpPr>
          <p:cNvPr id="199" name="Google Shape;199;g287c01206a9_1_2"/>
          <p:cNvSpPr txBox="1"/>
          <p:nvPr>
            <p:ph idx="1" type="body"/>
          </p:nvPr>
        </p:nvSpPr>
        <p:spPr>
          <a:xfrm>
            <a:off x="911225" y="1125539"/>
            <a:ext cx="10369500" cy="496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https://en.wikipedia.org/wiki/Logrank_test</a:t>
            </a:r>
            <a:r>
              <a:rPr lang="en-US"/>
              <a:t> </a:t>
            </a:r>
            <a:r>
              <a:rPr i="1" lang="en-US"/>
              <a:t>(logrank test)</a:t>
            </a:r>
            <a:endParaRPr i="1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https://www.msdmanuals.com/home/brain,-spinal-cord,-and-nerve-disorders/tumors-of-the-nervous-system/overview-of-brain-tumors</a:t>
            </a:r>
            <a:r>
              <a:rPr lang="en-US"/>
              <a:t> </a:t>
            </a:r>
            <a:r>
              <a:rPr i="1" lang="en-US"/>
              <a:t>(classification of tumors)</a:t>
            </a:r>
            <a:endParaRPr i="1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https://www.cancer.gov/types/brain/patient/adult-brain-treatment-pdq</a:t>
            </a:r>
            <a:r>
              <a:rPr lang="en-US"/>
              <a:t> </a:t>
            </a:r>
            <a:r>
              <a:rPr i="1" lang="en-US"/>
              <a:t>(symptoms)</a:t>
            </a:r>
            <a:endParaRPr i="1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https://progenetix.org/</a:t>
            </a:r>
            <a:r>
              <a:rPr lang="en-US"/>
              <a:t> </a:t>
            </a:r>
            <a:r>
              <a:rPr i="1" lang="en-US"/>
              <a:t>(data)</a:t>
            </a:r>
            <a:endParaRPr i="1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87c01206a9_1_2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65" name="Google Shape;65;p2"/>
          <p:cNvSpPr txBox="1"/>
          <p:nvPr>
            <p:ph idx="4294967295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870750" y="960675"/>
            <a:ext cx="10369500" cy="48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Nervous System Neoplasm = Brain tumors + Spinal tumors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Among the most fatal cancers in adults as well as children and adolescents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Symptoms: Headache, nausea, partial loss of sensory and motor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Spinal cord tumors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 Nerve tumors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Meningiomas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tumors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Gliomas and Ependymomas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Astrocytomas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Oligodendrogliomas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Glioblastomas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Medulloblastomas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7fe9843d3_0_0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Aim</a:t>
            </a:r>
            <a:endParaRPr/>
          </a:p>
        </p:txBody>
      </p:sp>
      <p:sp>
        <p:nvSpPr>
          <p:cNvPr id="72" name="Google Shape;72;g287fe9843d3_0_0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g287fe9843d3_0_0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74" name="Google Shape;74;g287fe9843d3_0_0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sp>
        <p:nvSpPr>
          <p:cNvPr id="75" name="Google Shape;75;g287fe9843d3_0_0"/>
          <p:cNvSpPr txBox="1"/>
          <p:nvPr/>
        </p:nvSpPr>
        <p:spPr>
          <a:xfrm>
            <a:off x="878125" y="1211950"/>
            <a:ext cx="10369500" cy="48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survival differ among different subtypes of Nervous System Neoplasms?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copy number variations in four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 of interest affect survival?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differences in survival between male and female patients?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7fe9843d3_5_0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Genome wide look</a:t>
            </a:r>
            <a:endParaRPr/>
          </a:p>
        </p:txBody>
      </p:sp>
      <p:sp>
        <p:nvSpPr>
          <p:cNvPr id="81" name="Google Shape;81;g287fe9843d3_5_0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g287fe9843d3_5_0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83" name="Google Shape;83;g287fe9843d3_5_0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sp>
        <p:nvSpPr>
          <p:cNvPr id="84" name="Google Shape;84;g287fe9843d3_5_0"/>
          <p:cNvSpPr txBox="1"/>
          <p:nvPr/>
        </p:nvSpPr>
        <p:spPr>
          <a:xfrm>
            <a:off x="1230550" y="913900"/>
            <a:ext cx="62247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Locations</a:t>
            </a:r>
            <a:endParaRPr sz="1800" u="sng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MYC: 8q24.21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CDKN2A: 9p21.3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ERBB2: 17q12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TP53: 17p13.1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g287fe9843d3_5_0"/>
          <p:cNvGrpSpPr/>
          <p:nvPr/>
        </p:nvGrpSpPr>
        <p:grpSpPr>
          <a:xfrm>
            <a:off x="537504" y="3516732"/>
            <a:ext cx="10758223" cy="2483131"/>
            <a:chOff x="987125" y="3608423"/>
            <a:chExt cx="10332524" cy="2290500"/>
          </a:xfrm>
        </p:grpSpPr>
        <p:pic>
          <p:nvPicPr>
            <p:cNvPr id="86" name="Google Shape;86;g287fe9843d3_5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87125" y="3608423"/>
              <a:ext cx="10332524" cy="229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g287fe9843d3_5_0"/>
            <p:cNvSpPr/>
            <p:nvPr/>
          </p:nvSpPr>
          <p:spPr>
            <a:xfrm>
              <a:off x="9744375" y="4176550"/>
              <a:ext cx="432900" cy="13566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87fe9843d3_5_0"/>
            <p:cNvSpPr/>
            <p:nvPr/>
          </p:nvSpPr>
          <p:spPr>
            <a:xfrm>
              <a:off x="5986325" y="4176550"/>
              <a:ext cx="505500" cy="13566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g287fe9843d3_5_0"/>
            <p:cNvSpPr/>
            <p:nvPr/>
          </p:nvSpPr>
          <p:spPr>
            <a:xfrm>
              <a:off x="6491825" y="4176550"/>
              <a:ext cx="505500" cy="13566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" name="Google Shape;90;g287fe9843d3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0175" y="800613"/>
            <a:ext cx="4051114" cy="250300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87fe9843d3_5_0"/>
          <p:cNvSpPr/>
          <p:nvPr/>
        </p:nvSpPr>
        <p:spPr>
          <a:xfrm>
            <a:off x="7986700" y="1125550"/>
            <a:ext cx="152100" cy="2290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87fe9843d3_5_0"/>
          <p:cNvSpPr/>
          <p:nvPr/>
        </p:nvSpPr>
        <p:spPr>
          <a:xfrm>
            <a:off x="9153750" y="1125550"/>
            <a:ext cx="152100" cy="2290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87fe9843d3_5_0"/>
          <p:cNvSpPr txBox="1"/>
          <p:nvPr/>
        </p:nvSpPr>
        <p:spPr>
          <a:xfrm>
            <a:off x="7742050" y="3416050"/>
            <a:ext cx="597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TP53</a:t>
            </a:r>
            <a:endParaRPr sz="1100"/>
          </a:p>
        </p:txBody>
      </p:sp>
      <p:sp>
        <p:nvSpPr>
          <p:cNvPr id="94" name="Google Shape;94;g287fe9843d3_5_0"/>
          <p:cNvSpPr txBox="1"/>
          <p:nvPr/>
        </p:nvSpPr>
        <p:spPr>
          <a:xfrm>
            <a:off x="8902650" y="3416050"/>
            <a:ext cx="654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ERBB2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84796363a_1_0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00" name="Google Shape;100;g2884796363a_1_0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g2884796363a_1_0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02" name="Google Shape;102;g2884796363a_1_0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sp>
        <p:nvSpPr>
          <p:cNvPr id="103" name="Google Shape;103;g2884796363a_1_0"/>
          <p:cNvSpPr txBox="1"/>
          <p:nvPr/>
        </p:nvSpPr>
        <p:spPr>
          <a:xfrm>
            <a:off x="878125" y="1211950"/>
            <a:ext cx="4795800" cy="474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2560 biosamples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26 cancer types, histologically classified</a:t>
            </a:r>
            <a:endParaRPr b="1" sz="1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CN variation data from progenetix.org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Duplications in oncogenes (MYC, ERBB2)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Deletions in tumor suppressor genes (TP53, CDKN2A)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1325 samples after merging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2884796363a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900" y="1056209"/>
            <a:ext cx="5894074" cy="47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84796363a_4_43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10" name="Google Shape;110;g2884796363a_4_43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2884796363a_4_43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12" name="Google Shape;112;g2884796363a_4_43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pic>
        <p:nvPicPr>
          <p:cNvPr id="113" name="Google Shape;113;g2884796363a_4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50" y="804900"/>
            <a:ext cx="9614224" cy="54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84796363a_4_53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19" name="Google Shape;119;g2884796363a_4_53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g2884796363a_4_53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21" name="Google Shape;121;g2884796363a_4_53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pic>
        <p:nvPicPr>
          <p:cNvPr id="122" name="Google Shape;122;g2884796363a_4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575" y="654175"/>
            <a:ext cx="9101249" cy="57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7fe9843d3_0_7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287fe9843d3_0_7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29" name="Google Shape;129;g287fe9843d3_0_7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pic>
        <p:nvPicPr>
          <p:cNvPr id="130" name="Google Shape;130;g287fe9843d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625" y="494028"/>
            <a:ext cx="8557657" cy="58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87fe9843d3_0_7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84796363a_4_22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37" name="Google Shape;137;g2884796363a_4_22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2884796363a_4_22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39" name="Google Shape;139;g2884796363a_4_22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pic>
        <p:nvPicPr>
          <p:cNvPr id="140" name="Google Shape;140;g2884796363a_4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4325" y="450800"/>
            <a:ext cx="11042351" cy="1246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2884796363a_4_22"/>
          <p:cNvPicPr preferRelativeResize="0"/>
          <p:nvPr/>
        </p:nvPicPr>
        <p:blipFill rotWithShape="1">
          <a:blip r:embed="rId4">
            <a:alphaModFix/>
          </a:blip>
          <a:srcRect b="97822" l="0" r="0" t="0"/>
          <a:stretch/>
        </p:blipFill>
        <p:spPr>
          <a:xfrm>
            <a:off x="-1826450" y="262412"/>
            <a:ext cx="12926650" cy="31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2022-10-19T14:09:04Z</dcterms:created>
  <dc:creator>Microsoft-Konto</dc:creator>
</cp:coreProperties>
</file>