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5" r:id="rId5"/>
    <p:sldId id="257" r:id="rId6"/>
    <p:sldId id="258" r:id="rId7"/>
    <p:sldId id="263" r:id="rId8"/>
    <p:sldId id="260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5"/>
    <p:restoredTop sz="79827"/>
  </p:normalViewPr>
  <p:slideViewPr>
    <p:cSldViewPr snapToGrid="0" snapToObjects="1">
      <p:cViewPr varScale="1">
        <p:scale>
          <a:sx n="103" d="100"/>
          <a:sy n="10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F4B3-154A-0A45-9F8B-44BD536683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29A20-92AB-474A-8B09-AC2B543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Lips, E.H., Kumar, T.,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Megalios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Genomic analysis defines clonal relationships of ductal carcinoma in situ and recurrent invasive breast cancer.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Genet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850–860 (2022). https://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doi.org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/10.1038/s41588-022-01082-3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29A20-92AB-474A-8B09-AC2B5430F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URL:https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ncit.nci.nih.gov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ncitbrowser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ConceptReport.jsp?dictionary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NCI_Thesaurus&amp;ns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ncit&amp;code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=C4017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29A20-92AB-474A-8B09-AC2B5430F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Bild: Prasad, S.,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DeCastro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G. &amp; Steinberg, G. Urothelial carcinoma of the bladder: definition, treatment and future efforts.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Rev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Urol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631–642 (2011). https://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doi.org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/10.1038/nrurol.2011.144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29A20-92AB-474A-8B09-AC2B5430F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Duplications of Oncogenes generally lead to worse outcomes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29A20-92AB-474A-8B09-AC2B5430F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73F9-3B57-4E43-962A-EEB6DB382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32EF8-7E01-AD4A-98F2-6B2BD203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236E-266C-804B-9EC3-07DAA5EE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A954-53E4-B845-81E8-AD0EBAD5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4062-1D0F-714E-99DC-515F740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C6F0-D3BB-E34C-AFE2-A5AE6240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3FA17-6762-F64B-869A-BA47ED576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AC95-0F53-C84B-ABCB-CC1B02B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6654-59C0-C148-BD24-55D60E6A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704B-112E-724F-AE9C-591E85B2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FA2DA-5876-6B43-A010-E688583D6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FC5CF-BA8F-C24B-8C06-08B39B62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1891-7545-7346-80FA-D0F3916B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CDA9-810F-2B46-9C6E-623EC988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474A-EA9C-374C-B1F4-3217749A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BC9C-E9E7-0448-940A-AB021C10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0580-17DC-1142-8B8F-86B9678A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F921-C758-4A45-BBD0-CE8833F2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E471-9C41-F74D-ACAC-7FDE1995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C31D-61C0-AC42-B1D3-B0FDD51C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8ADC-D3D7-1D43-8386-EC8EA3F9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6484-E44E-2B4C-ADC0-83AC89A72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BFC4-C827-F546-A756-A20E7E4D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0573-B6F6-8D4A-8B7C-9DE04DCD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2420-02C8-8442-9705-225DBF11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8DE0-D575-DC4C-AE9C-B310AADC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05EB-EE71-9640-98DA-C3CDAEA8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4ADEC-D3BD-0B4E-BCF6-E2DEE6F3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F6BC-53CB-B74A-AF86-FEB3C27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D820-5F59-CA42-A56B-7A2AA56B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BD3B-8177-4641-9B54-0B6D8C87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CE58-F049-8F4E-ADF5-D8ECDC51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47C1-283B-2040-BCA1-968E4AB6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4B676-F744-E742-956A-4EA16E65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ECDD4-DA42-6B4C-A08B-91EAD308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0191D-6C35-7C44-9435-5B6FC4D0F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F3C7C-41BC-034C-9459-8AA9AB4A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EE3EC-019F-0D4B-9E3B-BF0A9D69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A47D-232C-1147-B3BD-15E2E833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E892-9DD4-4B44-B501-FB306EAE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B9F5A-1DB8-A34D-A7C6-23E681A9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13C2-E28A-A14B-9196-1F96D281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BFE61-6567-B74F-9657-76E2E17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6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D5A6B-7FFB-EC48-94EF-6080A1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022A6-E710-8141-9567-F5ECE60D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09F2-D0C9-BA4E-8133-C3545CA6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ED14-B5F4-5341-ADB6-8497B96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3158-F4A2-A74F-838F-91DF5EB5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21DEE-248C-0A48-AA69-833BCE88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E8891-F1E3-F146-8700-DB684E52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BAF6-27FD-9C40-A03D-8709EB1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9F70-24A4-5945-AFE4-B8B2DE19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4A8D-5CF6-1040-B795-122BC6C8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DF6D9-2794-8044-923A-DBA3446E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76AA-9DF1-E642-AECA-DF28DDC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A368-AE9E-D947-A701-62A79C35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BF44-7FDE-A14F-8097-A6FA5D7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28980-1F03-C44E-A313-4314B639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537D4-AC5C-4944-9679-FEAE8022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19EB-B8FE-334C-A897-029CD00C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3FAB-ED05-E949-B49A-EB7D3905C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322E-2A5D-F94A-B718-B01156E6BB4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D282-082D-664D-A419-127648588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728C-C563-6740-9683-E830EA7F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9A31-E384-2C4A-97B9-1A8FCE8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16-019-0436-3" TargetMode="External"/><Relationship Id="rId2" Type="http://schemas.openxmlformats.org/officeDocument/2006/relationships/hyperlink" Target="https://doi.org/10.1007/s12282-018-0894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416-022-01885-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n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160C-4809-AE45-9D47-2CA2BC766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Bladder Urothelial Carcinoma </a:t>
            </a:r>
            <a:br>
              <a:rPr lang="en-US" sz="4600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</a:br>
            <a:r>
              <a:rPr lang="en-US" sz="4600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&amp; Ductal Breast Carcinoma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A835-8D8B-9249-B1FF-D127DF32F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5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A428-44F7-0741-A75B-F9FEA8E1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Summary/Conclusions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4F5C-4CC7-BA4B-9A31-BBAD06BB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Aftab, A., Shahzad, S., Hussain, H.M.J.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i="1" dirty="0"/>
              <a:t>CDKN2A</a:t>
            </a:r>
            <a:r>
              <a:rPr lang="en-US" dirty="0"/>
              <a:t>/</a:t>
            </a:r>
            <a:r>
              <a:rPr lang="en-US" i="1" dirty="0"/>
              <a:t>P16INK4A</a:t>
            </a:r>
            <a:r>
              <a:rPr lang="en-US" dirty="0"/>
              <a:t> variants association with breast cancer and their in-silico analysis. </a:t>
            </a:r>
            <a:r>
              <a:rPr lang="en-US" i="1" dirty="0"/>
              <a:t>Breast Cancer</a:t>
            </a:r>
            <a:r>
              <a:rPr lang="en-US" dirty="0"/>
              <a:t> </a:t>
            </a:r>
            <a:r>
              <a:rPr lang="en-US" b="1" dirty="0"/>
              <a:t>26</a:t>
            </a:r>
            <a:r>
              <a:rPr lang="en-US" dirty="0"/>
              <a:t>, 11–28 (2019). </a:t>
            </a:r>
            <a:r>
              <a:rPr lang="en-US" dirty="0">
                <a:hlinkClick r:id="rId2"/>
              </a:rPr>
              <a:t>https://doi.org/10.1007/s12282-018-0894-0</a:t>
            </a:r>
            <a:r>
              <a:rPr lang="en-US" dirty="0"/>
              <a:t> --&gt; CDKN2A</a:t>
            </a:r>
          </a:p>
          <a:p>
            <a:r>
              <a:rPr lang="en-US" dirty="0" err="1"/>
              <a:t>Miligy</a:t>
            </a:r>
            <a:r>
              <a:rPr lang="en-US" dirty="0"/>
              <a:t>, I.M., Toss, M.S., Gorringe, K.L. </a:t>
            </a:r>
            <a:r>
              <a:rPr lang="en-US" i="1" dirty="0"/>
              <a:t>et al.</a:t>
            </a:r>
            <a:r>
              <a:rPr lang="en-US" dirty="0"/>
              <a:t> The clinical and biological significance of HER2 over-expression in breast ductal carcinoma in situ: a large study from a single institution. </a:t>
            </a:r>
            <a:r>
              <a:rPr lang="en-US" i="1" dirty="0"/>
              <a:t>Br J Cancer</a:t>
            </a:r>
            <a:r>
              <a:rPr lang="en-US" dirty="0"/>
              <a:t> </a:t>
            </a:r>
            <a:r>
              <a:rPr lang="en-US" b="1" dirty="0"/>
              <a:t>120</a:t>
            </a:r>
            <a:r>
              <a:rPr lang="en-US" dirty="0"/>
              <a:t>, 1075–1082 (2019). </a:t>
            </a:r>
            <a:r>
              <a:rPr lang="en-US" dirty="0">
                <a:hlinkClick r:id="rId3"/>
              </a:rPr>
              <a:t>https://doi.org/10.1038/s41416-019-0436-3</a:t>
            </a:r>
            <a:r>
              <a:rPr lang="en-US" dirty="0"/>
              <a:t> --&gt; ERBB2</a:t>
            </a:r>
          </a:p>
          <a:p>
            <a:r>
              <a:rPr lang="en-US" dirty="0"/>
              <a:t>p53 Loss in Breast Cancer Leads to </a:t>
            </a:r>
            <a:r>
              <a:rPr lang="en-US" dirty="0" err="1"/>
              <a:t>Myc</a:t>
            </a:r>
            <a:r>
              <a:rPr lang="en-US" dirty="0"/>
              <a:t> Activation, Increased Cell Plasticity, and Expression of a Mitotic Signature with Prognostic Value </a:t>
            </a:r>
            <a:r>
              <a:rPr lang="en-US" dirty="0">
                <a:sym typeface="Wingdings" pitchFamily="2" charset="2"/>
              </a:rPr>
              <a:t> MYC</a:t>
            </a:r>
          </a:p>
          <a:p>
            <a:r>
              <a:rPr lang="en-US" dirty="0"/>
              <a:t>Morrissey, R.L., Thompson, A.M. &amp; Lozano, G. Is loss of p53 a driver of ductal carcinoma in situ progression?. </a:t>
            </a:r>
            <a:r>
              <a:rPr lang="en-US" i="1" dirty="0"/>
              <a:t>Br J Cancer</a:t>
            </a:r>
            <a:r>
              <a:rPr lang="en-US" dirty="0"/>
              <a:t> (2022). </a:t>
            </a:r>
            <a:r>
              <a:rPr lang="en-US" dirty="0">
                <a:hlinkClick r:id="rId4"/>
              </a:rPr>
              <a:t>https://doi.org/10.1038/s41416-022-01885-5</a:t>
            </a:r>
            <a:r>
              <a:rPr lang="en-US" dirty="0"/>
              <a:t> --&gt; TP53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1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CD5F-2310-7340-AAA0-298E06FB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3E17-0B63-204B-BAD5-8B754615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Tumor suppression genes:</a:t>
            </a:r>
          </a:p>
          <a:p>
            <a:pPr lvl="1"/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TP53 = p53 "the guardian of the </a:t>
            </a:r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  <a:hlinkClick r:id="rId2" tooltip="Genome"/>
              </a:rPr>
              <a:t>genome</a:t>
            </a:r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”</a:t>
            </a:r>
          </a:p>
          <a:p>
            <a:pPr lvl="1"/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CDKN2A cyclin-dependent kinase inhibitor 2A</a:t>
            </a:r>
          </a:p>
        </p:txBody>
      </p:sp>
    </p:spTree>
    <p:extLst>
      <p:ext uri="{BB962C8B-B14F-4D97-AF65-F5344CB8AC3E}">
        <p14:creationId xmlns:p14="http://schemas.microsoft.com/office/powerpoint/2010/main" val="2550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B313-7768-F943-9859-F71C8DB3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Urothelial Carcinoma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C0CE-F470-0447-8933-A373D4F812A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Urothelial carcinoma of the bladder (UCB) is the </a:t>
            </a:r>
            <a:r>
              <a:rPr lang="en-US" sz="2400" dirty="0">
                <a:highlight>
                  <a:srgbClr val="FFFF00"/>
                </a:highlight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fifth most common cancer </a:t>
            </a:r>
            <a:r>
              <a:rPr lang="en-US" sz="2400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in the USA.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The direct economic cost of bladder cancer was US$ 3.7 billion in 2001, making it </a:t>
            </a:r>
            <a:r>
              <a:rPr lang="en-US" sz="2400" dirty="0">
                <a:highlight>
                  <a:srgbClr val="FFFF00"/>
                </a:highlight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the most expensive of all cancers in terms of cost per patient</a:t>
            </a:r>
            <a:r>
              <a:rPr lang="en-US" sz="2400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, and the fifth most expensive in terms of total health care expenditure.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UCB has </a:t>
            </a:r>
            <a:r>
              <a:rPr lang="en-US" sz="2400" dirty="0">
                <a:highlight>
                  <a:srgbClr val="FFFF00"/>
                </a:highlight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two main clinical manifestations that affect prognosis</a:t>
            </a:r>
            <a:r>
              <a:rPr lang="en-US" sz="2400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: noninvasive lesions that usually recur but rarely progress, and aggressive muscle-invasive lesions that progress and are associated with poor long-term survival.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7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F550-2620-4349-B70B-60A2176E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Ductal Breast Carcinoma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4815-D568-8A43-ACDE-A237D899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a breast carcinoma arising from the ducts</a:t>
            </a:r>
          </a:p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Ductal carcinomas account for about two thirds of all breast cancers</a:t>
            </a:r>
          </a:p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Two types of ductal carcinomas have been described: ductal carcinoma in situ (DCIS) and invasive breast carcinoma</a:t>
            </a:r>
          </a:p>
        </p:txBody>
      </p:sp>
    </p:spTree>
    <p:extLst>
      <p:ext uri="{BB962C8B-B14F-4D97-AF65-F5344CB8AC3E}">
        <p14:creationId xmlns:p14="http://schemas.microsoft.com/office/powerpoint/2010/main" val="149861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4738-C811-FC47-A332-E46ECB95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Genotype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0134-9AF6-5544-B6EE-C07AFC00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26C89-754F-9044-8EA9-61E2C4DA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41" y="2134949"/>
            <a:ext cx="3658637" cy="31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D693B-CF44-1544-8223-81FAE97E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180" y="1788160"/>
            <a:ext cx="5753569" cy="43276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39EED-2C73-5C4A-BF3C-440FE82F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Kaplan-Meier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B41C9-AAF6-2C44-A34C-F9DCE3A48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1" y="1778688"/>
            <a:ext cx="5899038" cy="4437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9A5010-1DEC-234E-9FC4-61D11F5248BE}"/>
              </a:ext>
            </a:extLst>
          </p:cNvPr>
          <p:cNvSpPr txBox="1"/>
          <p:nvPr/>
        </p:nvSpPr>
        <p:spPr>
          <a:xfrm>
            <a:off x="1642314" y="1778688"/>
            <a:ext cx="35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Bladder Urothelial Carcinoma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05AC7-1524-974A-9E85-D9BC16A619A1}"/>
              </a:ext>
            </a:extLst>
          </p:cNvPr>
          <p:cNvSpPr txBox="1"/>
          <p:nvPr/>
        </p:nvSpPr>
        <p:spPr>
          <a:xfrm>
            <a:off x="7497733" y="1788160"/>
            <a:ext cx="305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Ductal Breast Carcinoma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DA5A3-05EE-974E-A17F-747A0E528D21}"/>
              </a:ext>
            </a:extLst>
          </p:cNvPr>
          <p:cNvSpPr txBox="1"/>
          <p:nvPr/>
        </p:nvSpPr>
        <p:spPr>
          <a:xfrm rot="16200000">
            <a:off x="155962" y="3881823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Survival fraction</a:t>
            </a:r>
          </a:p>
        </p:txBody>
      </p:sp>
    </p:spTree>
    <p:extLst>
      <p:ext uri="{BB962C8B-B14F-4D97-AF65-F5344CB8AC3E}">
        <p14:creationId xmlns:p14="http://schemas.microsoft.com/office/powerpoint/2010/main" val="27602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B008-9773-2640-BC5E-8AA0B6D7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CNV counts across cancer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B1842-CA99-9641-A743-D8E285EDE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2465223"/>
            <a:ext cx="5053296" cy="3800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7EAA8-014F-C742-AC71-81EA048B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13" y="2465223"/>
            <a:ext cx="5118375" cy="3849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E91FA-1FCB-5649-AD80-DCE40C032D0C}"/>
              </a:ext>
            </a:extLst>
          </p:cNvPr>
          <p:cNvSpPr txBox="1"/>
          <p:nvPr/>
        </p:nvSpPr>
        <p:spPr>
          <a:xfrm>
            <a:off x="1498584" y="2061798"/>
            <a:ext cx="35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Bladder Urothelial Carcinoma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EEB46-64A1-A14A-B8C8-5AE5EE875F69}"/>
              </a:ext>
            </a:extLst>
          </p:cNvPr>
          <p:cNvSpPr txBox="1"/>
          <p:nvPr/>
        </p:nvSpPr>
        <p:spPr>
          <a:xfrm>
            <a:off x="7053139" y="2057040"/>
            <a:ext cx="305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Ductal Breast Carcinoma</a:t>
            </a:r>
          </a:p>
        </p:txBody>
      </p:sp>
    </p:spTree>
    <p:extLst>
      <p:ext uri="{BB962C8B-B14F-4D97-AF65-F5344CB8AC3E}">
        <p14:creationId xmlns:p14="http://schemas.microsoft.com/office/powerpoint/2010/main" val="7353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456F-BA1F-1C43-AD43-2D2F925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Duplication/deletion of gene per mutation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8C7B1-62D6-784A-99CB-C3479BCE2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409" y="2166345"/>
            <a:ext cx="2524585" cy="1898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5C62D-316E-8344-ABD7-802AA639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6344"/>
            <a:ext cx="2524585" cy="1898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96D21-8656-3F45-A2C0-63F5239C2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0368"/>
            <a:ext cx="2502085" cy="1882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982-55DD-1A46-8F05-0F8D399E5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965" y="4292285"/>
            <a:ext cx="2553343" cy="1920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198FF-31A1-4B41-8E98-2BABC9C4BEEB}"/>
              </a:ext>
            </a:extLst>
          </p:cNvPr>
          <p:cNvSpPr txBox="1"/>
          <p:nvPr/>
        </p:nvSpPr>
        <p:spPr>
          <a:xfrm>
            <a:off x="1064260" y="161952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Oncogenes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FC404-04D0-C24F-9669-3F3EB47C9E89}"/>
              </a:ext>
            </a:extLst>
          </p:cNvPr>
          <p:cNvSpPr txBox="1"/>
          <p:nvPr/>
        </p:nvSpPr>
        <p:spPr>
          <a:xfrm>
            <a:off x="3985260" y="1619529"/>
            <a:ext cx="32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suppressor genes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6DFA25-6CF4-3440-AAB8-B013C6E1B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458" y="4341814"/>
            <a:ext cx="2418877" cy="18194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DAFDA1-A7F1-D345-B985-D6B3D283F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7196" y="4380369"/>
            <a:ext cx="2319131" cy="1744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142AD-4240-2040-B31B-8FF76C9E4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7493" y="2284772"/>
            <a:ext cx="2367137" cy="1780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808E8-C8DA-2345-A9E1-349E6CDF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5200" y="2060098"/>
            <a:ext cx="2542372" cy="19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3EE6-A8A3-E44E-A276-23AB6535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CNV frequencies across </a:t>
            </a:r>
            <a:b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</a:br>
            <a:r>
              <a:rPr lang="en-US" b="1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cancer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9976D-241D-154C-BA94-3D8A09B0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459"/>
            <a:ext cx="5389605" cy="40539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BA562-DEEC-C441-B5FD-A84D331F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5" y="1977459"/>
            <a:ext cx="5389606" cy="4053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C561FB-95E1-A648-9489-BAA4D8DCB3AA}"/>
              </a:ext>
            </a:extLst>
          </p:cNvPr>
          <p:cNvSpPr txBox="1"/>
          <p:nvPr/>
        </p:nvSpPr>
        <p:spPr>
          <a:xfrm>
            <a:off x="1750558" y="1977459"/>
            <a:ext cx="35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Bladder Urothelial Carcinoma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DEB75-4CD9-4F43-BC3B-CB97A676B1B7}"/>
              </a:ext>
            </a:extLst>
          </p:cNvPr>
          <p:cNvSpPr txBox="1"/>
          <p:nvPr/>
        </p:nvSpPr>
        <p:spPr>
          <a:xfrm>
            <a:off x="7397447" y="1977837"/>
            <a:ext cx="305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Ductal Breast Carcinoma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8ED-4869-B44E-A5FA-7F5CF7926912}"/>
              </a:ext>
            </a:extLst>
          </p:cNvPr>
          <p:cNvSpPr txBox="1"/>
          <p:nvPr/>
        </p:nvSpPr>
        <p:spPr>
          <a:xfrm rot="16200000">
            <a:off x="597330" y="3889002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CNV fraction</a:t>
            </a:r>
          </a:p>
        </p:txBody>
      </p:sp>
    </p:spTree>
    <p:extLst>
      <p:ext uri="{BB962C8B-B14F-4D97-AF65-F5344CB8AC3E}">
        <p14:creationId xmlns:p14="http://schemas.microsoft.com/office/powerpoint/2010/main" val="275089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302</Words>
  <Application>Microsoft Macintosh PowerPoint</Application>
  <PresentationFormat>Widescreen</PresentationFormat>
  <Paragraphs>41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DejaVu Sans Book</vt:lpstr>
      <vt:lpstr>DejaVu Sans ExtraLight</vt:lpstr>
      <vt:lpstr>Wingdings</vt:lpstr>
      <vt:lpstr>Office Theme</vt:lpstr>
      <vt:lpstr>Bladder Urothelial Carcinoma  &amp; Ductal Breast Carcinoma</vt:lpstr>
      <vt:lpstr>PowerPoint Presentation</vt:lpstr>
      <vt:lpstr>Urothelial Carcinoma </vt:lpstr>
      <vt:lpstr>Ductal Breast Carcinoma</vt:lpstr>
      <vt:lpstr>Genotype Comparison</vt:lpstr>
      <vt:lpstr>Kaplan-Meier Plots</vt:lpstr>
      <vt:lpstr>CNV counts across cancer types</vt:lpstr>
      <vt:lpstr>Duplication/deletion of gene per mutation type</vt:lpstr>
      <vt:lpstr>CNV frequencies across  cancer types</vt:lpstr>
      <vt:lpstr>Summary/Conclusions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2022-10-06T10:46:17Z</dcterms:created>
  <dcterms:modified xsi:type="dcterms:W3CDTF">2022-10-06T13:57:53Z</dcterms:modified>
</cp:coreProperties>
</file>