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60" r:id="rId6"/>
    <p:sldId id="265" r:id="rId7"/>
    <p:sldId id="272" r:id="rId8"/>
    <p:sldId id="263" r:id="rId9"/>
    <p:sldId id="273" r:id="rId10"/>
    <p:sldId id="278" r:id="rId11"/>
    <p:sldId id="274" r:id="rId12"/>
    <p:sldId id="266" r:id="rId13"/>
    <p:sldId id="277" r:id="rId14"/>
    <p:sldId id="270" r:id="rId15"/>
    <p:sldId id="271" r:id="rId16"/>
    <p:sldId id="275" r:id="rId17"/>
    <p:sldId id="276" r:id="rId18"/>
    <p:sldId id="258" r:id="rId19"/>
    <p:sldId id="259" r:id="rId20"/>
    <p:sldId id="264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107AB-CB59-48B3-BECD-2175012665FC}" v="4522" dt="2025-05-02T10:46:33.288"/>
    <p1510:client id="{682593CD-14A1-B84E-8F71-DBD54F15C1DA}" v="638" dt="2025-05-02T10:35:38.035"/>
    <p1510:client id="{88188D7F-EE7F-1CFB-DC0F-98A59119507D}" v="11" dt="2025-05-02T07:10:03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86" autoAdjust="0"/>
  </p:normalViewPr>
  <p:slideViewPr>
    <p:cSldViewPr snapToGrid="0">
      <p:cViewPr>
        <p:scale>
          <a:sx n="52" d="100"/>
          <a:sy n="52" d="100"/>
        </p:scale>
        <p:origin x="1843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11FD4-6B7D-47E7-AF9F-41E6CF8FEDE2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6563D-4A18-451C-9780-CEC506CE43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5598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/>
              <a:t>9th </a:t>
            </a:r>
            <a:r>
              <a:rPr lang="de-CH" sz="1200" err="1"/>
              <a:t>most</a:t>
            </a:r>
            <a:r>
              <a:rPr lang="de-CH" sz="1200"/>
              <a:t> </a:t>
            </a:r>
            <a:r>
              <a:rPr lang="de-CH" sz="1200" err="1"/>
              <a:t>common</a:t>
            </a:r>
            <a:r>
              <a:rPr lang="de-CH" sz="1200"/>
              <a:t> </a:t>
            </a:r>
            <a:r>
              <a:rPr lang="de-CH" sz="1200" err="1"/>
              <a:t>cancer</a:t>
            </a:r>
            <a:r>
              <a:rPr lang="de-CH" sz="1200"/>
              <a:t> in </a:t>
            </a:r>
            <a:r>
              <a:rPr lang="de-CH" sz="1200" err="1"/>
              <a:t>the</a:t>
            </a:r>
            <a:r>
              <a:rPr lang="de-CH" sz="1200"/>
              <a:t> </a:t>
            </a:r>
            <a:r>
              <a:rPr lang="de-CH" sz="1200" err="1"/>
              <a:t>world</a:t>
            </a:r>
            <a:endParaRPr lang="de-CH" sz="1200"/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6563D-4A18-451C-9780-CEC506CE439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07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many</a:t>
            </a:r>
            <a:r>
              <a:rPr lang="de-CH" dirty="0"/>
              <a:t> </a:t>
            </a:r>
            <a:r>
              <a:rPr lang="de-CH" dirty="0" err="1"/>
              <a:t>risk</a:t>
            </a:r>
            <a:r>
              <a:rPr lang="de-CH" dirty="0"/>
              <a:t> </a:t>
            </a:r>
            <a:r>
              <a:rPr lang="de-CH"/>
              <a:t>factors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6563D-4A18-451C-9780-CEC506CE4393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389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(in </a:t>
            </a:r>
            <a:r>
              <a:rPr lang="de-CH" err="1"/>
              <a:t>this</a:t>
            </a:r>
            <a:r>
              <a:rPr lang="de-CH"/>
              <a:t> </a:t>
            </a:r>
            <a:r>
              <a:rPr lang="de-CH" err="1"/>
              <a:t>case</a:t>
            </a:r>
            <a:r>
              <a:rPr lang="de-CH"/>
              <a:t> </a:t>
            </a:r>
            <a:r>
              <a:rPr lang="de-CH" err="1"/>
              <a:t>death</a:t>
            </a:r>
            <a:r>
              <a:rPr lang="de-CH"/>
              <a:t>)</a:t>
            </a:r>
          </a:p>
          <a:p>
            <a:endParaRPr lang="de-CH"/>
          </a:p>
          <a:p>
            <a:r>
              <a:rPr lang="de-CH"/>
              <a:t>TCGA: </a:t>
            </a:r>
            <a:r>
              <a:rPr lang="de-CH" err="1"/>
              <a:t>cancer</a:t>
            </a:r>
            <a:r>
              <a:rPr lang="de-CH"/>
              <a:t> </a:t>
            </a:r>
            <a:r>
              <a:rPr lang="de-CH" err="1"/>
              <a:t>genomics</a:t>
            </a:r>
            <a:r>
              <a:rPr lang="de-CH"/>
              <a:t> program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6563D-4A18-451C-9780-CEC506CE439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31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/>
              <a:t>Non parametric: make </a:t>
            </a:r>
            <a:r>
              <a:rPr lang="en-US" b="1" dirty="0"/>
              <a:t>no assumptions</a:t>
            </a:r>
            <a:r>
              <a:rPr lang="en-US" dirty="0"/>
              <a:t> about the shape or distribution of survival time</a:t>
            </a:r>
            <a:endParaRPr lang="en-US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endParaRPr lang="en-US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Hazard function: </a:t>
            </a:r>
            <a:r>
              <a:rPr lang="en-US" b="1" dirty="0"/>
              <a:t>instantaneous risk</a:t>
            </a:r>
            <a:r>
              <a:rPr lang="en-US" dirty="0"/>
              <a:t> of the event,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or the probability that if a person survives to t, they will experience the event in the next instant.</a:t>
            </a:r>
            <a:endParaRPr lang="en-US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B1B1B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1" dirty="0"/>
              <a:t>Proportional </a:t>
            </a:r>
            <a:r>
              <a:rPr lang="de-CH" b="1" dirty="0" err="1"/>
              <a:t>hazards</a:t>
            </a:r>
            <a:r>
              <a:rPr lang="de-CH" b="1" dirty="0"/>
              <a:t>: </a:t>
            </a:r>
            <a:r>
              <a:rPr lang="en-US" dirty="0"/>
              <a:t>the ratio of hazards between groups is </a:t>
            </a:r>
            <a:r>
              <a:rPr lang="en-US" b="1" dirty="0"/>
              <a:t>constant over time</a:t>
            </a:r>
            <a:r>
              <a:rPr lang="en-US" dirty="0"/>
              <a:t>.</a:t>
            </a:r>
            <a:endParaRPr lang="de-CH" dirty="0"/>
          </a:p>
          <a:p>
            <a:endParaRPr lang="de-CH" dirty="0"/>
          </a:p>
          <a:p>
            <a:r>
              <a:rPr lang="de-CH" dirty="0"/>
              <a:t>Hazard </a:t>
            </a:r>
            <a:r>
              <a:rPr lang="de-CH" dirty="0" err="1"/>
              <a:t>ratio</a:t>
            </a:r>
            <a:r>
              <a:rPr lang="de-CH" dirty="0"/>
              <a:t> (</a:t>
            </a:r>
            <a:r>
              <a:rPr lang="en-US" b="1" dirty="0"/>
              <a:t>relative risk of an event occurring at any given point in time)</a:t>
            </a: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HR values below 1 indicate a lower risk of occurrence of the event relative to the comparison group, values above 1 indicate a higher risk,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Cox can estimate the effect of covariates on the survival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(Semi parametric: Key trait</a:t>
            </a:r>
            <a:r>
              <a:rPr lang="en-US" dirty="0"/>
              <a:t>: Flexibility in handling unknown survival distributions while still modeling predictors.)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6563D-4A18-451C-9780-CEC506CE439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46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X </a:t>
            </a:r>
            <a:r>
              <a:rPr lang="de-CH" err="1"/>
              <a:t>axis</a:t>
            </a:r>
            <a:r>
              <a:rPr lang="de-CH"/>
              <a:t> </a:t>
            </a:r>
            <a:r>
              <a:rPr lang="de-CH" err="1"/>
              <a:t>shows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amount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days</a:t>
            </a:r>
            <a:r>
              <a:rPr lang="de-CH"/>
              <a:t>, and y </a:t>
            </a:r>
            <a:r>
              <a:rPr lang="de-CH" err="1"/>
              <a:t>axis</a:t>
            </a:r>
            <a:r>
              <a:rPr lang="de-CH"/>
              <a:t> </a:t>
            </a:r>
            <a:r>
              <a:rPr lang="de-CH" err="1"/>
              <a:t>shows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overall</a:t>
            </a:r>
            <a:r>
              <a:rPr lang="de-CH"/>
              <a:t> </a:t>
            </a:r>
            <a:r>
              <a:rPr lang="de-CH" err="1"/>
              <a:t>survival</a:t>
            </a:r>
            <a:r>
              <a:rPr lang="de-CH"/>
              <a:t> </a:t>
            </a:r>
            <a:r>
              <a:rPr lang="de-CH" err="1"/>
              <a:t>probability</a:t>
            </a:r>
            <a:r>
              <a:rPr lang="de-CH"/>
              <a:t>, </a:t>
            </a:r>
          </a:p>
          <a:p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grey</a:t>
            </a:r>
            <a:r>
              <a:rPr lang="de-CH"/>
              <a:t> </a:t>
            </a:r>
            <a:r>
              <a:rPr lang="de-CH" err="1"/>
              <a:t>area</a:t>
            </a:r>
            <a:r>
              <a:rPr lang="de-CH"/>
              <a:t> </a:t>
            </a:r>
            <a:r>
              <a:rPr lang="de-CH" err="1"/>
              <a:t>showing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confidence</a:t>
            </a:r>
            <a:r>
              <a:rPr lang="de-CH"/>
              <a:t> </a:t>
            </a:r>
            <a:r>
              <a:rPr lang="de-CH" err="1"/>
              <a:t>interval</a:t>
            </a:r>
            <a:endParaRPr lang="de-CH"/>
          </a:p>
          <a:p>
            <a:r>
              <a:rPr lang="de-CH"/>
              <a:t>As </a:t>
            </a:r>
            <a:r>
              <a:rPr lang="de-CH" err="1"/>
              <a:t>you</a:t>
            </a:r>
            <a:r>
              <a:rPr lang="de-CH"/>
              <a:t> </a:t>
            </a:r>
            <a:r>
              <a:rPr lang="de-CH" err="1"/>
              <a:t>can</a:t>
            </a:r>
            <a:r>
              <a:rPr lang="de-CH"/>
              <a:t> </a:t>
            </a:r>
            <a:r>
              <a:rPr lang="de-CH" err="1"/>
              <a:t>see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survival</a:t>
            </a:r>
            <a:r>
              <a:rPr lang="de-CH"/>
              <a:t> </a:t>
            </a:r>
            <a:r>
              <a:rPr lang="de-CH" err="1"/>
              <a:t>probability</a:t>
            </a:r>
            <a:r>
              <a:rPr lang="de-CH"/>
              <a:t> </a:t>
            </a:r>
            <a:r>
              <a:rPr lang="de-CH" err="1"/>
              <a:t>drops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50% at </a:t>
            </a:r>
            <a:r>
              <a:rPr lang="de-CH" err="1"/>
              <a:t>around</a:t>
            </a:r>
            <a:r>
              <a:rPr lang="de-CH"/>
              <a:t> 1000 days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6563D-4A18-451C-9780-CEC506CE439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5558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were</a:t>
            </a:r>
            <a:r>
              <a:rPr lang="de-CH" dirty="0"/>
              <a:t> also </a:t>
            </a:r>
            <a:r>
              <a:rPr lang="de-CH" dirty="0" err="1"/>
              <a:t>able</a:t>
            </a:r>
            <a:r>
              <a:rPr lang="de-CH" dirty="0"/>
              <a:t> </a:t>
            </a:r>
            <a:r>
              <a:rPr lang="de-CH" dirty="0" err="1"/>
              <a:t>estimate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x-</a:t>
            </a:r>
            <a:r>
              <a:rPr lang="de-CH" dirty="0" err="1"/>
              <a:t>year</a:t>
            </a:r>
            <a:r>
              <a:rPr lang="de-CH" dirty="0"/>
              <a:t> </a:t>
            </a:r>
            <a:r>
              <a:rPr lang="de-CH" dirty="0" err="1"/>
              <a:t>survival</a:t>
            </a:r>
            <a:r>
              <a:rPr lang="de-CH" dirty="0"/>
              <a:t> and median </a:t>
            </a:r>
            <a:r>
              <a:rPr lang="de-CH" dirty="0" err="1"/>
              <a:t>survival</a:t>
            </a:r>
            <a:r>
              <a:rPr lang="de-CH" dirty="0"/>
              <a:t> time</a:t>
            </a:r>
          </a:p>
          <a:p>
            <a:r>
              <a:rPr lang="de-CH" dirty="0"/>
              <a:t>So 79%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patients</a:t>
            </a:r>
            <a:r>
              <a:rPr lang="de-CH" dirty="0"/>
              <a:t> </a:t>
            </a:r>
            <a:r>
              <a:rPr lang="de-CH" dirty="0" err="1"/>
              <a:t>within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year</a:t>
            </a:r>
            <a:endParaRPr lang="de-CH" dirty="0"/>
          </a:p>
          <a:p>
            <a:endParaRPr lang="de-CH" dirty="0"/>
          </a:p>
          <a:p>
            <a:r>
              <a:rPr lang="de-CH" dirty="0"/>
              <a:t>And </a:t>
            </a:r>
            <a:r>
              <a:rPr lang="de-CH" dirty="0" err="1"/>
              <a:t>the</a:t>
            </a:r>
            <a:r>
              <a:rPr lang="de-CH" dirty="0"/>
              <a:t> median </a:t>
            </a:r>
            <a:r>
              <a:rPr lang="de-CH" dirty="0" err="1"/>
              <a:t>survival</a:t>
            </a:r>
            <a:r>
              <a:rPr lang="de-CH" dirty="0"/>
              <a:t> time </a:t>
            </a:r>
            <a:r>
              <a:rPr lang="de-CH" dirty="0" err="1"/>
              <a:t>is</a:t>
            </a:r>
            <a:r>
              <a:rPr lang="de-CH" dirty="0"/>
              <a:t> 1000 </a:t>
            </a:r>
            <a:r>
              <a:rPr lang="de-CH" dirty="0" err="1"/>
              <a:t>days</a:t>
            </a:r>
            <a:r>
              <a:rPr lang="de-CH" dirty="0"/>
              <a:t>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2.7 </a:t>
            </a:r>
            <a:r>
              <a:rPr lang="de-CH" dirty="0" err="1"/>
              <a:t>years</a:t>
            </a:r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6563D-4A18-451C-9780-CEC506CE439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5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/>
              <a:t>More </a:t>
            </a:r>
            <a:r>
              <a:rPr lang="de-CH" err="1"/>
              <a:t>neoantigens</a:t>
            </a:r>
            <a:r>
              <a:rPr lang="de-CH"/>
              <a:t> -&gt; </a:t>
            </a:r>
            <a:r>
              <a:rPr lang="de-CH" err="1"/>
              <a:t>higher</a:t>
            </a:r>
            <a:r>
              <a:rPr lang="de-CH"/>
              <a:t> immune </a:t>
            </a:r>
            <a:r>
              <a:rPr lang="de-CH" err="1"/>
              <a:t>surveillance</a:t>
            </a:r>
            <a:endParaRPr lang="de-CH"/>
          </a:p>
          <a:p>
            <a:pPr marL="171450" indent="-171450">
              <a:buFontTx/>
              <a:buChar char="-"/>
            </a:pPr>
            <a:r>
              <a:rPr lang="de-CH"/>
              <a:t>-&gt; </a:t>
            </a:r>
            <a:r>
              <a:rPr lang="de-CH" err="1"/>
              <a:t>better</a:t>
            </a:r>
            <a:r>
              <a:rPr lang="de-CH"/>
              <a:t> </a:t>
            </a:r>
            <a:r>
              <a:rPr lang="de-CH" err="1"/>
              <a:t>response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immune </a:t>
            </a:r>
            <a:r>
              <a:rPr lang="de-CH" err="1"/>
              <a:t>therapy</a:t>
            </a:r>
            <a:r>
              <a:rPr lang="de-CH"/>
              <a:t> (immune </a:t>
            </a:r>
            <a:r>
              <a:rPr lang="de-CH" err="1"/>
              <a:t>checkpoint</a:t>
            </a:r>
            <a:r>
              <a:rPr lang="de-CH"/>
              <a:t> </a:t>
            </a:r>
            <a:r>
              <a:rPr lang="de-CH" err="1"/>
              <a:t>inhibitors</a:t>
            </a:r>
            <a:r>
              <a:rPr lang="de-CH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6563D-4A18-451C-9780-CEC506CE4393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121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 </a:t>
            </a:r>
            <a:r>
              <a:rPr lang="de-CH" dirty="0" err="1"/>
              <a:t>addition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created</a:t>
            </a:r>
            <a:r>
              <a:rPr lang="de-CH" dirty="0"/>
              <a:t> a  Kaplan </a:t>
            </a:r>
            <a:r>
              <a:rPr lang="de-CH" dirty="0" err="1"/>
              <a:t>meier</a:t>
            </a:r>
            <a:r>
              <a:rPr lang="de-CH" dirty="0"/>
              <a:t> </a:t>
            </a:r>
            <a:r>
              <a:rPr lang="de-CH" dirty="0" err="1"/>
              <a:t>survival</a:t>
            </a:r>
            <a:r>
              <a:rPr lang="de-CH" dirty="0"/>
              <a:t> </a:t>
            </a:r>
            <a:r>
              <a:rPr lang="de-CH" dirty="0" err="1"/>
              <a:t>plot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Progenetix</a:t>
            </a:r>
            <a:r>
              <a:rPr lang="de-CH" dirty="0"/>
              <a:t> </a:t>
            </a:r>
            <a:r>
              <a:rPr lang="de-CH" dirty="0" err="1"/>
              <a:t>database</a:t>
            </a:r>
            <a:r>
              <a:rPr lang="de-CH" dirty="0"/>
              <a:t> and </a:t>
            </a:r>
            <a:r>
              <a:rPr lang="de-CH" dirty="0" err="1"/>
              <a:t>Hangjia’s</a:t>
            </a:r>
            <a:r>
              <a:rPr lang="de-CH" dirty="0"/>
              <a:t> </a:t>
            </a:r>
            <a:r>
              <a:rPr lang="de-CH" dirty="0" err="1"/>
              <a:t>library</a:t>
            </a:r>
            <a:r>
              <a:rPr lang="de-CH" dirty="0"/>
              <a:t> in R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Urothelial</a:t>
            </a:r>
            <a:r>
              <a:rPr lang="de-CH" dirty="0"/>
              <a:t> </a:t>
            </a:r>
            <a:r>
              <a:rPr lang="de-CH" dirty="0" err="1"/>
              <a:t>Bladder</a:t>
            </a:r>
            <a:r>
              <a:rPr lang="de-CH" dirty="0"/>
              <a:t> </a:t>
            </a:r>
            <a:r>
              <a:rPr lang="de-CH" dirty="0" err="1"/>
              <a:t>Carcinoma</a:t>
            </a:r>
            <a:r>
              <a:rPr lang="de-CH" dirty="0"/>
              <a:t>.</a:t>
            </a:r>
          </a:p>
          <a:p>
            <a:r>
              <a:rPr lang="de-CH" dirty="0"/>
              <a:t>Here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b="1" dirty="0" err="1"/>
              <a:t>stratified</a:t>
            </a:r>
            <a:r>
              <a:rPr lang="de-CH" dirty="0"/>
              <a:t> so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compare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age</a:t>
            </a:r>
            <a:r>
              <a:rPr lang="de-CH" dirty="0"/>
              <a:t> </a:t>
            </a:r>
            <a:r>
              <a:rPr lang="de-CH" dirty="0" err="1"/>
              <a:t>groups</a:t>
            </a:r>
            <a:r>
              <a:rPr lang="de-CH" dirty="0"/>
              <a:t> </a:t>
            </a:r>
          </a:p>
          <a:p>
            <a:r>
              <a:rPr lang="de-CH" dirty="0" err="1"/>
              <a:t>Comparing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Kaplan </a:t>
            </a:r>
            <a:r>
              <a:rPr lang="de-CH" dirty="0" err="1"/>
              <a:t>meier</a:t>
            </a:r>
            <a:r>
              <a:rPr lang="de-CH" dirty="0"/>
              <a:t> </a:t>
            </a:r>
            <a:r>
              <a:rPr lang="de-CH" dirty="0" err="1"/>
              <a:t>curve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database</a:t>
            </a:r>
            <a:r>
              <a:rPr lang="de-CH" dirty="0"/>
              <a:t>,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slight</a:t>
            </a:r>
            <a:r>
              <a:rPr lang="de-CH" dirty="0"/>
              <a:t> </a:t>
            </a:r>
            <a:r>
              <a:rPr lang="de-CH"/>
              <a:t>similar</a:t>
            </a:r>
            <a:r>
              <a:rPr lang="de-CH" dirty="0"/>
              <a:t> </a:t>
            </a:r>
            <a:r>
              <a:rPr lang="de-CH" dirty="0" err="1"/>
              <a:t>trend</a:t>
            </a:r>
            <a:r>
              <a:rPr lang="de-CH" dirty="0"/>
              <a:t>, </a:t>
            </a:r>
            <a:r>
              <a:rPr lang="de-CH" dirty="0" err="1"/>
              <a:t>however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younger</a:t>
            </a:r>
            <a:r>
              <a:rPr lang="de-CH" dirty="0"/>
              <a:t> </a:t>
            </a:r>
            <a:r>
              <a:rPr lang="de-CH" dirty="0" err="1"/>
              <a:t>age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dirty="0" err="1"/>
              <a:t>reaches</a:t>
            </a:r>
            <a:r>
              <a:rPr lang="de-CH" dirty="0"/>
              <a:t> a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probability</a:t>
            </a:r>
            <a:r>
              <a:rPr lang="de-CH" dirty="0"/>
              <a:t> after 10 </a:t>
            </a:r>
            <a:r>
              <a:rPr lang="de-CH" dirty="0" err="1"/>
              <a:t>years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older</a:t>
            </a:r>
            <a:r>
              <a:rPr lang="de-CH" dirty="0"/>
              <a:t> </a:t>
            </a:r>
            <a:r>
              <a:rPr lang="de-CH" dirty="0" err="1"/>
              <a:t>age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. This </a:t>
            </a:r>
            <a:r>
              <a:rPr lang="de-CH" dirty="0" err="1"/>
              <a:t>isn’t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expect</a:t>
            </a:r>
            <a:r>
              <a:rPr lang="de-CH" dirty="0"/>
              <a:t> but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because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censoring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10 </a:t>
            </a:r>
            <a:r>
              <a:rPr lang="de-CH" dirty="0" err="1"/>
              <a:t>years</a:t>
            </a:r>
            <a:r>
              <a:rPr lang="de-CH" dirty="0"/>
              <a:t>, </a:t>
            </a:r>
            <a:r>
              <a:rPr lang="en-US" dirty="0"/>
              <a:t>the number of individuals still at risk becomes </a:t>
            </a:r>
            <a:r>
              <a:rPr lang="en-US" b="1" dirty="0"/>
              <a:t>very small</a:t>
            </a:r>
            <a:r>
              <a:rPr lang="en-US" dirty="0"/>
              <a:t> in both groups.</a:t>
            </a:r>
            <a:endParaRPr lang="de-CH" dirty="0"/>
          </a:p>
          <a:p>
            <a:r>
              <a:rPr lang="de-CH" dirty="0"/>
              <a:t>But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further</a:t>
            </a:r>
            <a:r>
              <a:rPr lang="de-CH" dirty="0"/>
              <a:t> </a:t>
            </a:r>
            <a:r>
              <a:rPr lang="de-CH" dirty="0" err="1"/>
              <a:t>investigate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6563D-4A18-451C-9780-CEC506CE4393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11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41E05-F054-F070-9F41-529154E90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8FFAE5-267E-BED0-3EB5-057303C4E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996A6D-9EF6-4104-41AA-65827962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F55C3-D317-BDFC-B2A3-E8FB4239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9F1DE-35AD-9FE7-0FF1-EC06E4E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23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9C380-2403-F87B-8891-5A4D7FE3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83A42C-DA0B-9078-DFF6-E1E871EB2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16812-9F63-8991-E2E6-4AABFFBE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1521EA-9D01-B83D-2139-5947DF41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36605C-A8B6-6E28-99CA-03820DB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5559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D2D9D2-B759-0551-786A-F3BE55FB5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9A51BE-4ADE-7899-C3E7-46E82CF33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A3980-0946-E875-84DF-5F3551D4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33AB41-A804-1191-31D9-FEB9E579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8DCE1-6168-1D9A-3DA0-B0C572D2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42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80785-B2A4-4B9B-EAFB-B736EA51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141738-D4C5-E647-094D-1B986FF7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D4D94-360B-D2AD-A962-EACB72A9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74141-F0AF-7791-754F-75727469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B726C-0188-E93C-423D-48CB1136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706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0FB24-CA69-AFDB-F6AB-601E6ABE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7C911A-92F8-2878-CE89-C54EE5D2B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31A84-D0AE-AA3D-BA6C-714AF58E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16EE8-B872-4C8B-6151-5A2E376B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D7275A-D569-845A-A72F-69836901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918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1D054-4B60-4123-A9CE-26AC3714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1DC8E5-38CF-3755-2535-DF317758A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4F1AF8-C50E-380E-8EAE-AD9732168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9521AC-D53D-83A1-F846-56F95691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FC83B1-5CBC-21FC-B978-301BFB89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DC53EF-1A6E-C6F9-4D93-F5DE96E1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46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78E1C-9D70-DBD0-23AD-7C5CC6C6F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4955E5-1C8B-2BCF-BFF8-D076607F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75CF7B-5509-FF1D-FD47-7A0B4CD93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27CB71-0339-6235-3E1A-E06EF6002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56208-F752-F770-B443-0A9950982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6B8C57-1C50-40AB-B172-AE0E99FE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9334A5-19E0-2C30-6B07-CB8058A7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A275E3-DEBF-F413-6521-8C456F85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26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3E58D-3EFB-E7F3-EE0F-3F0C5115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F67D26-E397-0046-74D9-74BC87A2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082AE-3136-7AA5-7F2C-D8630E20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62DD8D-C7EA-A67D-C0DA-E9C75B9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99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7B6F44-65D3-67FC-DE42-9D5DFB2C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382D89-B184-8147-8559-A84C81B7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DFCDDB-CDCD-872E-B1C0-314C4E4C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4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2783E-E673-2403-9BD1-FC6E0CF5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7CE199-579B-D490-A609-CCCDE4E0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2C0E0-A1D1-1B07-3FFF-C6C9110CF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EB138C-E234-9AA4-79AD-BA3DE305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A58E6B-4135-A84A-9FE3-7CA7C49A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C041F5-0FA1-EF3D-BE0C-52E0FC39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29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20B86-5D78-5288-C5C0-9F73D65B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E37ED3-9CE5-8BDE-3D03-830E08CB4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A76D05-F9BF-453A-93D4-B0118E62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354B09-505C-EEF7-C5C5-8D27BDBC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511939-8F46-6B66-9267-3AF8CA0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40E5DB-3355-9198-0C9D-9C389843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19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FFD68F-D9E0-DC2E-7183-E73546B0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57F5F5-06A0-7624-8CD2-453D772A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5AF9E4-19A1-5759-01D8-5F6495EB2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93E2A-3B21-4156-91A5-3AEBEE4A6373}" type="datetimeFigureOut">
              <a:rPr lang="de-CH" smtClean="0"/>
              <a:t>02.05.2025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AD38B6-86BD-02A3-4409-793042704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FDF33-D9F0-410C-099C-4BBA97AC5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72609-B8F5-407C-9C9F-37CE37B26FE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0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mc.ncbi.nlm.nih.gov/articles/PMC10357905/" TargetMode="External"/><Relationship Id="rId3" Type="http://schemas.openxmlformats.org/officeDocument/2006/relationships/hyperlink" Target="https://my.clevelandclinic.org/health/diseases/6239-transitional-cell-cancer" TargetMode="External"/><Relationship Id="rId7" Type="http://schemas.openxmlformats.org/officeDocument/2006/relationships/hyperlink" Target="https://ramaanathan.github.io/SurvivalAnalysis/#2_survival_analysis_basics" TargetMode="External"/><Relationship Id="rId2" Type="http://schemas.openxmlformats.org/officeDocument/2006/relationships/hyperlink" Target="https://www.mayoclinic.org/diseases-conditions/bladder-cancer/symptoms-causes/syc-203561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bioportal.org/study/clinicalData?id=blca_tcga_gdc" TargetMode="External"/><Relationship Id="rId5" Type="http://schemas.openxmlformats.org/officeDocument/2006/relationships/hyperlink" Target="https://en.wikipedia.org/wiki/Survival_analysis" TargetMode="External"/><Relationship Id="rId4" Type="http://schemas.openxmlformats.org/officeDocument/2006/relationships/hyperlink" Target="https://www.wcrf.org/preventing-cancer/cancer-types/bladder-canc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ligadiagnostics.com/urine-infec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057290-DA9F-27CF-FC61-CCD0D9572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 fontScale="90000"/>
          </a:bodyPr>
          <a:lstStyle/>
          <a:p>
            <a:pPr algn="r"/>
            <a:r>
              <a:rPr lang="de-CH" sz="7400"/>
              <a:t>Survival Analysis </a:t>
            </a:r>
            <a:r>
              <a:rPr lang="de-CH" sz="7400" err="1"/>
              <a:t>of</a:t>
            </a:r>
            <a:r>
              <a:rPr lang="de-CH" sz="7400"/>
              <a:t> </a:t>
            </a:r>
            <a:r>
              <a:rPr lang="de-CH" sz="7400" err="1"/>
              <a:t>Bladder</a:t>
            </a:r>
            <a:r>
              <a:rPr lang="de-CH" sz="7400"/>
              <a:t> Cancer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A76DA8-CD86-5CC5-E6A5-33D6E3D20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de-CH" sz="1800" dirty="0"/>
              <a:t>Sarah Oppolzer &amp; Marieluisa Buchegger</a:t>
            </a:r>
          </a:p>
          <a:p>
            <a:pPr algn="r"/>
            <a:r>
              <a:rPr lang="de-CH" sz="1700" dirty="0"/>
              <a:t>BIO 392: </a:t>
            </a:r>
            <a:r>
              <a:rPr lang="de-CH" sz="1700" dirty="0" err="1"/>
              <a:t>Bioinformatics</a:t>
            </a:r>
            <a:r>
              <a:rPr lang="de-CH" sz="1700" dirty="0"/>
              <a:t> </a:t>
            </a:r>
            <a:r>
              <a:rPr lang="de-CH" sz="1700" dirty="0" err="1"/>
              <a:t>of</a:t>
            </a:r>
            <a:r>
              <a:rPr lang="de-CH" sz="1700" dirty="0"/>
              <a:t> </a:t>
            </a:r>
            <a:r>
              <a:rPr lang="de-CH" sz="1700" dirty="0" err="1"/>
              <a:t>Molecular</a:t>
            </a:r>
            <a:r>
              <a:rPr lang="de-CH" sz="1700" dirty="0"/>
              <a:t> </a:t>
            </a:r>
            <a:r>
              <a:rPr lang="de-CH" sz="1700" dirty="0" err="1"/>
              <a:t>Sequence</a:t>
            </a:r>
            <a:r>
              <a:rPr lang="de-CH" sz="1700" dirty="0"/>
              <a:t> </a:t>
            </a:r>
            <a:r>
              <a:rPr lang="de-CH" sz="1700"/>
              <a:t>Variations</a:t>
            </a:r>
            <a:endParaRPr lang="de-CH" sz="1700" dirty="0"/>
          </a:p>
          <a:p>
            <a:pPr algn="r"/>
            <a:r>
              <a:rPr lang="de-CH" sz="1700" dirty="0"/>
              <a:t>02.05.2025, University </a:t>
            </a:r>
            <a:r>
              <a:rPr lang="de-CH" sz="1700" dirty="0" err="1"/>
              <a:t>of</a:t>
            </a:r>
            <a:r>
              <a:rPr lang="de-CH" sz="1700" dirty="0"/>
              <a:t> </a:t>
            </a:r>
            <a:r>
              <a:rPr lang="de-CH" sz="1700" dirty="0" err="1"/>
              <a:t>Zurich</a:t>
            </a:r>
            <a:endParaRPr lang="de-CH" sz="1700" dirty="0"/>
          </a:p>
          <a:p>
            <a:pPr algn="r"/>
            <a:endParaRPr lang="de-CH" sz="1700" dirty="0"/>
          </a:p>
        </p:txBody>
      </p:sp>
      <p:pic>
        <p:nvPicPr>
          <p:cNvPr id="4" name="Inhaltsplatzhalter 4" descr="Ein Bild, das Screenshot, Farbigkeit enthält.&#10;&#10;KI-generierte Inhalte können fehlerhaft sein.">
            <a:extLst>
              <a:ext uri="{FF2B5EF4-FFF2-40B4-BE49-F238E27FC236}">
                <a16:creationId xmlns:a16="http://schemas.microsoft.com/office/drawing/2014/main" id="{2DC6A2E3-A56F-F1A4-19F6-AAEB996E2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963" y="3689693"/>
            <a:ext cx="2621772" cy="786530"/>
          </a:xfrm>
          <a:prstGeom prst="rect">
            <a:avLst/>
          </a:prstGeom>
        </p:spPr>
      </p:pic>
      <p:pic>
        <p:nvPicPr>
          <p:cNvPr id="5" name="Inhaltsplatzhalter 5" descr="Ein Bild, das Schrift, Tex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63AFE370-8B5F-8E69-B379-A83FFB7ED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82" y="2102316"/>
            <a:ext cx="2930525" cy="663515"/>
          </a:xfrm>
          <a:prstGeom prst="rect">
            <a:avLst/>
          </a:prstGeom>
        </p:spPr>
      </p:pic>
      <p:pic>
        <p:nvPicPr>
          <p:cNvPr id="7" name="Grafik 6" descr="Ein Bild, das Schrift, Logo, Symbol, Grafiken enthält.&#10;&#10;KI-generierte Inhalte können fehlerhaft sein.">
            <a:extLst>
              <a:ext uri="{FF2B5EF4-FFF2-40B4-BE49-F238E27FC236}">
                <a16:creationId xmlns:a16="http://schemas.microsoft.com/office/drawing/2014/main" id="{EA24CA29-A590-7669-DEBD-72F4C80D8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68" y="2898008"/>
            <a:ext cx="2236684" cy="1017691"/>
          </a:xfrm>
          <a:prstGeom prst="rect">
            <a:avLst/>
          </a:prstGeom>
        </p:spPr>
      </p:pic>
      <p:pic>
        <p:nvPicPr>
          <p:cNvPr id="1026" name="Picture 2" descr="University of Zurich UZH Logo PNG vector in SVG, PDF, AI, CDR format">
            <a:extLst>
              <a:ext uri="{FF2B5EF4-FFF2-40B4-BE49-F238E27FC236}">
                <a16:creationId xmlns:a16="http://schemas.microsoft.com/office/drawing/2014/main" id="{8BBFD658-71AE-88F2-4EDD-E27A8F1C0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1" t="28736" r="1951" b="23893"/>
          <a:stretch/>
        </p:blipFill>
        <p:spPr bwMode="auto">
          <a:xfrm>
            <a:off x="641774" y="777920"/>
            <a:ext cx="2212087" cy="78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1"/>
    </mc:Choice>
    <mc:Fallback>
      <p:transition spd="slow" advTm="25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50D1-9299-28F1-6756-668CF8C9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Cox Regression </a:t>
            </a:r>
            <a:r>
              <a:rPr lang="de-DE" err="1"/>
              <a:t>for</a:t>
            </a:r>
            <a:r>
              <a:rPr lang="de-DE"/>
              <a:t> Stages</a:t>
            </a:r>
          </a:p>
        </p:txBody>
      </p:sp>
      <p:pic>
        <p:nvPicPr>
          <p:cNvPr id="5" name="Inhaltsplatzhalter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DF97977E-E92E-4B2D-C282-E7B498BA9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32" y="1690688"/>
            <a:ext cx="7381675" cy="4555548"/>
          </a:xfrm>
        </p:spPr>
      </p:pic>
      <p:pic>
        <p:nvPicPr>
          <p:cNvPr id="11" name="Grafik 10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930DB6E0-AC6C-D368-E15A-01A07DE0F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88" y="2565906"/>
            <a:ext cx="4409680" cy="2776465"/>
          </a:xfrm>
          <a:prstGeom prst="rect">
            <a:avLst/>
          </a:prstGeom>
        </p:spPr>
      </p:pic>
      <p:pic>
        <p:nvPicPr>
          <p:cNvPr id="13" name="Grafik 12" descr="Ein Bild, das Text, Schrift, weiß enthält.&#10;&#10;KI-generierte Inhalte können fehlerhaft sein.">
            <a:extLst>
              <a:ext uri="{FF2B5EF4-FFF2-40B4-BE49-F238E27FC236}">
                <a16:creationId xmlns:a16="http://schemas.microsoft.com/office/drawing/2014/main" id="{1D3A2ADA-E86F-1F24-D233-3345E1A7F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68" y="5342371"/>
            <a:ext cx="1930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2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A254B-1D30-5C6B-6D64-514A5DF0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Cox Regression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Mutational</a:t>
            </a:r>
            <a:r>
              <a:rPr lang="de-DE"/>
              <a:t> Load</a:t>
            </a:r>
          </a:p>
        </p:txBody>
      </p:sp>
      <p:pic>
        <p:nvPicPr>
          <p:cNvPr id="5" name="Inhaltsplatzhalter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01F661-F7C9-F76D-0A67-32EF821A5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9" y="1690688"/>
            <a:ext cx="7050779" cy="4351338"/>
          </a:xfrm>
        </p:spPr>
      </p:pic>
      <p:pic>
        <p:nvPicPr>
          <p:cNvPr id="7" name="Grafik 6" descr="Ein Bild, das Text, Screenshot, Schrift, Quittung enthält.&#10;&#10;KI-generierte Inhalte können fehlerhaft sein.">
            <a:extLst>
              <a:ext uri="{FF2B5EF4-FFF2-40B4-BE49-F238E27FC236}">
                <a16:creationId xmlns:a16="http://schemas.microsoft.com/office/drawing/2014/main" id="{465785D7-2467-56A6-1EA7-644A67F50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098" y="3560617"/>
            <a:ext cx="4661304" cy="21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191D70-2F42-3E6A-D95B-270B2626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Smokers vs. Non-Smokers</a:t>
            </a:r>
          </a:p>
        </p:txBody>
      </p:sp>
      <p:pic>
        <p:nvPicPr>
          <p:cNvPr id="5" name="Inhaltsplatzhalter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DC42CE0B-84D6-C4A8-5A22-9E40B121F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534"/>
            <a:ext cx="7055929" cy="4351338"/>
          </a:xfrm>
        </p:spPr>
      </p:pic>
      <p:pic>
        <p:nvPicPr>
          <p:cNvPr id="7" name="Grafik 6" descr="Ein Bild, das Text, Schrift, Screenshot, weiß enthält.&#10;&#10;KI-generierte Inhalte können fehlerhaft sein.">
            <a:extLst>
              <a:ext uri="{FF2B5EF4-FFF2-40B4-BE49-F238E27FC236}">
                <a16:creationId xmlns:a16="http://schemas.microsoft.com/office/drawing/2014/main" id="{08EA626D-8464-C3D8-FB0C-959F5AF5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28" y="4197205"/>
            <a:ext cx="44904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6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E52C3-E245-4A66-FE23-0DE67497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Light vs. Heavy Smokers</a:t>
            </a:r>
          </a:p>
        </p:txBody>
      </p:sp>
      <p:pic>
        <p:nvPicPr>
          <p:cNvPr id="5" name="Inhaltsplatzhalter 4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846B992A-3A72-71EF-8747-2CE27FE9D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4" y="1853334"/>
            <a:ext cx="7055929" cy="4351338"/>
          </a:xfrm>
        </p:spPr>
      </p:pic>
      <p:pic>
        <p:nvPicPr>
          <p:cNvPr id="8" name="Grafik 7" descr="Ein Bild, das Text, Quittung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976B33B-79C4-C622-C3FC-B5109E44B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85" y="3836019"/>
            <a:ext cx="4443151" cy="201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1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Quittung, Screenshot enthält.&#10;&#10;KI-generierte Inhalte können fehlerhaft sein.">
            <a:extLst>
              <a:ext uri="{FF2B5EF4-FFF2-40B4-BE49-F238E27FC236}">
                <a16:creationId xmlns:a16="http://schemas.microsoft.com/office/drawing/2014/main" id="{48A9E154-A9A8-D983-AA75-D6BA924BC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" b="29417"/>
          <a:stretch/>
        </p:blipFill>
        <p:spPr>
          <a:xfrm>
            <a:off x="4649688" y="217010"/>
            <a:ext cx="2401262" cy="6423979"/>
          </a:xfrm>
        </p:spPr>
      </p:pic>
    </p:spTree>
    <p:extLst>
      <p:ext uri="{BB962C8B-B14F-4D97-AF65-F5344CB8AC3E}">
        <p14:creationId xmlns:p14="http://schemas.microsoft.com/office/powerpoint/2010/main" val="324922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BB924-7A5D-EC3D-CC2E-594DFD7A9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8602-F036-4425-645C-7D4AC47F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54440" cy="1325563"/>
          </a:xfrm>
        </p:spPr>
        <p:txBody>
          <a:bodyPr/>
          <a:lstStyle/>
          <a:p>
            <a:r>
              <a:rPr lang="de-CH" err="1"/>
              <a:t>Using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Progenetix</a:t>
            </a:r>
            <a:r>
              <a:rPr lang="de-CH"/>
              <a:t> Database</a:t>
            </a:r>
          </a:p>
        </p:txBody>
      </p:sp>
      <p:pic>
        <p:nvPicPr>
          <p:cNvPr id="6" name="Inhaltsplatzhalter 5" descr="Ein Bild, das Text, Diagramm, Reihe, Zahl enthält.&#10;&#10;KI-generierte Inhalte können fehlerhaft sein.">
            <a:extLst>
              <a:ext uri="{FF2B5EF4-FFF2-40B4-BE49-F238E27FC236}">
                <a16:creationId xmlns:a16="http://schemas.microsoft.com/office/drawing/2014/main" id="{3137311B-A769-A6B1-36EE-FC7716A90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1" y="1579663"/>
            <a:ext cx="7520655" cy="4644267"/>
          </a:xfrm>
        </p:spPr>
      </p:pic>
      <p:pic>
        <p:nvPicPr>
          <p:cNvPr id="4" name="Inhaltsplatzhalter 4" descr="Ein Bild, das Screenshot, Farbigkeit enthält.&#10;&#10;KI-generierte Inhalte können fehlerhaft sein.">
            <a:extLst>
              <a:ext uri="{FF2B5EF4-FFF2-40B4-BE49-F238E27FC236}">
                <a16:creationId xmlns:a16="http://schemas.microsoft.com/office/drawing/2014/main" id="{3D8261C9-02A1-65A9-A38A-847F49734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28" y="287772"/>
            <a:ext cx="2621772" cy="786530"/>
          </a:xfrm>
          <a:prstGeom prst="rect">
            <a:avLst/>
          </a:prstGeom>
        </p:spPr>
      </p:pic>
      <p:pic>
        <p:nvPicPr>
          <p:cNvPr id="7" name="Grafik 6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30AFF873-E5DA-FE0E-874C-A119C1D45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985" y="3429001"/>
            <a:ext cx="4101387" cy="25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4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D83EC-CCBC-41EA-5A45-ACE9A0904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AC1FC-8FE7-5D26-FA1C-45A1A98D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392" y="1879092"/>
            <a:ext cx="7131215" cy="2041671"/>
          </a:xfrm>
        </p:spPr>
        <p:txBody>
          <a:bodyPr>
            <a:normAutofit/>
          </a:bodyPr>
          <a:lstStyle/>
          <a:p>
            <a:r>
              <a:rPr lang="de-CH" sz="5400" b="1" err="1"/>
              <a:t>Thank</a:t>
            </a:r>
            <a:r>
              <a:rPr lang="de-CH" sz="5400" b="1"/>
              <a:t> </a:t>
            </a:r>
            <a:r>
              <a:rPr lang="de-CH" sz="5400" b="1" err="1"/>
              <a:t>you</a:t>
            </a:r>
            <a:r>
              <a:rPr lang="de-CH" sz="5400" b="1"/>
              <a:t> </a:t>
            </a:r>
            <a:r>
              <a:rPr lang="de-CH" sz="5400" b="1" err="1"/>
              <a:t>for</a:t>
            </a:r>
            <a:r>
              <a:rPr lang="de-CH" sz="5400" b="1"/>
              <a:t> </a:t>
            </a:r>
            <a:r>
              <a:rPr lang="de-CH" sz="5400" b="1" err="1"/>
              <a:t>listening</a:t>
            </a:r>
            <a:r>
              <a:rPr lang="de-CH" sz="5400" b="1"/>
              <a:t>!</a:t>
            </a:r>
          </a:p>
        </p:txBody>
      </p:sp>
      <p:pic>
        <p:nvPicPr>
          <p:cNvPr id="4" name="Inhaltsplatzhalter 4" descr="Ein Bild, das Screenshot, Farbigkeit enthält.&#10;&#10;KI-generierte Inhalte können fehlerhaft sein.">
            <a:extLst>
              <a:ext uri="{FF2B5EF4-FFF2-40B4-BE49-F238E27FC236}">
                <a16:creationId xmlns:a16="http://schemas.microsoft.com/office/drawing/2014/main" id="{D4794198-241F-15B8-D993-0E261C20E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60" y="3911707"/>
            <a:ext cx="2621772" cy="786530"/>
          </a:xfrm>
          <a:prstGeom prst="rect">
            <a:avLst/>
          </a:prstGeom>
        </p:spPr>
      </p:pic>
      <p:pic>
        <p:nvPicPr>
          <p:cNvPr id="5" name="Inhaltsplatzhalter 5" descr="Ein Bild, das Schrift, Tex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B09CD884-E57F-615F-5AC7-CF993F872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30" y="4019579"/>
            <a:ext cx="2930525" cy="663515"/>
          </a:xfrm>
        </p:spPr>
      </p:pic>
      <p:pic>
        <p:nvPicPr>
          <p:cNvPr id="6" name="Grafik 5" descr="Ein Bild, das Schrift, Logo, Symbol, Grafiken enthält.&#10;&#10;KI-generierte Inhalte können fehlerhaft sein.">
            <a:extLst>
              <a:ext uri="{FF2B5EF4-FFF2-40B4-BE49-F238E27FC236}">
                <a16:creationId xmlns:a16="http://schemas.microsoft.com/office/drawing/2014/main" id="{334F5D59-D183-3EC5-E781-E1828BDF0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70" y="3878560"/>
            <a:ext cx="2236684" cy="1017691"/>
          </a:xfrm>
          <a:prstGeom prst="rect">
            <a:avLst/>
          </a:prstGeom>
        </p:spPr>
      </p:pic>
      <p:pic>
        <p:nvPicPr>
          <p:cNvPr id="3" name="Picture 2" descr="University of Zurich UZH Logo PNG vector in SVG, PDF, AI, CDR format">
            <a:extLst>
              <a:ext uri="{FF2B5EF4-FFF2-40B4-BE49-F238E27FC236}">
                <a16:creationId xmlns:a16="http://schemas.microsoft.com/office/drawing/2014/main" id="{21F5D3E7-4E60-7728-3477-0CCDECCBD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1" t="28736" r="1951" b="23893"/>
          <a:stretch/>
        </p:blipFill>
        <p:spPr bwMode="auto">
          <a:xfrm>
            <a:off x="714701" y="3994140"/>
            <a:ext cx="2212087" cy="78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D421F-6940-1493-178D-BC6D2BAC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EE887-8BFB-4070-F5B2-75A9ACE0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12824" cy="4562194"/>
          </a:xfrm>
        </p:spPr>
        <p:txBody>
          <a:bodyPr>
            <a:normAutofit fontScale="85000" lnSpcReduction="10000"/>
          </a:bodyPr>
          <a:lstStyle/>
          <a:p>
            <a:r>
              <a:rPr lang="de-CH" sz="2800" err="1"/>
              <a:t>Mayoclinic</a:t>
            </a:r>
            <a:r>
              <a:rPr lang="de-CH" sz="2800"/>
              <a:t>, «</a:t>
            </a:r>
            <a:r>
              <a:rPr lang="de-CH" sz="2800" err="1"/>
              <a:t>Bladder</a:t>
            </a:r>
            <a:r>
              <a:rPr lang="de-CH" sz="2800"/>
              <a:t> Cancer», </a:t>
            </a:r>
            <a:r>
              <a:rPr lang="en-US" sz="2800">
                <a:hlinkClick r:id="rId2"/>
              </a:rPr>
              <a:t>Bladder cancer - Symptoms and causes - Mayo Clinic</a:t>
            </a:r>
            <a:endParaRPr lang="en-US" sz="2800"/>
          </a:p>
          <a:p>
            <a:r>
              <a:rPr lang="de-CH" sz="2800"/>
              <a:t>Cleveland Clinic, «</a:t>
            </a:r>
            <a:r>
              <a:rPr lang="de-CH" sz="2800" err="1"/>
              <a:t>Urothelial</a:t>
            </a:r>
            <a:r>
              <a:rPr lang="de-CH" sz="2800"/>
              <a:t> </a:t>
            </a:r>
            <a:r>
              <a:rPr lang="de-CH" sz="2800" err="1"/>
              <a:t>Carcinoma</a:t>
            </a:r>
            <a:r>
              <a:rPr lang="de-CH" sz="2800"/>
              <a:t>», </a:t>
            </a:r>
            <a:r>
              <a:rPr lang="de-CH" sz="2800" err="1">
                <a:hlinkClick r:id="rId3"/>
              </a:rPr>
              <a:t>What</a:t>
            </a:r>
            <a:r>
              <a:rPr lang="de-CH" sz="2800">
                <a:hlinkClick r:id="rId3"/>
              </a:rPr>
              <a:t> </a:t>
            </a:r>
            <a:r>
              <a:rPr lang="de-CH" sz="2800" err="1">
                <a:hlinkClick r:id="rId3"/>
              </a:rPr>
              <a:t>Is</a:t>
            </a:r>
            <a:r>
              <a:rPr lang="de-CH" sz="2800">
                <a:hlinkClick r:id="rId3"/>
              </a:rPr>
              <a:t> </a:t>
            </a:r>
            <a:r>
              <a:rPr lang="de-CH" sz="2800" err="1">
                <a:hlinkClick r:id="rId3"/>
              </a:rPr>
              <a:t>Urothelial</a:t>
            </a:r>
            <a:r>
              <a:rPr lang="de-CH" sz="2800">
                <a:hlinkClick r:id="rId3"/>
              </a:rPr>
              <a:t> </a:t>
            </a:r>
            <a:r>
              <a:rPr lang="de-CH" sz="2800" err="1">
                <a:hlinkClick r:id="rId3"/>
              </a:rPr>
              <a:t>Carcinoma</a:t>
            </a:r>
            <a:r>
              <a:rPr lang="de-CH" sz="2800">
                <a:hlinkClick r:id="rId3"/>
              </a:rPr>
              <a:t>?</a:t>
            </a:r>
            <a:endParaRPr lang="de-CH" sz="2800"/>
          </a:p>
          <a:p>
            <a:r>
              <a:rPr lang="de-CH" sz="2800"/>
              <a:t>World Cancer Research Fund, «</a:t>
            </a:r>
            <a:r>
              <a:rPr lang="de-CH" sz="2800" err="1"/>
              <a:t>Bladder</a:t>
            </a:r>
            <a:r>
              <a:rPr lang="de-CH" sz="2800"/>
              <a:t> Cancer», </a:t>
            </a:r>
            <a:r>
              <a:rPr lang="en-US" sz="2800">
                <a:hlinkClick r:id="rId4"/>
              </a:rPr>
              <a:t>Bladder cancer | What causes bladder cancer? | World Cancer Research Fund</a:t>
            </a:r>
            <a:endParaRPr lang="en-US" sz="2800"/>
          </a:p>
          <a:p>
            <a:r>
              <a:rPr lang="en-US"/>
              <a:t>Survival Analysis Definition: </a:t>
            </a:r>
            <a:r>
              <a:rPr lang="de-CH">
                <a:hlinkClick r:id="rId5"/>
              </a:rPr>
              <a:t>Survival </a:t>
            </a:r>
            <a:r>
              <a:rPr lang="de-CH" err="1">
                <a:hlinkClick r:id="rId5"/>
              </a:rPr>
              <a:t>analysis</a:t>
            </a:r>
            <a:r>
              <a:rPr lang="de-CH">
                <a:hlinkClick r:id="rId5"/>
              </a:rPr>
              <a:t> - Wikipedia</a:t>
            </a:r>
            <a:endParaRPr lang="en-US" sz="2800"/>
          </a:p>
          <a:p>
            <a:r>
              <a:rPr lang="en-US"/>
              <a:t>Dataset: </a:t>
            </a:r>
            <a:r>
              <a:rPr lang="de-CH" err="1">
                <a:hlinkClick r:id="rId6"/>
              </a:rPr>
              <a:t>cBioPortal</a:t>
            </a:r>
            <a:r>
              <a:rPr lang="de-CH">
                <a:hlinkClick r:id="rId6"/>
              </a:rPr>
              <a:t> </a:t>
            </a:r>
            <a:r>
              <a:rPr lang="de-CH" err="1">
                <a:hlinkClick r:id="rId6"/>
              </a:rPr>
              <a:t>for</a:t>
            </a:r>
            <a:r>
              <a:rPr lang="de-CH">
                <a:hlinkClick r:id="rId6"/>
              </a:rPr>
              <a:t> Cancer </a:t>
            </a:r>
            <a:r>
              <a:rPr lang="de-CH" err="1">
                <a:hlinkClick r:id="rId6"/>
              </a:rPr>
              <a:t>Genomics</a:t>
            </a:r>
            <a:endParaRPr lang="de-CH"/>
          </a:p>
          <a:p>
            <a:r>
              <a:rPr lang="de-CH"/>
              <a:t>BIO 392 </a:t>
            </a:r>
            <a:r>
              <a:rPr lang="de-CH" err="1"/>
              <a:t>Lecture</a:t>
            </a:r>
            <a:r>
              <a:rPr lang="de-CH"/>
              <a:t> Survival,  Michael Baudis</a:t>
            </a:r>
          </a:p>
          <a:p>
            <a:r>
              <a:rPr lang="de-CH" err="1"/>
              <a:t>Github</a:t>
            </a:r>
            <a:r>
              <a:rPr lang="de-CH"/>
              <a:t> Tutorial: </a:t>
            </a:r>
            <a:r>
              <a:rPr lang="en-US">
                <a:hlinkClick r:id="rId7"/>
              </a:rPr>
              <a:t>Survival Analysis of Breast Cancer Data from the TCGA Dataset</a:t>
            </a:r>
            <a:endParaRPr lang="de-CH"/>
          </a:p>
          <a:p>
            <a:r>
              <a:rPr lang="de-CH"/>
              <a:t>Andrade (2023), </a:t>
            </a:r>
            <a:r>
              <a:rPr lang="en-US">
                <a:hlinkClick r:id="rId8"/>
              </a:rPr>
              <a:t>Survival Analysis, Kaplan-Meier Curves, and Cox Regression: Basic Concepts – PMC</a:t>
            </a:r>
            <a:endParaRPr lang="en-US"/>
          </a:p>
          <a:p>
            <a:endParaRPr lang="en-US" sz="2800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830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509FF-90BA-7668-4386-6219E441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400" err="1"/>
              <a:t>Bladder</a:t>
            </a:r>
            <a:r>
              <a:rPr lang="de-CH" sz="4400"/>
              <a:t> </a:t>
            </a:r>
            <a:r>
              <a:rPr lang="de-CH" sz="4400" err="1"/>
              <a:t>Urothelial</a:t>
            </a:r>
            <a:r>
              <a:rPr lang="de-CH" sz="4400"/>
              <a:t> </a:t>
            </a:r>
            <a:r>
              <a:rPr lang="de-CH" sz="4400" err="1"/>
              <a:t>Carcinoma</a:t>
            </a:r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8137B5-D7CE-6432-A7AF-020E88F8A649}"/>
              </a:ext>
            </a:extLst>
          </p:cNvPr>
          <p:cNvSpPr txBox="1"/>
          <p:nvPr/>
        </p:nvSpPr>
        <p:spPr>
          <a:xfrm>
            <a:off x="622300" y="1690688"/>
            <a:ext cx="68580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2200" err="1"/>
              <a:t>most</a:t>
            </a:r>
            <a:r>
              <a:rPr lang="de-CH" sz="2200"/>
              <a:t> </a:t>
            </a:r>
            <a:r>
              <a:rPr lang="de-CH" sz="2200" err="1"/>
              <a:t>common</a:t>
            </a:r>
            <a:r>
              <a:rPr lang="de-CH" sz="2200"/>
              <a:t> </a:t>
            </a:r>
            <a:r>
              <a:rPr lang="de-CH" sz="2200" err="1"/>
              <a:t>cancer</a:t>
            </a:r>
            <a:r>
              <a:rPr lang="de-CH" sz="2200"/>
              <a:t> in </a:t>
            </a:r>
            <a:r>
              <a:rPr lang="de-CH" sz="2200" err="1"/>
              <a:t>the</a:t>
            </a:r>
            <a:r>
              <a:rPr lang="de-CH" sz="2200"/>
              <a:t> </a:t>
            </a:r>
            <a:r>
              <a:rPr lang="de-CH" sz="2200" err="1"/>
              <a:t>bladder</a:t>
            </a:r>
            <a:endParaRPr lang="de-CH" sz="22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2200" err="1"/>
              <a:t>Often</a:t>
            </a:r>
            <a:r>
              <a:rPr lang="de-CH" sz="2200"/>
              <a:t> </a:t>
            </a:r>
            <a:r>
              <a:rPr lang="de-CH" sz="2200" err="1"/>
              <a:t>begins</a:t>
            </a:r>
            <a:r>
              <a:rPr lang="de-CH" sz="2200"/>
              <a:t> in </a:t>
            </a:r>
            <a:r>
              <a:rPr lang="de-CH" sz="2200" err="1"/>
              <a:t>the</a:t>
            </a:r>
            <a:r>
              <a:rPr lang="de-CH" sz="2200"/>
              <a:t> </a:t>
            </a:r>
            <a:r>
              <a:rPr lang="de-CH" sz="2200" err="1"/>
              <a:t>urothelial</a:t>
            </a:r>
            <a:r>
              <a:rPr lang="de-CH" sz="2200"/>
              <a:t> </a:t>
            </a:r>
            <a:r>
              <a:rPr lang="de-CH" sz="2200" err="1"/>
              <a:t>cells</a:t>
            </a:r>
            <a:r>
              <a:rPr lang="de-CH" sz="2200"/>
              <a:t> </a:t>
            </a:r>
            <a:r>
              <a:rPr lang="de-CH" sz="2200" err="1"/>
              <a:t>inside</a:t>
            </a:r>
            <a:r>
              <a:rPr lang="de-CH" sz="2200"/>
              <a:t> </a:t>
            </a:r>
            <a:r>
              <a:rPr lang="de-CH" sz="2200" err="1"/>
              <a:t>of</a:t>
            </a:r>
            <a:r>
              <a:rPr lang="de-CH" sz="2200"/>
              <a:t> </a:t>
            </a:r>
            <a:r>
              <a:rPr lang="de-CH" sz="2200" err="1"/>
              <a:t>bladder</a:t>
            </a:r>
            <a:endParaRPr lang="de-CH" sz="22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2200" err="1"/>
              <a:t>Usually</a:t>
            </a:r>
            <a:r>
              <a:rPr lang="de-CH" sz="2200"/>
              <a:t> </a:t>
            </a:r>
            <a:r>
              <a:rPr lang="de-CH" sz="2200" err="1"/>
              <a:t>diagnosed</a:t>
            </a:r>
            <a:r>
              <a:rPr lang="de-CH" sz="2200"/>
              <a:t> at an </a:t>
            </a:r>
            <a:r>
              <a:rPr lang="de-CH" sz="2200" err="1"/>
              <a:t>early</a:t>
            </a:r>
            <a:r>
              <a:rPr lang="de-CH" sz="2200"/>
              <a:t> </a:t>
            </a:r>
            <a:r>
              <a:rPr lang="de-CH" sz="2200" err="1"/>
              <a:t>stage</a:t>
            </a:r>
            <a:r>
              <a:rPr lang="de-CH" sz="2200"/>
              <a:t>, but </a:t>
            </a:r>
            <a:r>
              <a:rPr lang="de-CH" sz="2200" err="1"/>
              <a:t>recurrence</a:t>
            </a:r>
            <a:r>
              <a:rPr lang="de-CH" sz="2200"/>
              <a:t> after </a:t>
            </a:r>
            <a:r>
              <a:rPr lang="de-CH" sz="2200" err="1"/>
              <a:t>treatment</a:t>
            </a:r>
            <a:r>
              <a:rPr lang="de-CH" sz="2200"/>
              <a:t> </a:t>
            </a:r>
            <a:r>
              <a:rPr lang="de-CH" sz="2200" err="1"/>
              <a:t>is</a:t>
            </a:r>
            <a:r>
              <a:rPr lang="de-CH" sz="2200"/>
              <a:t> </a:t>
            </a:r>
            <a:r>
              <a:rPr lang="de-CH" sz="2200" err="1"/>
              <a:t>common</a:t>
            </a:r>
            <a:r>
              <a:rPr lang="de-CH" sz="220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2200"/>
              <a:t>Can </a:t>
            </a:r>
            <a:r>
              <a:rPr lang="de-CH" sz="2200" err="1"/>
              <a:t>be</a:t>
            </a:r>
            <a:r>
              <a:rPr lang="de-CH" sz="2200"/>
              <a:t> aggressive and </a:t>
            </a:r>
            <a:r>
              <a:rPr lang="de-CH" sz="2200" err="1"/>
              <a:t>life-threatening</a:t>
            </a:r>
            <a:endParaRPr lang="de-CH" sz="22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2200" err="1"/>
              <a:t>main</a:t>
            </a:r>
            <a:r>
              <a:rPr lang="de-CH" sz="2200"/>
              <a:t> </a:t>
            </a:r>
            <a:r>
              <a:rPr lang="de-CH" sz="2200" err="1"/>
              <a:t>risk</a:t>
            </a:r>
            <a:r>
              <a:rPr lang="de-CH" sz="2200"/>
              <a:t> </a:t>
            </a:r>
            <a:r>
              <a:rPr lang="de-CH" sz="2200" err="1"/>
              <a:t>factor</a:t>
            </a:r>
            <a:r>
              <a:rPr lang="de-CH" sz="2200"/>
              <a:t>: </a:t>
            </a:r>
            <a:r>
              <a:rPr lang="de-CH" sz="2200" err="1"/>
              <a:t>smoking</a:t>
            </a:r>
            <a:endParaRPr lang="de-CH" sz="22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CH" sz="2200"/>
              <a:t>Most </a:t>
            </a:r>
            <a:r>
              <a:rPr lang="de-CH" sz="2200" err="1"/>
              <a:t>common</a:t>
            </a:r>
            <a:r>
              <a:rPr lang="de-CH" sz="2200"/>
              <a:t> </a:t>
            </a:r>
            <a:r>
              <a:rPr lang="de-CH" sz="2200" err="1"/>
              <a:t>symptom</a:t>
            </a:r>
            <a:r>
              <a:rPr lang="de-CH" sz="2200"/>
              <a:t>: </a:t>
            </a:r>
            <a:r>
              <a:rPr lang="de-CH" sz="2200" err="1"/>
              <a:t>blood</a:t>
            </a:r>
            <a:r>
              <a:rPr lang="de-CH" sz="2200"/>
              <a:t> in </a:t>
            </a:r>
            <a:r>
              <a:rPr lang="de-CH" sz="2200" err="1"/>
              <a:t>the</a:t>
            </a:r>
            <a:r>
              <a:rPr lang="de-CH" sz="2200"/>
              <a:t> </a:t>
            </a:r>
            <a:r>
              <a:rPr lang="de-CH" sz="2200" err="1"/>
              <a:t>urine</a:t>
            </a:r>
            <a:endParaRPr lang="de-CH" sz="2200"/>
          </a:p>
          <a:p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0CFDFC-6C8C-2DBE-DA5E-D80111B3BE74}"/>
              </a:ext>
            </a:extLst>
          </p:cNvPr>
          <p:cNvSpPr txBox="1"/>
          <p:nvPr/>
        </p:nvSpPr>
        <p:spPr>
          <a:xfrm>
            <a:off x="174720" y="6185098"/>
            <a:ext cx="1226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/>
              <a:t>Sources: </a:t>
            </a:r>
            <a:r>
              <a:rPr lang="de-CH" sz="1400" err="1"/>
              <a:t>Mayoclinic</a:t>
            </a:r>
            <a:r>
              <a:rPr lang="de-CH" sz="1400"/>
              <a:t>, Cleveland Clinic, World Cancer Research Fund</a:t>
            </a:r>
          </a:p>
        </p:txBody>
      </p:sp>
      <p:pic>
        <p:nvPicPr>
          <p:cNvPr id="1026" name="Picture 2" descr="Baliga Diagnostics Pvt Ltd Fever and burning when passing urine ...">
            <a:extLst>
              <a:ext uri="{FF2B5EF4-FFF2-40B4-BE49-F238E27FC236}">
                <a16:creationId xmlns:a16="http://schemas.microsoft.com/office/drawing/2014/main" id="{DF0A59C8-3E61-DA9C-B681-ABE34BADC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494449"/>
            <a:ext cx="4089400" cy="364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AA09E13-6903-FA60-6C41-EB59A35B2F6D}"/>
              </a:ext>
            </a:extLst>
          </p:cNvPr>
          <p:cNvSpPr txBox="1"/>
          <p:nvPr/>
        </p:nvSpPr>
        <p:spPr>
          <a:xfrm>
            <a:off x="8293100" y="5134716"/>
            <a:ext cx="349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4"/>
              </a:rPr>
              <a:t>Source: Urine Infection? Causes, Treatment &amp; Prevention - Welcome to Baliga Diagnostics</a:t>
            </a:r>
            <a:endParaRPr lang="de-CH" sz="1200"/>
          </a:p>
        </p:txBody>
      </p:sp>
    </p:spTree>
    <p:extLst>
      <p:ext uri="{BB962C8B-B14F-4D97-AF65-F5344CB8AC3E}">
        <p14:creationId xmlns:p14="http://schemas.microsoft.com/office/powerpoint/2010/main" val="367562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E36B4-3835-7C2F-3A25-99CC4B47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Survival Analysis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027FF-F74C-76A3-A04A-D1C345BF1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Survival </a:t>
            </a:r>
            <a:r>
              <a:rPr lang="de-CH" err="1"/>
              <a:t>analysis</a:t>
            </a:r>
            <a:r>
              <a:rPr lang="de-CH"/>
              <a:t>: </a:t>
            </a:r>
            <a:r>
              <a:rPr lang="de-CH" err="1"/>
              <a:t>deals</a:t>
            </a:r>
            <a:r>
              <a:rPr lang="de-CH"/>
              <a:t> </a:t>
            </a:r>
            <a:r>
              <a:rPr lang="de-CH" err="1"/>
              <a:t>with</a:t>
            </a:r>
            <a:r>
              <a:rPr lang="de-CH"/>
              <a:t> time </a:t>
            </a:r>
            <a:r>
              <a:rPr lang="de-CH" err="1"/>
              <a:t>duration</a:t>
            </a:r>
            <a:r>
              <a:rPr lang="de-CH"/>
              <a:t> </a:t>
            </a:r>
            <a:r>
              <a:rPr lang="de-CH" err="1"/>
              <a:t>until</a:t>
            </a:r>
            <a:r>
              <a:rPr lang="de-CH"/>
              <a:t> an </a:t>
            </a:r>
            <a:r>
              <a:rPr lang="de-CH" err="1"/>
              <a:t>event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interest</a:t>
            </a:r>
            <a:r>
              <a:rPr lang="de-CH"/>
              <a:t> </a:t>
            </a:r>
            <a:r>
              <a:rPr lang="de-CH" err="1"/>
              <a:t>occurs</a:t>
            </a:r>
            <a:endParaRPr lang="de-CH"/>
          </a:p>
          <a:p>
            <a:endParaRPr lang="de-CH"/>
          </a:p>
          <a:p>
            <a:r>
              <a:rPr lang="de-CH"/>
              <a:t>Goal: </a:t>
            </a:r>
            <a:r>
              <a:rPr lang="de-CH" err="1"/>
              <a:t>explore</a:t>
            </a:r>
            <a:r>
              <a:rPr lang="de-CH"/>
              <a:t> different </a:t>
            </a:r>
            <a:r>
              <a:rPr lang="de-CH" err="1"/>
              <a:t>survival</a:t>
            </a:r>
            <a:r>
              <a:rPr lang="de-CH"/>
              <a:t> </a:t>
            </a:r>
            <a:r>
              <a:rPr lang="de-CH" err="1"/>
              <a:t>analysis</a:t>
            </a:r>
            <a:r>
              <a:rPr lang="de-CH"/>
              <a:t> </a:t>
            </a:r>
            <a:r>
              <a:rPr lang="de-CH" err="1"/>
              <a:t>methods</a:t>
            </a:r>
            <a:r>
              <a:rPr lang="de-CH"/>
              <a:t> in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context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bladder</a:t>
            </a:r>
            <a:r>
              <a:rPr lang="de-CH"/>
              <a:t> </a:t>
            </a:r>
            <a:r>
              <a:rPr lang="de-CH" err="1"/>
              <a:t>cancer</a:t>
            </a:r>
            <a:endParaRPr lang="de-CH"/>
          </a:p>
          <a:p>
            <a:endParaRPr lang="de-CH"/>
          </a:p>
          <a:p>
            <a:r>
              <a:rPr lang="de-CH"/>
              <a:t>Dataset: </a:t>
            </a:r>
            <a:r>
              <a:rPr lang="de-CH" err="1"/>
              <a:t>cBioPortal</a:t>
            </a:r>
            <a:r>
              <a:rPr lang="de-CH"/>
              <a:t>: </a:t>
            </a:r>
            <a:r>
              <a:rPr lang="de-CH" err="1"/>
              <a:t>Bladder</a:t>
            </a:r>
            <a:r>
              <a:rPr lang="de-CH"/>
              <a:t> </a:t>
            </a:r>
            <a:r>
              <a:rPr lang="de-CH" err="1"/>
              <a:t>Urothelial</a:t>
            </a:r>
            <a:r>
              <a:rPr lang="de-CH"/>
              <a:t> </a:t>
            </a:r>
            <a:r>
              <a:rPr lang="de-CH" err="1"/>
              <a:t>Carcinoma</a:t>
            </a:r>
            <a:r>
              <a:rPr lang="de-CH"/>
              <a:t> (TCGA, GDC)</a:t>
            </a:r>
          </a:p>
        </p:txBody>
      </p:sp>
      <p:pic>
        <p:nvPicPr>
          <p:cNvPr id="4" name="Inhaltsplatzhalter 5" descr="Ein Bild, das Schrift, Text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3A6457DF-0542-14CD-201B-760BA0246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737" y="5306425"/>
            <a:ext cx="2930525" cy="6635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8A161DB-BE1E-6C84-CEFF-0F6F85FFFE9D}"/>
              </a:ext>
            </a:extLst>
          </p:cNvPr>
          <p:cNvSpPr txBox="1"/>
          <p:nvPr/>
        </p:nvSpPr>
        <p:spPr>
          <a:xfrm>
            <a:off x="268941" y="6311900"/>
            <a:ext cx="490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Source: Wikipedia, Survival </a:t>
            </a:r>
            <a:r>
              <a:rPr lang="de-CH" err="1"/>
              <a:t>Anaylsis</a:t>
            </a:r>
            <a:r>
              <a:rPr lang="de-CH"/>
              <a:t> (Definition)</a:t>
            </a:r>
          </a:p>
        </p:txBody>
      </p:sp>
      <p:pic>
        <p:nvPicPr>
          <p:cNvPr id="6" name="Grafik 5" descr="Ein Bild, das Schrift, Logo, Symbol, Grafiken enthält.&#10;&#10;KI-generierte Inhalte können fehlerhaft sein.">
            <a:extLst>
              <a:ext uri="{FF2B5EF4-FFF2-40B4-BE49-F238E27FC236}">
                <a16:creationId xmlns:a16="http://schemas.microsoft.com/office/drawing/2014/main" id="{BBEBEEA1-05D5-4F81-F63D-C5437152C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62" y="5209281"/>
            <a:ext cx="1885277" cy="8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6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AD9EB-C425-7121-FE8A-59FD7708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Survival Analysis Methods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039081C-D923-9A9F-DC32-CBC900C14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91528"/>
              </p:ext>
            </p:extLst>
          </p:nvPr>
        </p:nvGraphicFramePr>
        <p:xfrm>
          <a:off x="443753" y="1483771"/>
          <a:ext cx="11156576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288">
                  <a:extLst>
                    <a:ext uri="{9D8B030D-6E8A-4147-A177-3AD203B41FA5}">
                      <a16:colId xmlns:a16="http://schemas.microsoft.com/office/drawing/2014/main" val="1204773583"/>
                    </a:ext>
                  </a:extLst>
                </a:gridCol>
                <a:gridCol w="5578288">
                  <a:extLst>
                    <a:ext uri="{9D8B030D-6E8A-4147-A177-3AD203B41FA5}">
                      <a16:colId xmlns:a16="http://schemas.microsoft.com/office/drawing/2014/main" val="2065514188"/>
                    </a:ext>
                  </a:extLst>
                </a:gridCol>
              </a:tblGrid>
              <a:tr h="236859">
                <a:tc>
                  <a:txBody>
                    <a:bodyPr/>
                    <a:lstStyle/>
                    <a:p>
                      <a:r>
                        <a:rPr lang="de-CH" sz="2000"/>
                        <a:t>Kaplan-Meier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/>
                        <a:t>Cox Proportional Hazards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9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/>
                        <a:t>Non-parametric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/>
                        <a:t>Semi-parametric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14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/>
                        <a:t>Survival function, </a:t>
                      </a:r>
                      <a:r>
                        <a:rPr lang="en-US" sz="2000"/>
                        <a:t>provides empirical survival probabilities over time</a:t>
                      </a:r>
                      <a:endParaRPr lang="de-CH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/>
                        <a:t>Hazard function, assumes proportional hazards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/>
                        <a:t>yields a hazard ratio (HR)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2000"/>
                    </a:p>
                    <a:p>
                      <a:pPr lvl="2"/>
                      <a:r>
                        <a:rPr lang="de-CH" sz="1900"/>
                        <a:t>HR &lt;1 : reduced hazard of death</a:t>
                      </a:r>
                    </a:p>
                    <a:p>
                      <a:pPr lvl="2"/>
                      <a:r>
                        <a:rPr lang="de-CH" sz="1900"/>
                        <a:t>HR &gt;1: increased hazard of death</a:t>
                      </a:r>
                    </a:p>
                    <a:p>
                      <a:endParaRPr lang="de-CH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2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/>
                        <a:t>Does not handle covariates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/>
                        <a:t>Can include multiple covariates (eg. Age, Stage etc), allows for variable adjustment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15568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8C61FB3-4064-8FA3-E5D1-6557AB5417FF}"/>
              </a:ext>
            </a:extLst>
          </p:cNvPr>
          <p:cNvSpPr txBox="1"/>
          <p:nvPr/>
        </p:nvSpPr>
        <p:spPr>
          <a:xfrm>
            <a:off x="443753" y="6400800"/>
            <a:ext cx="662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/>
              <a:t>Source: BIO 392 </a:t>
            </a:r>
            <a:r>
              <a:rPr lang="de-CH" err="1"/>
              <a:t>Lecture</a:t>
            </a:r>
            <a:r>
              <a:rPr lang="de-CH"/>
              <a:t> Survival , Andrade (2023), </a:t>
            </a:r>
            <a:r>
              <a:rPr lang="de-CH" err="1"/>
              <a:t>Github</a:t>
            </a:r>
            <a:r>
              <a:rPr lang="de-CH"/>
              <a:t> Tutorial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76597E-5D42-7E7B-0DB0-0339ABF42DEA}"/>
              </a:ext>
            </a:extLst>
          </p:cNvPr>
          <p:cNvSpPr txBox="1"/>
          <p:nvPr/>
        </p:nvSpPr>
        <p:spPr>
          <a:xfrm>
            <a:off x="555811" y="5018626"/>
            <a:ext cx="5786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/>
              <a:t>Both </a:t>
            </a:r>
            <a:r>
              <a:rPr lang="de-CH" sz="2400" err="1"/>
              <a:t>focus</a:t>
            </a:r>
            <a:r>
              <a:rPr lang="de-CH" sz="2400"/>
              <a:t> on time </a:t>
            </a:r>
            <a:r>
              <a:rPr lang="de-CH" sz="2400" err="1"/>
              <a:t>until</a:t>
            </a:r>
            <a:r>
              <a:rPr lang="de-CH" sz="2400"/>
              <a:t> an </a:t>
            </a:r>
            <a:r>
              <a:rPr lang="de-CH" sz="2400" err="1"/>
              <a:t>event</a:t>
            </a:r>
            <a:r>
              <a:rPr lang="de-CH" sz="2400"/>
              <a:t> </a:t>
            </a:r>
            <a:r>
              <a:rPr lang="de-CH" sz="2400" err="1"/>
              <a:t>occurs</a:t>
            </a:r>
            <a:endParaRPr lang="de-CH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>
                <a:sym typeface="Wingdings" panose="05000000000000000000" pitchFamily="2" charset="2"/>
              </a:rPr>
              <a:t>Both deal </a:t>
            </a:r>
            <a:r>
              <a:rPr lang="de-CH" sz="2400" err="1">
                <a:sym typeface="Wingdings" panose="05000000000000000000" pitchFamily="2" charset="2"/>
              </a:rPr>
              <a:t>with</a:t>
            </a:r>
            <a:r>
              <a:rPr lang="de-CH" sz="2400">
                <a:sym typeface="Wingdings" panose="05000000000000000000" pitchFamily="2" charset="2"/>
              </a:rPr>
              <a:t> </a:t>
            </a:r>
            <a:r>
              <a:rPr lang="de-CH" sz="2400" err="1">
                <a:sym typeface="Wingdings" panose="05000000000000000000" pitchFamily="2" charset="2"/>
              </a:rPr>
              <a:t>conditional</a:t>
            </a:r>
            <a:r>
              <a:rPr lang="de-CH" sz="2400">
                <a:sym typeface="Wingdings" panose="05000000000000000000" pitchFamily="2" charset="2"/>
              </a:rPr>
              <a:t> </a:t>
            </a:r>
            <a:r>
              <a:rPr lang="de-CH" sz="2400" err="1">
                <a:sym typeface="Wingdings" panose="05000000000000000000" pitchFamily="2" charset="2"/>
              </a:rPr>
              <a:t>probability</a:t>
            </a:r>
            <a:endParaRPr lang="de-CH" sz="2400"/>
          </a:p>
        </p:txBody>
      </p:sp>
    </p:spTree>
    <p:extLst>
      <p:ext uri="{BB962C8B-B14F-4D97-AF65-F5344CB8AC3E}">
        <p14:creationId xmlns:p14="http://schemas.microsoft.com/office/powerpoint/2010/main" val="144133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01E85-ABAC-9C2E-E44C-86F223CD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Kaplan Meier Survival </a:t>
            </a:r>
            <a:r>
              <a:rPr lang="de-CH" err="1"/>
              <a:t>Curve</a:t>
            </a:r>
            <a:endParaRPr lang="de-CH"/>
          </a:p>
        </p:txBody>
      </p:sp>
      <p:pic>
        <p:nvPicPr>
          <p:cNvPr id="8" name="Inhaltsplatzhalter 7" descr="Ein Bild, das Tex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CACA0893-AEBC-E235-E14F-F437BADE4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835944"/>
            <a:ext cx="7010400" cy="4330700"/>
          </a:xfrm>
        </p:spPr>
      </p:pic>
    </p:spTree>
    <p:extLst>
      <p:ext uri="{BB962C8B-B14F-4D97-AF65-F5344CB8AC3E}">
        <p14:creationId xmlns:p14="http://schemas.microsoft.com/office/powerpoint/2010/main" val="211027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BF903-BA7E-8EA0-4333-35320B31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Estimating</a:t>
            </a:r>
            <a:r>
              <a:rPr lang="de-DE"/>
              <a:t> x- </a:t>
            </a:r>
            <a:r>
              <a:rPr lang="de-DE" err="1"/>
              <a:t>year</a:t>
            </a:r>
            <a:r>
              <a:rPr lang="de-DE"/>
              <a:t> Survival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5309FE-D2C5-328B-F0A2-F7E90EDC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3959225"/>
            <a:ext cx="10515600" cy="1014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400" dirty="0" err="1">
                <a:latin typeface="+mj-lt"/>
              </a:rPr>
              <a:t>Estimating</a:t>
            </a:r>
            <a:r>
              <a:rPr lang="de-DE" sz="4400" dirty="0">
                <a:latin typeface="+mj-lt"/>
              </a:rPr>
              <a:t> Median Survival Time</a:t>
            </a:r>
          </a:p>
        </p:txBody>
      </p:sp>
      <p:pic>
        <p:nvPicPr>
          <p:cNvPr id="5" name="Grafik 4" descr="Ein Bild, das Text, Schrift, Screenshot, weiß enthält.&#10;&#10;KI-generierte Inhalte können fehlerhaft sein.">
            <a:extLst>
              <a:ext uri="{FF2B5EF4-FFF2-40B4-BE49-F238E27FC236}">
                <a16:creationId xmlns:a16="http://schemas.microsoft.com/office/drawing/2014/main" id="{471344FA-7E8E-BADC-70BD-CEE69FCD8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2300"/>
            <a:ext cx="4826000" cy="1536700"/>
          </a:xfrm>
          <a:prstGeom prst="rect">
            <a:avLst/>
          </a:prstGeom>
        </p:spPr>
      </p:pic>
      <p:pic>
        <p:nvPicPr>
          <p:cNvPr id="7" name="Grafik 6" descr="Ein Bild, das Text, Schrift, Screenshot, weiß enthält.&#10;&#10;KI-generierte Inhalte können fehlerhaft sein.">
            <a:extLst>
              <a:ext uri="{FF2B5EF4-FFF2-40B4-BE49-F238E27FC236}">
                <a16:creationId xmlns:a16="http://schemas.microsoft.com/office/drawing/2014/main" id="{47F21597-8C83-9345-3D12-0C076EFAE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792807"/>
            <a:ext cx="5003800" cy="1422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C35BA1-C22B-CFCF-DF64-708ACFD202F4}"/>
              </a:ext>
            </a:extLst>
          </p:cNvPr>
          <p:cNvSpPr txBox="1"/>
          <p:nvPr/>
        </p:nvSpPr>
        <p:spPr>
          <a:xfrm>
            <a:off x="7788563" y="6331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27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F04D9-4C7A-952D-8CAC-BC546AB9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54440" cy="1325563"/>
          </a:xfrm>
        </p:spPr>
        <p:txBody>
          <a:bodyPr/>
          <a:lstStyle/>
          <a:p>
            <a:r>
              <a:rPr lang="de-CH"/>
              <a:t>Cox Regression</a:t>
            </a:r>
          </a:p>
        </p:txBody>
      </p:sp>
      <p:pic>
        <p:nvPicPr>
          <p:cNvPr id="9" name="Grafik 8" descr="Ein Bild, das Text, Diagramm, Screenshot, Karte enthält.&#10;&#10;KI-generierte Inhalte können fehlerhaft sein.">
            <a:extLst>
              <a:ext uri="{FF2B5EF4-FFF2-40B4-BE49-F238E27FC236}">
                <a16:creationId xmlns:a16="http://schemas.microsoft.com/office/drawing/2014/main" id="{012A07C0-C477-523E-61CF-51677B0A9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5"/>
          <a:stretch/>
        </p:blipFill>
        <p:spPr>
          <a:xfrm>
            <a:off x="1440873" y="1381710"/>
            <a:ext cx="8854439" cy="50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4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00049-6C6E-9E3B-AFB4-FCD3078C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Cox Regression </a:t>
            </a:r>
            <a:r>
              <a:rPr lang="de-DE" err="1"/>
              <a:t>for</a:t>
            </a:r>
            <a:r>
              <a:rPr lang="de-DE"/>
              <a:t> Sexes </a:t>
            </a:r>
          </a:p>
        </p:txBody>
      </p:sp>
      <p:pic>
        <p:nvPicPr>
          <p:cNvPr id="8" name="Inhaltsplatzhalter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2C671635-35B7-DAFB-44EF-4F02EB8A6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1" y="1856943"/>
            <a:ext cx="7041067" cy="4351338"/>
          </a:xfr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0C79422E-2B4B-D1F5-8DB6-1593AAE98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930EA4C-9FDF-177E-7346-F01EC29D68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Grafik 9" descr="Ein Bild, das Text, Schrift, Screenshot, Quittung enthält.&#10;&#10;KI-generierte Inhalte können fehlerhaft sein.">
            <a:extLst>
              <a:ext uri="{FF2B5EF4-FFF2-40B4-BE49-F238E27FC236}">
                <a16:creationId xmlns:a16="http://schemas.microsoft.com/office/drawing/2014/main" id="{C3DF46A6-308B-01ED-5382-8C24C95A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68" y="4440444"/>
            <a:ext cx="4955632" cy="141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1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3A698-310B-4367-3F34-09A18D5C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Cox Regression </a:t>
            </a:r>
            <a:r>
              <a:rPr lang="de-DE" err="1"/>
              <a:t>for</a:t>
            </a:r>
            <a:r>
              <a:rPr lang="de-DE"/>
              <a:t> Age Groups</a:t>
            </a:r>
          </a:p>
        </p:txBody>
      </p:sp>
      <p:pic>
        <p:nvPicPr>
          <p:cNvPr id="5" name="Inhaltsplatzhalter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D6AEB8C2-23D0-DB81-B28A-F0C6492E7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690688"/>
            <a:ext cx="7050779" cy="4351338"/>
          </a:xfrm>
        </p:spPr>
      </p:pic>
      <p:pic>
        <p:nvPicPr>
          <p:cNvPr id="9" name="Grafik 8" descr="Ein Bild, das Text, Screenshot, Schrift, Quittung enthält.&#10;&#10;KI-generierte Inhalte können fehlerhaft sein.">
            <a:extLst>
              <a:ext uri="{FF2B5EF4-FFF2-40B4-BE49-F238E27FC236}">
                <a16:creationId xmlns:a16="http://schemas.microsoft.com/office/drawing/2014/main" id="{D46287A0-AE74-67D4-B1F8-03BAAECF5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76" y="3641967"/>
            <a:ext cx="4527698" cy="21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614791-0bab-4428-83ae-4c8c540202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FB321F84DD704DB03961DB3CEA6BE1" ma:contentTypeVersion="6" ma:contentTypeDescription="Create a new document." ma:contentTypeScope="" ma:versionID="634b6d981ba55bb18be3fb141c480ab0">
  <xsd:schema xmlns:xsd="http://www.w3.org/2001/XMLSchema" xmlns:xs="http://www.w3.org/2001/XMLSchema" xmlns:p="http://schemas.microsoft.com/office/2006/metadata/properties" xmlns:ns3="2d614791-0bab-4428-83ae-4c8c54020277" targetNamespace="http://schemas.microsoft.com/office/2006/metadata/properties" ma:root="true" ma:fieldsID="2288992fa4565747a774d00402800361" ns3:_="">
    <xsd:import namespace="2d614791-0bab-4428-83ae-4c8c540202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14791-0bab-4428-83ae-4c8c540202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C9ACE2-BAD0-4F3B-BF5B-F4D18FD068F0}">
  <ds:schemaRefs>
    <ds:schemaRef ds:uri="http://purl.org/dc/elements/1.1/"/>
    <ds:schemaRef ds:uri="http://schemas.openxmlformats.org/package/2006/metadata/core-properties"/>
    <ds:schemaRef ds:uri="2d614791-0bab-4428-83ae-4c8c54020277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34B2D71-612B-41D6-AC65-F43525BDA1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409019-CF68-4C42-890B-906EF9EBB699}">
  <ds:schemaRefs>
    <ds:schemaRef ds:uri="2d614791-0bab-4428-83ae-4c8c5402027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Breitbild</PresentationFormat>
  <Paragraphs>98</Paragraphs>
  <Slides>17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Cambria</vt:lpstr>
      <vt:lpstr>Helvetica Neue</vt:lpstr>
      <vt:lpstr>Wingdings</vt:lpstr>
      <vt:lpstr>Office</vt:lpstr>
      <vt:lpstr>Survival Analysis of Bladder Cancer</vt:lpstr>
      <vt:lpstr>Bladder Urothelial Carcinoma</vt:lpstr>
      <vt:lpstr>Survival Analysis</vt:lpstr>
      <vt:lpstr>Survival Analysis Methods</vt:lpstr>
      <vt:lpstr>Kaplan Meier Survival Curve</vt:lpstr>
      <vt:lpstr>Estimating x- year Survival</vt:lpstr>
      <vt:lpstr>Cox Regression</vt:lpstr>
      <vt:lpstr>Cox Regression for Sexes </vt:lpstr>
      <vt:lpstr>Cox Regression for Age Groups</vt:lpstr>
      <vt:lpstr>Cox Regression for Stages</vt:lpstr>
      <vt:lpstr>Cox Regression for Mutational Load</vt:lpstr>
      <vt:lpstr>Smokers vs. Non-Smokers</vt:lpstr>
      <vt:lpstr>Light vs. Heavy Smokers</vt:lpstr>
      <vt:lpstr>PowerPoint-Präsentation</vt:lpstr>
      <vt:lpstr>Using the Progenetix Database</vt:lpstr>
      <vt:lpstr>Thank you for listening!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Marieluisa Doherty Buchegger</dc:creator>
  <cp:lastModifiedBy>Marieluisa Doherty Buchegger</cp:lastModifiedBy>
  <cp:revision>2</cp:revision>
  <dcterms:created xsi:type="dcterms:W3CDTF">2025-04-30T11:14:11Z</dcterms:created>
  <dcterms:modified xsi:type="dcterms:W3CDTF">2025-05-02T10:46:33Z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0x0101004FFB321F84DD704DB03961DB3CEA6BE1</vt:lpwstr>
  </property>
</Properties>
</file>