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2"/>
  </p:notesMasterIdLst>
  <p:sldIdLst>
    <p:sldId id="256" r:id="rId5"/>
    <p:sldId id="258" r:id="rId6"/>
    <p:sldId id="291" r:id="rId7"/>
    <p:sldId id="324" r:id="rId8"/>
    <p:sldId id="309" r:id="rId9"/>
    <p:sldId id="337" r:id="rId10"/>
    <p:sldId id="338" r:id="rId11"/>
    <p:sldId id="323" r:id="rId12"/>
    <p:sldId id="322" r:id="rId13"/>
    <p:sldId id="335" r:id="rId14"/>
    <p:sldId id="339" r:id="rId15"/>
    <p:sldId id="340" r:id="rId16"/>
    <p:sldId id="346" r:id="rId17"/>
    <p:sldId id="326" r:id="rId18"/>
    <p:sldId id="327" r:id="rId19"/>
    <p:sldId id="336" r:id="rId20"/>
    <p:sldId id="330" r:id="rId21"/>
    <p:sldId id="329" r:id="rId22"/>
    <p:sldId id="333" r:id="rId23"/>
    <p:sldId id="345" r:id="rId24"/>
    <p:sldId id="328" r:id="rId25"/>
    <p:sldId id="341" r:id="rId26"/>
    <p:sldId id="342" r:id="rId27"/>
    <p:sldId id="343" r:id="rId28"/>
    <p:sldId id="344" r:id="rId29"/>
    <p:sldId id="281" r:id="rId30"/>
    <p:sldId id="32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5F5F5"/>
    <a:srgbClr val="215F9A"/>
    <a:srgbClr val="0028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0277DD-5EFE-AEEA-BA78-89885407F0D2}" v="53" dt="2025-05-02T06:33:06.438"/>
    <p1510:client id="{7DE74739-28E1-8FE0-1A0A-5658E601F1F5}" v="97" dt="2025-05-02T09:45:03.868"/>
    <p1510:client id="{8449F7B7-6AA7-132D-0D32-703297B66F12}" v="383" dt="2025-05-02T08:28:02.136"/>
    <p1510:client id="{98AD252C-F7FA-6B38-489F-C7F6D6CB65F7}" v="49" dt="2025-05-02T09:16:04.745"/>
    <p1510:client id="{D8070B2D-9FAE-4563-8E8E-23AFB7FD77F0}" v="3267" dt="2025-05-02T11:24:32.111"/>
    <p1510:client id="{D9108E93-3C91-6814-5EF2-70065156082B}" v="18" dt="2025-05-02T07:24:33.2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08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26BB2-95A1-4D26-B7AB-D35D03750FF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AFED1-DDFB-435F-8987-C3BA155FC7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AFED1-DDFB-435F-8987-C3BA155FC7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3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FD990-D41E-C52E-CD83-54DA16229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4CB3774-5B76-5242-A323-2DF593E061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4B1B80D-63EB-6582-5220-D382346795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p=0.6559 is the cox p-value for sexes, so also not statistically significant, even with more data. </a:t>
            </a:r>
          </a:p>
          <a:p>
            <a:r>
              <a:rPr lang="en-US">
                <a:ea typeface="Calibri"/>
                <a:cs typeface="Calibri"/>
              </a:rPr>
              <a:t>Only one that we could compare, </a:t>
            </a:r>
            <a:r>
              <a:rPr lang="en-US" err="1">
                <a:ea typeface="Calibri"/>
                <a:cs typeface="Calibri"/>
              </a:rPr>
              <a:t>progenetix</a:t>
            </a:r>
            <a:r>
              <a:rPr lang="en-US">
                <a:ea typeface="Calibri"/>
                <a:cs typeface="Calibri"/>
              </a:rPr>
              <a:t> is missing clinical data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F0B5D1-3416-637F-DAFE-2AA86A6A7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AFED1-DDFB-435F-8987-C3BA155FC77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66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Kaplan </a:t>
            </a:r>
            <a:r>
              <a:rPr lang="en-US" err="1">
                <a:ea typeface="Calibri"/>
                <a:cs typeface="Calibri"/>
              </a:rPr>
              <a:t>meier</a:t>
            </a:r>
            <a:r>
              <a:rPr lang="en-US">
                <a:ea typeface="Calibri"/>
                <a:cs typeface="Calibri"/>
              </a:rPr>
              <a:t> shows very long survival compared to </a:t>
            </a:r>
            <a:r>
              <a:rPr lang="en-US" err="1">
                <a:ea typeface="Calibri"/>
                <a:cs typeface="Calibri"/>
              </a:rPr>
              <a:t>progenetix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Alcohol consumption -&gt; </a:t>
            </a:r>
            <a:r>
              <a:rPr lang="en-US" err="1">
                <a:ea typeface="Calibri"/>
                <a:cs typeface="Calibri"/>
              </a:rPr>
              <a:t>non significant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Smoking consumption -&gt; significant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Interaction between Alcohol and smoking (</a:t>
            </a:r>
            <a:r>
              <a:rPr lang="en-US" err="1">
                <a:ea typeface="Calibri"/>
                <a:cs typeface="Calibri"/>
              </a:rPr>
              <a:t>progenetix</a:t>
            </a:r>
            <a:r>
              <a:rPr lang="en-US">
                <a:ea typeface="Calibri"/>
                <a:cs typeface="Calibri"/>
              </a:rPr>
              <a:t> doesn't have those) -&gt; significant interaction</a:t>
            </a:r>
            <a:endParaRPr lang="en-US"/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Differences between sex -&gt; not significant in both </a:t>
            </a:r>
            <a:r>
              <a:rPr lang="en-US" err="1">
                <a:ea typeface="Calibri"/>
                <a:cs typeface="Calibri"/>
              </a:rPr>
              <a:t>progenetix</a:t>
            </a:r>
            <a:r>
              <a:rPr lang="en-US">
                <a:ea typeface="Calibri"/>
                <a:cs typeface="Calibri"/>
              </a:rPr>
              <a:t> and our analyses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Difference in sample size and length of study (2000 days vs 6000 days), and </a:t>
            </a:r>
            <a:r>
              <a:rPr lang="en-US" err="1">
                <a:ea typeface="Calibri"/>
                <a:cs typeface="Calibri"/>
              </a:rPr>
              <a:t>progenetix</a:t>
            </a:r>
            <a:r>
              <a:rPr lang="en-US">
                <a:ea typeface="Calibri"/>
                <a:cs typeface="Calibri"/>
              </a:rPr>
              <a:t> is missing the clinical information of alcohol and tobacco consumption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AFED1-DDFB-435F-8987-C3BA155FC77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89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AFED1-DDFB-435F-8987-C3BA155FC7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86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The plot indicates -&gt; occasional drinker has highest mortality rate. Lifelong non-drinker and non-drinker have high confidence intervals, since they are limited in number (especially non-drinkers) -&gt; lifelong non and occasional can be compared better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AFED1-DDFB-435F-8987-C3BA155FC7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38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Result not significant though using the Cox regression model</a:t>
            </a:r>
          </a:p>
          <a:p>
            <a:r>
              <a:rPr lang="en-US">
                <a:ea typeface="Calibri"/>
                <a:cs typeface="Calibri"/>
              </a:rPr>
              <a:t>HR = </a:t>
            </a:r>
            <a:r>
              <a:rPr lang="en" b="1"/>
              <a:t>A measure of how often a particular event happens in one group compared to how often it happens in another group, over time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AFED1-DDFB-435F-8987-C3BA155FC7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27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More than 15 years very underrepresented -&gt; very large confidence interval -&gt; hardly be trusted</a:t>
            </a:r>
          </a:p>
          <a:p>
            <a:r>
              <a:rPr lang="en-US" err="1">
                <a:ea typeface="Calibri"/>
                <a:cs typeface="Calibri"/>
              </a:rPr>
              <a:t>Althoug</a:t>
            </a:r>
            <a:r>
              <a:rPr lang="en-US">
                <a:ea typeface="Calibri"/>
                <a:cs typeface="Calibri"/>
              </a:rPr>
              <a:t> less data for lifelong </a:t>
            </a:r>
            <a:r>
              <a:rPr lang="en-US" err="1">
                <a:ea typeface="Calibri"/>
                <a:cs typeface="Calibri"/>
              </a:rPr>
              <a:t>non smoker</a:t>
            </a:r>
            <a:r>
              <a:rPr lang="en-US">
                <a:ea typeface="Calibri"/>
                <a:cs typeface="Calibri"/>
              </a:rPr>
              <a:t> -&gt; small confidence interval -&gt; better survival -&gt; at least better than current smoker/reformed smoker</a:t>
            </a:r>
          </a:p>
          <a:p>
            <a:r>
              <a:rPr lang="en-US">
                <a:ea typeface="Calibri"/>
                <a:cs typeface="Calibri"/>
              </a:rPr>
              <a:t>Lifelong and current have biggest sample size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AFED1-DDFB-435F-8987-C3BA155FC7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21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Interaction</a:t>
            </a:r>
          </a:p>
          <a:p>
            <a:r>
              <a:rPr lang="en-US">
                <a:ea typeface="Calibri"/>
                <a:cs typeface="Calibri"/>
              </a:rPr>
              <a:t>Plot uninformative due to 12 combinations and small sample size for each combination -&gt; plot that couldn't be interpreted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AFED1-DDFB-435F-8987-C3BA155FC7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80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Here a plot would have 12 combinations, which would be</a:t>
            </a:r>
          </a:p>
          <a:p>
            <a:r>
              <a:rPr lang="en-US">
                <a:ea typeface="Calibri"/>
                <a:cs typeface="Calibri"/>
              </a:rPr>
              <a:t>Summary table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AFED1-DDFB-435F-8987-C3BA155FC7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14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Progenetix</a:t>
            </a:r>
            <a:r>
              <a:rPr lang="en-US">
                <a:ea typeface="Calibri"/>
                <a:cs typeface="Calibri"/>
              </a:rPr>
              <a:t> has more data, and goes to 0. we have only limited data (150 vs 2053 samples)</a:t>
            </a:r>
          </a:p>
          <a:p>
            <a:r>
              <a:rPr lang="en-US">
                <a:ea typeface="Calibri"/>
                <a:cs typeface="Calibri"/>
              </a:rPr>
              <a:t>Has median survival 415 days compared to ours of 1'314 days. </a:t>
            </a:r>
          </a:p>
          <a:p>
            <a:r>
              <a:rPr lang="en-US" err="1">
                <a:ea typeface="Calibri"/>
                <a:cs typeface="Calibri"/>
              </a:rPr>
              <a:t>Progenetix</a:t>
            </a:r>
            <a:r>
              <a:rPr lang="en-US">
                <a:ea typeface="Calibri"/>
                <a:cs typeface="Calibri"/>
              </a:rPr>
              <a:t> has more </a:t>
            </a:r>
            <a:r>
              <a:rPr lang="en-US" err="1">
                <a:ea typeface="Calibri"/>
                <a:cs typeface="Calibri"/>
              </a:rPr>
              <a:t>tumours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AFED1-DDFB-435F-8987-C3BA155FC77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75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61B68-38B1-A452-7678-6D42DAA7F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C178427-6788-0C4D-14BC-1F0DB646E0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AA746F1-422D-E1E5-F94B-E2A8C0F4EA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Progenetix</a:t>
            </a:r>
            <a:r>
              <a:rPr lang="en-US">
                <a:ea typeface="Calibri"/>
                <a:cs typeface="Calibri"/>
              </a:rPr>
              <a:t> has more data, and goes to 0. we have only limited data (150 vs 2053 samples)</a:t>
            </a:r>
          </a:p>
          <a:p>
            <a:r>
              <a:rPr lang="en-US">
                <a:ea typeface="Calibri"/>
                <a:cs typeface="Calibri"/>
              </a:rPr>
              <a:t>Has median survival 415 days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823636-880B-683C-1B07-A2297A340C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AFED1-DDFB-435F-8987-C3BA155FC77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71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1225" y="1989138"/>
            <a:ext cx="10369550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de-DE" noProof="0"/>
              <a:t>Mastertitelformat bearbeiten</a:t>
            </a:r>
            <a:endParaRPr lang="en-US" noProof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11225" y="3429000"/>
            <a:ext cx="10369550" cy="1752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Master-Untertitelformat bearbeiten</a:t>
            </a:r>
            <a:endParaRPr lang="en-US" noProof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998C-5183-954E-B571-B5AE6C47D195}" type="datetime3">
              <a:rPr lang="de-CH" smtClean="0"/>
              <a:t>02/05/25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 392 - Survival Analysis - Sandrin Hunkeler &amp; Lea Scherr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white">
          <a:xfrm>
            <a:off x="0" y="1125538"/>
            <a:ext cx="12192000" cy="5732462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F096-F334-D64B-930F-C03959903246}" type="datetime3">
              <a:rPr lang="de-CH" smtClean="0"/>
              <a:t>02/05/25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 392 - Survival Analysis - Sandrin Hunkeler &amp; Lea Scherr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911225" y="2205039"/>
            <a:ext cx="5005388" cy="3887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Inhaltsplatzhalter 2"/>
          <p:cNvSpPr>
            <a:spLocks noGrp="1"/>
          </p:cNvSpPr>
          <p:nvPr>
            <p:ph idx="13" hasCustomPrompt="1"/>
          </p:nvPr>
        </p:nvSpPr>
        <p:spPr>
          <a:xfrm>
            <a:off x="6291040" y="2205039"/>
            <a:ext cx="5005388" cy="3887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A97E55C-08FE-0D4D-BBD1-659D9D142F9B}" type="datetime3">
              <a:rPr lang="de-CH" smtClean="0"/>
              <a:t>02/05/25</a:t>
            </a:fld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Bio 392 - Survival Analysis - Sandrin Hunkeler &amp; Lea Scherr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EE22-CF2C-D147-9664-C79BFDC2C78D}" type="datetime3">
              <a:rPr lang="de-CH" smtClean="0"/>
              <a:t>02/05/25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 392 - Survival Analysis - Sandrin Hunkeler &amp; Lea Scherr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97937-DA0C-FA4B-9AEA-216653D4596D}" type="datetime3">
              <a:rPr lang="de-CH" smtClean="0"/>
              <a:t>02/05/25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 392 - Survival Analysis - Sandrin Hunkeler &amp; Lea Scherr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uzh_logo_e_pos_grau_1mm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4" y="142875"/>
            <a:ext cx="2027238" cy="684213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1268414"/>
            <a:ext cx="10369550" cy="7924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36000" rIns="0" bIns="0" numCol="1" anchor="t" anchorCtr="0" compatLnSpc="1"/>
          <a:lstStyle/>
          <a:p>
            <a:pPr lvl="0"/>
            <a:r>
              <a:rPr lang="en-US" err="1"/>
              <a:t>Mastertitelformat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2205039"/>
            <a:ext cx="10369550" cy="38877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err="1"/>
              <a:t>Mastertextformat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2"/>
            <a:r>
              <a:rPr lang="en-US" err="1"/>
              <a:t>Dritte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3"/>
            <a:r>
              <a:rPr lang="en-US" err="1"/>
              <a:t>Vierte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4"/>
            <a:r>
              <a:rPr lang="en-US" err="1"/>
              <a:t>Fünfte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/>
            </a:lvl1pPr>
          </a:lstStyle>
          <a:p>
            <a:fld id="{43145294-2FDC-0045-8AF8-06634A520AF6}" type="datetime3">
              <a:rPr lang="de-CH" smtClean="0"/>
              <a:t>02/05/25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/>
            </a:lvl1pPr>
          </a:lstStyle>
          <a:p>
            <a:r>
              <a:rPr lang="en-US"/>
              <a:t>Bio 392 - Survival Analysis - Sandrin Hunkeler &amp; Lea Scherr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>
            <a:lvl1pPr algn="r">
              <a:defRPr sz="1000"/>
            </a:lvl1pPr>
          </a:lstStyle>
          <a:p>
            <a:r>
              <a:rPr lang="en-US"/>
              <a:t>Page </a:t>
            </a:r>
            <a:fld id="{9D46F3A4-F478-9440-BC8E-B732027F4C86}" type="slidenum">
              <a:rPr lang="en-US" smtClean="0"/>
              <a:t>‹#›</a:t>
            </a:fld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</a:ln>
          <a:effectLst/>
        </p:spPr>
        <p:txBody>
          <a:bodyPr/>
          <a:lstStyle/>
          <a:p>
            <a:endParaRPr lang="en-US" sz="1700"/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/>
              <a:t>Faculty of Science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  <a:ea typeface="MS PGothic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  <a:ea typeface="MS PGothic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  <a:ea typeface="MS PGothic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  <a:ea typeface="MS PGothic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  <a:ea typeface="MS PGothic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  <a:ea typeface="MS PGothic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  <a:ea typeface="MS PGothic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  <a:ea typeface="MS PGothic" charset="0"/>
          <a:cs typeface="Arial" panose="020B0604020202020204" pitchFamily="34" charset="0"/>
        </a:defRPr>
      </a:lvl9pPr>
    </p:titleStyle>
    <p:bodyStyle>
      <a:lvl1pPr marL="342265" indent="-342265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3895" indent="-342265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026160" indent="-342265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367790" indent="-342265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1710055" indent="-342265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1895475" indent="-36703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6pPr>
      <a:lvl7pPr marL="2352675" indent="-36703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7pPr>
      <a:lvl8pPr marL="2809875" indent="-36703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8pPr>
      <a:lvl9pPr marL="3267075" indent="-36703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ilyzabor.com/survival-analysis-in-r.html#kaplan-meier-plots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hyperlink" Target="https://www.emilyzabor.com/survival-analysis-in-r.html#the-cox-regression-mode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emilyzabor.com/survival-analysis-in-r.html#kaplan-meier-plots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emilyzabor.com/survival-analysis-in-r.html#the-cox-regression-mode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wiki.fredhutch.org/datascience/cbioportal/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hyperlink" Target="https://www.cbioportal.org/study/clinicalData?id=ohnca_cptac_gd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225" y="1989138"/>
            <a:ext cx="8561326" cy="1295400"/>
          </a:xfrm>
        </p:spPr>
        <p:txBody>
          <a:bodyPr/>
          <a:lstStyle/>
          <a:p>
            <a:r>
              <a:rPr lang="en-US"/>
              <a:t>Survival Analysis of Head and Neck Squamous Cell Carcinoma</a:t>
            </a:r>
            <a:br>
              <a:rPr lang="en-US"/>
            </a:b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1225" y="3429000"/>
            <a:ext cx="10369550" cy="2303062"/>
          </a:xfrm>
        </p:spPr>
        <p:txBody>
          <a:bodyPr/>
          <a:lstStyle/>
          <a:p>
            <a:r>
              <a:rPr lang="de-CH" sz="2000" b="1">
                <a:latin typeface="+mj-lt"/>
                <a:cs typeface="Times New Roman"/>
              </a:rPr>
              <a:t>Bio 392 – Project 3</a:t>
            </a:r>
          </a:p>
          <a:p>
            <a:endParaRPr lang="en-US" sz="2000" b="1">
              <a:latin typeface="+mj-lt"/>
              <a:cs typeface="Times New Roman" panose="02020603050405020304" pitchFamily="18" charset="0"/>
            </a:endParaRPr>
          </a:p>
          <a:p>
            <a:r>
              <a:rPr lang="en-US" sz="2000">
                <a:latin typeface="Arial"/>
                <a:cs typeface="Times New Roman"/>
              </a:rPr>
              <a:t>Sandrin Hunkeler</a:t>
            </a:r>
          </a:p>
          <a:p>
            <a:r>
              <a:rPr lang="en-US" sz="2000">
                <a:latin typeface="Arial"/>
                <a:cs typeface="Times New Roman"/>
              </a:rPr>
              <a:t>Lea Scherr</a:t>
            </a:r>
            <a:endParaRPr lang="en-CH" sz="2000">
              <a:latin typeface="Arial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6AA9-6AE7-CD44-B5FB-38FFDDBBEA5B}" type="datetime3">
              <a:rPr lang="de-CH" smtClean="0"/>
              <a:t>02/05/25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 392 - Survival Analysis - Sandrin Hunkeler &amp; Lea Scherr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t>1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2377FB-5A10-47F7-3AAE-BD726DC36932}"/>
              </a:ext>
            </a:extLst>
          </p:cNvPr>
          <p:cNvCxnSpPr>
            <a:cxnSpLocks/>
          </p:cNvCxnSpPr>
          <p:nvPr/>
        </p:nvCxnSpPr>
        <p:spPr>
          <a:xfrm>
            <a:off x="911225" y="4077101"/>
            <a:ext cx="3170965" cy="2235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550AF-89DF-BDBC-1308-8CBC2D32A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2A08-FBB2-8B58-0440-1B5E590C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1268414"/>
            <a:ext cx="10369550" cy="792434"/>
          </a:xfrm>
        </p:spPr>
        <p:txBody>
          <a:bodyPr wrap="square" anchor="t">
            <a:normAutofit/>
          </a:bodyPr>
          <a:lstStyle/>
          <a:p>
            <a:r>
              <a:rPr lang="en-CH"/>
              <a:t>4.2) Dataset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7F32F1-644C-0B40-763C-1760C8BA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559" y="1649055"/>
            <a:ext cx="7533222" cy="4689431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AD9CB-A2B5-1CE6-520C-A83A8F6D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26D0D8FE-ADAF-D044-AA17-992614DAB179}" type="datetime3">
              <a:rPr lang="de-CH" smtClean="0"/>
              <a:pPr>
                <a:spcAft>
                  <a:spcPts val="600"/>
                </a:spcAft>
              </a:pPr>
              <a:t>02/05/25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FC794-1AED-BDA0-CE95-984D6B318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Bio 392 - Survival Analysis - Sandrin Hunkeler &amp; Lea Scherr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5BC71-FAE3-BA03-E0F4-66B2EEB0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2484" y="6524625"/>
            <a:ext cx="828291" cy="2159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Page </a:t>
            </a:r>
            <a:fld id="{9D46F3A4-F478-9440-BC8E-B732027F4C86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3331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DD30E-B717-5523-3398-BCE8C9278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86213-64A8-38EF-D308-4CBC71B03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1268414"/>
            <a:ext cx="10369550" cy="792434"/>
          </a:xfrm>
        </p:spPr>
        <p:txBody>
          <a:bodyPr wrap="square" anchor="t">
            <a:normAutofit/>
          </a:bodyPr>
          <a:lstStyle/>
          <a:p>
            <a:r>
              <a:rPr lang="en-CH"/>
              <a:t>4.3) Dataset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FD9E07-C676-3409-23DB-1F1B15051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514" y="1814271"/>
            <a:ext cx="7008283" cy="4537863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9EC4B-1FDD-0812-6513-80BB844E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26D0D8FE-ADAF-D044-AA17-992614DAB179}" type="datetime3">
              <a:rPr lang="de-CH" smtClean="0"/>
              <a:pPr>
                <a:spcAft>
                  <a:spcPts val="600"/>
                </a:spcAft>
              </a:pPr>
              <a:t>02/05/25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46AEA-63E1-226B-DF5D-ABDDB094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Bio 392 - Survival Analysis - Sandrin Hunkeler &amp; Lea Scherr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A7C4D-0399-2A67-4A74-5ABF7A57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2484" y="6524625"/>
            <a:ext cx="828291" cy="2159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Page </a:t>
            </a:r>
            <a:fld id="{9D46F3A4-F478-9440-BC8E-B732027F4C86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0996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7BAC9-EFEB-9EBC-9E1A-629279556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B03C-C999-659A-3001-C43C742BA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1268414"/>
            <a:ext cx="10369550" cy="792434"/>
          </a:xfrm>
        </p:spPr>
        <p:txBody>
          <a:bodyPr wrap="square" anchor="t">
            <a:normAutofit/>
          </a:bodyPr>
          <a:lstStyle/>
          <a:p>
            <a:r>
              <a:rPr lang="en-CH"/>
              <a:t>4.4) Dataset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F2EAEC-4E73-3B1A-38AE-6AD955ACF0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891"/>
          <a:stretch/>
        </p:blipFill>
        <p:spPr>
          <a:xfrm>
            <a:off x="2990454" y="1983389"/>
            <a:ext cx="6975393" cy="4245914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753DC-B7F5-9895-DAFD-A746C858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26D0D8FE-ADAF-D044-AA17-992614DAB179}" type="datetime3">
              <a:rPr lang="de-CH" smtClean="0"/>
              <a:pPr>
                <a:spcAft>
                  <a:spcPts val="600"/>
                </a:spcAft>
              </a:pPr>
              <a:t>02/05/25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B98C3-B835-F3DC-3B25-122596C18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Bio 392 - Survival Analysis - Sandrin Hunkeler &amp; Lea Scherr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B2E2D-5CCA-6392-77EE-B34A4038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2484" y="6524625"/>
            <a:ext cx="828291" cy="2159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Page </a:t>
            </a:r>
            <a:fld id="{9D46F3A4-F478-9440-BC8E-B732027F4C86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507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7147C-D94F-08D5-76B8-B0D0D66F7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C0C8-B1F3-3FA4-1D55-8FE0469C6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1268414"/>
            <a:ext cx="10369550" cy="792434"/>
          </a:xfrm>
        </p:spPr>
        <p:txBody>
          <a:bodyPr wrap="square" anchor="t">
            <a:normAutofit/>
          </a:bodyPr>
          <a:lstStyle/>
          <a:p>
            <a:r>
              <a:rPr lang="en-CH"/>
              <a:t>5) Methods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D0469-6A78-4B60-D532-C4DFCBA459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26D0D8FE-ADAF-D044-AA17-992614DAB179}" type="datetime3">
              <a:rPr lang="de-CH" smtClean="0"/>
              <a:pPr>
                <a:spcAft>
                  <a:spcPts val="600"/>
                </a:spcAft>
              </a:pPr>
              <a:t>02/05/25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4C3A0-38FA-050A-593D-F68DD874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Bio 392 - Survival Analysis - Sandrin Hunkeler &amp; Lea Scherr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2BDFD-9F7A-7F48-8385-D876C311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2484" y="6524625"/>
            <a:ext cx="828291" cy="2159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Page </a:t>
            </a:r>
            <a:fld id="{9D46F3A4-F478-9440-BC8E-B732027F4C86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00BB8-0FCA-C255-F550-562668837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1977195"/>
            <a:ext cx="5127625" cy="3456654"/>
          </a:xfrm>
        </p:spPr>
        <p:txBody>
          <a:bodyPr numCol="1"/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CH" altLang="en-C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Clinical survival data analysed using R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CH" altLang="en-C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 conversions into binar</a:t>
            </a:r>
            <a:r>
              <a:rPr lang="en-CH" altLang="en-CH" sz="1800">
                <a:latin typeface="Arial" panose="020B0604020202020204" pitchFamily="34" charset="0"/>
              </a:rPr>
              <a:t>y</a:t>
            </a:r>
            <a:r>
              <a:rPr kumimoji="0" lang="en-CH" altLang="en-C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CH" altLang="en-CH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</a:t>
            </a:r>
            <a:r>
              <a:rPr kumimoji="0" lang="de-CH" altLang="en-C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</a:t>
            </a:r>
            <a:r>
              <a:rPr kumimoji="0" lang="en-CH" altLang="en-CH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ation</a:t>
            </a:r>
            <a:r>
              <a:rPr kumimoji="0" lang="en-CH" altLang="en-C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the use with libraries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CH" altLang="en-C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Assessed both Kaplan-Meier and Cox models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CH" altLang="en-CH" sz="1800">
                <a:latin typeface="Arial" panose="020B0604020202020204" pitchFamily="34" charset="0"/>
              </a:rPr>
              <a:t>C</a:t>
            </a:r>
            <a:r>
              <a:rPr kumimoji="0" lang="en-CH" altLang="en-C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ompared survival across groups and factors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CH" sz="1800">
                <a:latin typeface="Arial" panose="020B0604020202020204" pitchFamily="34" charset="0"/>
                <a:cs typeface="Times New Roman" panose="02020603050405020304" pitchFamily="18" charset="0"/>
              </a:rPr>
              <a:t>Compared our results visually to </a:t>
            </a:r>
            <a:r>
              <a:rPr lang="en-CH" sz="1800" err="1">
                <a:latin typeface="Arial" panose="020B0604020202020204" pitchFamily="34" charset="0"/>
                <a:cs typeface="Times New Roman" panose="02020603050405020304" pitchFamily="18" charset="0"/>
              </a:rPr>
              <a:t>Progenetix</a:t>
            </a:r>
            <a:endParaRPr lang="en-GB" sz="1800">
              <a:latin typeface="Arial"/>
              <a:cs typeface="Times New Roman" panose="02020603050405020304" pitchFamily="18" charset="0"/>
            </a:endParaRPr>
          </a:p>
          <a:p>
            <a:pPr marL="341630" lvl="1" indent="0">
              <a:lnSpc>
                <a:spcPct val="150000"/>
              </a:lnSpc>
              <a:buNone/>
            </a:pPr>
            <a:endParaRPr lang="en-CH" sz="1800">
              <a:latin typeface="Arial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2159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6D6F4-499A-43B8-6969-56622C821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22F0D-B8E2-BFDC-F43C-8A00A24B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6.1) Results - </a:t>
            </a:r>
            <a:r>
              <a:rPr lang="en-GB"/>
              <a:t>Kaplan-Meier Method</a:t>
            </a:r>
            <a:b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E7411-076C-A088-87F4-841E39C39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32D3-72CD-774D-AE9B-2164F5FB8C01}" type="datetime3">
              <a:rPr lang="de-CH" smtClean="0"/>
              <a:t>02/05/25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3DD87-257E-D0BD-2089-14A81150F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 392 - Survival Analysis - Sandrin Hunkeler &amp; Lea Scherr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6E873-0830-C550-2461-D443EA8E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5B0449-2F30-C818-9F76-F35A4123E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651" y="1905341"/>
            <a:ext cx="6887585" cy="4124823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071A688-664F-C452-77E1-78986DC30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04191"/>
              </p:ext>
            </p:extLst>
          </p:nvPr>
        </p:nvGraphicFramePr>
        <p:xfrm>
          <a:off x="346842" y="2060848"/>
          <a:ext cx="4482669" cy="1828800"/>
        </p:xfrm>
        <a:graphic>
          <a:graphicData uri="http://schemas.openxmlformats.org/drawingml/2006/table">
            <a:tbl>
              <a:tblPr/>
              <a:tblGrid>
                <a:gridCol w="798786">
                  <a:extLst>
                    <a:ext uri="{9D8B030D-6E8A-4147-A177-3AD203B41FA5}">
                      <a16:colId xmlns:a16="http://schemas.microsoft.com/office/drawing/2014/main" val="3220605529"/>
                    </a:ext>
                  </a:extLst>
                </a:gridCol>
                <a:gridCol w="2113280">
                  <a:extLst>
                    <a:ext uri="{9D8B030D-6E8A-4147-A177-3AD203B41FA5}">
                      <a16:colId xmlns:a16="http://schemas.microsoft.com/office/drawing/2014/main" val="800413977"/>
                    </a:ext>
                  </a:extLst>
                </a:gridCol>
                <a:gridCol w="1570603">
                  <a:extLst>
                    <a:ext uri="{9D8B030D-6E8A-4147-A177-3AD203B41FA5}">
                      <a16:colId xmlns:a16="http://schemas.microsoft.com/office/drawing/2014/main" val="15916756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0"/>
                        <a:t>Year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0"/>
                        <a:t>Survival Rate (%)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0"/>
                        <a:t>95% CI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8102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80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800"/>
                        <a:t>92.1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800"/>
                        <a:t>87.7 – 96.7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13297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80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800"/>
                        <a:t>81.8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800"/>
                        <a:t>75.3 – 88.9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144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80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800"/>
                        <a:t>67.6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800"/>
                        <a:t>58.7 – 77.8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407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80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800"/>
                        <a:t>59.1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800"/>
                        <a:t>49.5 – 70.6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9997965"/>
                  </a:ext>
                </a:extLst>
              </a:tr>
            </a:tbl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CF660D3-6F28-FE6D-39F4-8CB171D12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3" y="4235669"/>
            <a:ext cx="4482668" cy="1828800"/>
          </a:xfrm>
        </p:spPr>
        <p:txBody>
          <a:bodyPr numCol="1"/>
          <a:lstStyle/>
          <a:p>
            <a:pPr marL="0" indent="0">
              <a:buNone/>
            </a:pPr>
            <a:r>
              <a:rPr lang="en-GB" sz="1800"/>
              <a:t>Median Survival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/>
              <a:t>1’314 days </a:t>
            </a:r>
            <a:r>
              <a:rPr lang="en-CH"/>
              <a:t>~ </a:t>
            </a:r>
            <a:r>
              <a:rPr lang="en-GB" sz="1800"/>
              <a:t>3.4 years (95% CI)</a:t>
            </a:r>
          </a:p>
        </p:txBody>
      </p:sp>
    </p:spTree>
    <p:extLst>
      <p:ext uri="{BB962C8B-B14F-4D97-AF65-F5344CB8AC3E}">
        <p14:creationId xmlns:p14="http://schemas.microsoft.com/office/powerpoint/2010/main" val="3684314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8CD97-0A8D-C3FF-2973-32BF0CCF0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E5D4-1133-22D5-A464-377A3461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6.2) Results - </a:t>
            </a:r>
            <a:r>
              <a:rPr lang="en-GB"/>
              <a:t>Kaplan-Meier Method</a:t>
            </a:r>
            <a:b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0DB29-5275-498C-DB63-8B856ACA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32D3-72CD-774D-AE9B-2164F5FB8C01}" type="datetime3">
              <a:rPr lang="de-CH" smtClean="0"/>
              <a:t>02/05/25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703B6-7BE7-0ABD-94EE-50EB2B28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 392 - Survival Analysis - Sandrin Hunkeler &amp; Lea Scherr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583AC-B2DC-306F-E6EF-903ED7326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t>15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79C1972-E68D-BFB0-5AD5-7BA9952BE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6" y="2122793"/>
            <a:ext cx="4482668" cy="3342585"/>
          </a:xfrm>
        </p:spPr>
        <p:txBody>
          <a:bodyPr numCol="1"/>
          <a:lstStyle/>
          <a:p>
            <a:pPr marL="0" indent="0">
              <a:buNone/>
            </a:pPr>
            <a:r>
              <a:rPr lang="en-GB" sz="1800">
                <a:latin typeface="Arial"/>
                <a:cs typeface="Times New Roman"/>
              </a:rPr>
              <a:t>Censoring in Survival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>
                <a:latin typeface="Arial"/>
                <a:cs typeface="Times New Roman"/>
              </a:rPr>
              <a:t>Censoring occurs when patients are still alive at the end of the study or missing follow-up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>
                <a:latin typeface="Arial"/>
                <a:cs typeface="Times New Roman"/>
              </a:rPr>
              <a:t>Ignoring censoring leads to a higher overall survival probability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3D1095AF-A0D6-07B8-955C-7637C19CE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493" y="2060848"/>
            <a:ext cx="6359881" cy="392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769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FBCEB-650D-2F77-6C99-B770BB3E8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C1F5-5E5A-81D9-FD4F-73B1618DB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6.3) Results – </a:t>
            </a:r>
            <a:r>
              <a:rPr lang="en-GB"/>
              <a:t>Cox Regression Model</a:t>
            </a:r>
            <a:b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E1041-BB65-B8C2-3CC7-BA612D3B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32D3-72CD-774D-AE9B-2164F5FB8C01}" type="datetime3">
              <a:rPr lang="de-CH" smtClean="0"/>
              <a:t>02/05/25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3C146-061E-2AED-FCF3-E6D7BB93E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 392 - Survival Analysis - Sandrin Hunkeler &amp; Lea Scherr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1AB70-87A2-A76A-59AB-ECAB4D55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t>16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2373C6D-1DA6-71C4-DC31-2104A11EA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6" y="2122793"/>
            <a:ext cx="4482668" cy="3342585"/>
          </a:xfrm>
        </p:spPr>
        <p:txBody>
          <a:bodyPr numCol="1"/>
          <a:lstStyle/>
          <a:p>
            <a:pPr marL="0" indent="0">
              <a:buNone/>
            </a:pPr>
            <a:r>
              <a:rPr lang="en-GB" sz="1800">
                <a:latin typeface="Arial"/>
                <a:cs typeface="Times New Roman"/>
              </a:rPr>
              <a:t>Sex</a:t>
            </a:r>
            <a:r>
              <a:rPr lang="en-CH" sz="1800">
                <a:latin typeface="Arial"/>
                <a:cs typeface="Times New Roman"/>
              </a:rPr>
              <a:t> and Survival</a:t>
            </a:r>
            <a:endParaRPr lang="en-GB" sz="1800">
              <a:latin typeface="Arial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H" sz="1800">
                <a:latin typeface="Arial"/>
                <a:cs typeface="Times New Roman"/>
              </a:rPr>
              <a:t>Only 21</a:t>
            </a:r>
            <a:r>
              <a:rPr lang="en-GB" sz="1800">
                <a:latin typeface="Arial"/>
                <a:cs typeface="Times New Roman"/>
              </a:rPr>
              <a:t> </a:t>
            </a:r>
            <a:r>
              <a:rPr lang="en-CH" sz="1800">
                <a:latin typeface="Arial"/>
                <a:cs typeface="Times New Roman"/>
              </a:rPr>
              <a:t>female samples compared to 129 male samples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H" sz="1800">
                <a:latin typeface="Arial"/>
                <a:cs typeface="Times New Roman"/>
              </a:rPr>
              <a:t>Lower survival probability for female patients but with large confidence interval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H" sz="1800">
                <a:latin typeface="Arial"/>
                <a:cs typeface="Times New Roman"/>
              </a:rPr>
              <a:t>p </a:t>
            </a:r>
            <a:r>
              <a:rPr lang="en-GB" sz="1800">
                <a:latin typeface="Arial"/>
                <a:cs typeface="Times New Roman"/>
              </a:rPr>
              <a:t>=</a:t>
            </a:r>
            <a:r>
              <a:rPr lang="en-CH" sz="1800">
                <a:latin typeface="Arial"/>
                <a:cs typeface="Times New Roman"/>
              </a:rPr>
              <a:t> </a:t>
            </a:r>
            <a:r>
              <a:rPr lang="en-GB" sz="1800">
                <a:latin typeface="Arial"/>
                <a:cs typeface="Times New Roman"/>
              </a:rPr>
              <a:t>0.2791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EFC1C2D-1278-172E-448C-B9929B2BF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942" y="1926144"/>
            <a:ext cx="6593058" cy="406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21DB5881-E96D-623E-DB12-E9F34A7CF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de-DE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410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E9CDC-4F30-1B1B-0D5A-4B5F33181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A139A-7FBF-ED76-291C-BF4FB3167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6.4) Results – </a:t>
            </a:r>
            <a:r>
              <a:rPr lang="en-GB"/>
              <a:t>Cox Regression Model</a:t>
            </a:r>
            <a:b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9B7F8-B799-ABA7-4A66-8231B877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32D3-72CD-774D-AE9B-2164F5FB8C01}" type="datetime3">
              <a:rPr lang="de-CH" smtClean="0"/>
              <a:t>02/05/25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9C950-A1F1-8BE8-39DD-7E1AA09F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 392 - Survival Analysis - Sandrin Hunkeler &amp; Lea Scherr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80889-3EF7-BEC5-FAD5-EF68E940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0CBA6F-DA55-D4D7-AC5E-E93CC3374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715" y="1914245"/>
            <a:ext cx="7008285" cy="415811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6B8E739-A867-AC8E-2D72-39CBE9373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6" y="2122793"/>
            <a:ext cx="4482668" cy="3342585"/>
          </a:xfrm>
        </p:spPr>
        <p:txBody>
          <a:bodyPr numCol="1"/>
          <a:lstStyle/>
          <a:p>
            <a:pPr marL="0" indent="0">
              <a:buNone/>
            </a:pPr>
            <a:r>
              <a:rPr lang="en-GB" sz="1800">
                <a:latin typeface="Arial"/>
                <a:cs typeface="Times New Roman"/>
              </a:rPr>
              <a:t>Alcohol Consumption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>
                <a:latin typeface="Arial"/>
                <a:cs typeface="Times New Roman"/>
              </a:rPr>
              <a:t>Measuring association of </a:t>
            </a:r>
            <a:r>
              <a:rPr lang="en-GB" sz="1800" i="1">
                <a:latin typeface="Arial"/>
                <a:cs typeface="Times New Roman"/>
              </a:rPr>
              <a:t>Alcohol Intensity </a:t>
            </a:r>
            <a:r>
              <a:rPr lang="en-GB" sz="1800">
                <a:latin typeface="Arial"/>
                <a:cs typeface="Times New Roman"/>
              </a:rPr>
              <a:t>with survival probability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>
                <a:latin typeface="Arial"/>
                <a:cs typeface="Times New Roman"/>
              </a:rPr>
              <a:t>Large confidence intervals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>
              <a:latin typeface="Arial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>
              <a:latin typeface="Arial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800">
              <a:latin typeface="Arial"/>
              <a:cs typeface="Times New Roman" panose="02020603050405020304" pitchFamily="18" charset="0"/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DFCD28C8-6E3A-40C0-EF6B-62FC019933B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32" r="529"/>
          <a:stretch/>
        </p:blipFill>
        <p:spPr>
          <a:xfrm>
            <a:off x="754684" y="3785998"/>
            <a:ext cx="3584937" cy="22897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3065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7B4F3-61F3-19FC-E743-F97E7FC69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93E6-A789-4850-6A17-BBB832CC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6.5) Results – </a:t>
            </a:r>
            <a:r>
              <a:rPr lang="en-GB"/>
              <a:t>Cox Regression Model</a:t>
            </a:r>
            <a:b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425DC-8552-5929-D683-95354577B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32D3-72CD-774D-AE9B-2164F5FB8C01}" type="datetime3">
              <a:rPr lang="de-CH" smtClean="0"/>
              <a:t>02/05/25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917AB-30E5-B919-A417-D564868F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 392 - Survival Analysis - Sandrin Hunkeler &amp; Lea Scherr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FF18C-0424-0544-0235-CF8071EEE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25072B-C1C2-DD1C-B6ED-6C08E2367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246965"/>
              </p:ext>
            </p:extLst>
          </p:nvPr>
        </p:nvGraphicFramePr>
        <p:xfrm>
          <a:off x="825345" y="3127113"/>
          <a:ext cx="10349295" cy="1670040"/>
        </p:xfrm>
        <a:graphic>
          <a:graphicData uri="http://schemas.openxmlformats.org/drawingml/2006/table">
            <a:tbl>
              <a:tblPr/>
              <a:tblGrid>
                <a:gridCol w="2229549">
                  <a:extLst>
                    <a:ext uri="{9D8B030D-6E8A-4147-A177-3AD203B41FA5}">
                      <a16:colId xmlns:a16="http://schemas.microsoft.com/office/drawing/2014/main" val="2087511497"/>
                    </a:ext>
                  </a:extLst>
                </a:gridCol>
                <a:gridCol w="1967230">
                  <a:extLst>
                    <a:ext uri="{9D8B030D-6E8A-4147-A177-3AD203B41FA5}">
                      <a16:colId xmlns:a16="http://schemas.microsoft.com/office/drawing/2014/main" val="2072729751"/>
                    </a:ext>
                  </a:extLst>
                </a:gridCol>
                <a:gridCol w="1257618">
                  <a:extLst>
                    <a:ext uri="{9D8B030D-6E8A-4147-A177-3AD203B41FA5}">
                      <a16:colId xmlns:a16="http://schemas.microsoft.com/office/drawing/2014/main" val="192464086"/>
                    </a:ext>
                  </a:extLst>
                </a:gridCol>
                <a:gridCol w="951230">
                  <a:extLst>
                    <a:ext uri="{9D8B030D-6E8A-4147-A177-3AD203B41FA5}">
                      <a16:colId xmlns:a16="http://schemas.microsoft.com/office/drawing/2014/main" val="3261581352"/>
                    </a:ext>
                  </a:extLst>
                </a:gridCol>
                <a:gridCol w="3943668">
                  <a:extLst>
                    <a:ext uri="{9D8B030D-6E8A-4147-A177-3AD203B41FA5}">
                      <a16:colId xmlns:a16="http://schemas.microsoft.com/office/drawing/2014/main" val="4060892455"/>
                    </a:ext>
                  </a:extLst>
                </a:gridCol>
              </a:tblGrid>
              <a:tr h="2706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Alcohol Abuse Level</a:t>
                      </a:r>
                      <a:endParaRPr lang="en-GB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Hazard Ratio (HR)</a:t>
                      </a:r>
                      <a:endParaRPr lang="en-GB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95% CI</a:t>
                      </a:r>
                      <a:endParaRPr lang="en-GB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p-value</a:t>
                      </a:r>
                      <a:endParaRPr lang="en-GB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Interpretation</a:t>
                      </a:r>
                      <a:endParaRPr lang="en-GB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725267"/>
                  </a:ext>
                </a:extLst>
              </a:tr>
              <a:tr h="2706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0 (Reference)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600"/>
                        <a:t>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600"/>
                        <a:t>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600"/>
                        <a:t>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Baseline (no abuse)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86769"/>
                  </a:ext>
                </a:extLst>
              </a:tr>
              <a:tr h="2706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1 (Moderate)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600"/>
                        <a:t>1.70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600"/>
                        <a:t>0.18 – 16.4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600"/>
                        <a:t>0.60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No significant effect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803525"/>
                  </a:ext>
                </a:extLst>
              </a:tr>
              <a:tr h="664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2 (Heavy)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600"/>
                        <a:t>2.54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600"/>
                        <a:t>0.77 – 8.43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600"/>
                        <a:t>0.13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Higher risk, but not statistically significant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067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786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87320-3923-9FDF-40CE-34C8F5FB7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1B44-6552-421D-32ED-22A16E69C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6.6) Results – </a:t>
            </a:r>
            <a:r>
              <a:rPr lang="en-GB"/>
              <a:t>Cox Regression Model</a:t>
            </a:r>
            <a:b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D586C-1E7E-BBD5-3D6F-53AC9C9A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32D3-72CD-774D-AE9B-2164F5FB8C01}" type="datetime3">
              <a:rPr lang="de-CH" smtClean="0"/>
              <a:t>02/05/25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8FDE5-E18C-E99B-E52A-E2EECA9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 392 - Survival Analysis - Sandrin Hunkeler &amp; Lea Scherr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8AB1E-6B90-D196-4931-A4E4CBC5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t>19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F906033-3EBB-553C-F9F1-8A8E60774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6" y="2122793"/>
            <a:ext cx="4482668" cy="3342585"/>
          </a:xfrm>
        </p:spPr>
        <p:txBody>
          <a:bodyPr numCol="1"/>
          <a:lstStyle/>
          <a:p>
            <a:pPr marL="0" indent="0">
              <a:buNone/>
            </a:pPr>
            <a:r>
              <a:rPr lang="en-GB" sz="1800">
                <a:latin typeface="Arial"/>
                <a:cs typeface="Times New Roman"/>
              </a:rPr>
              <a:t>Smoking</a:t>
            </a:r>
            <a:r>
              <a:rPr lang="en-CH" sz="1800">
                <a:latin typeface="Arial"/>
                <a:cs typeface="Times New Roman"/>
              </a:rPr>
              <a:t> and Survival</a:t>
            </a:r>
            <a:endParaRPr lang="en-GB" sz="1800">
              <a:latin typeface="Arial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800">
                <a:latin typeface="Arial"/>
                <a:cs typeface="Times New Roman"/>
              </a:rPr>
              <a:t>Lifelong non-smokers (blue) show the highest survival probability across all time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>
                <a:latin typeface="Arial"/>
                <a:cs typeface="Times New Roman"/>
              </a:rPr>
              <a:t>Long-term reformed smokers (yellow &amp; red)</a:t>
            </a:r>
            <a:endParaRPr lang="en-CH" sz="1800">
              <a:latin typeface="Arial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800">
                <a:latin typeface="Arial"/>
                <a:cs typeface="Times New Roman"/>
              </a:rPr>
              <a:t>Current or recent smokers (green)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66AF31-8F8A-E448-FF82-290662077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469" y="2060848"/>
            <a:ext cx="6648531" cy="3812871"/>
          </a:xfrm>
          <a:prstGeom prst="rect">
            <a:avLst/>
          </a:prstGeom>
        </p:spPr>
      </p:pic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A4BA2E50-09EA-B395-BBB4-AB8FC8B05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691646"/>
              </p:ext>
            </p:extLst>
          </p:nvPr>
        </p:nvGraphicFramePr>
        <p:xfrm>
          <a:off x="756746" y="4883466"/>
          <a:ext cx="3314700" cy="706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4258681038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329063789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auto">
                        <a:lnSpc>
                          <a:spcPts val="2160"/>
                        </a:lnSpc>
                        <a:buNone/>
                      </a:pP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60"/>
                        </a:lnSpc>
                        <a:buNone/>
                      </a:pPr>
                      <a:r>
                        <a:rPr lang="de-CH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 - value</a:t>
                      </a:r>
                      <a:endParaRPr lang="de-CH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50712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ase">
                        <a:lnSpc>
                          <a:spcPts val="2160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Smoking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60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0.001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666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67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342900" indent="-342900">
              <a:buFont typeface="+mj-lt"/>
              <a:buAutoNum type="arabicPeriod"/>
            </a:pPr>
            <a:r>
              <a:rPr lang="en-CH" sz="2000">
                <a:latin typeface="Arial"/>
                <a:cs typeface="Times New Roman"/>
              </a:rPr>
              <a:t>Motivation</a:t>
            </a:r>
            <a:endParaRPr lang="de-DE" sz="2000">
              <a:latin typeface="Arial"/>
              <a:cs typeface="Times New Roman"/>
            </a:endParaRPr>
          </a:p>
          <a:p>
            <a:pPr marL="342900" indent="-342900">
              <a:buFont typeface="+mj-lt"/>
              <a:buAutoNum type="arabicPeriod"/>
            </a:pPr>
            <a:r>
              <a:rPr lang="en-CH" sz="2000">
                <a:latin typeface="Arial"/>
                <a:cs typeface="Times New Roman"/>
              </a:rPr>
              <a:t>Background</a:t>
            </a:r>
          </a:p>
          <a:p>
            <a:pPr marL="342900" indent="-342900">
              <a:buFont typeface="+mj-lt"/>
              <a:buAutoNum type="arabicPeriod"/>
            </a:pPr>
            <a:r>
              <a:rPr lang="en-CH" sz="2000">
                <a:latin typeface="Arial"/>
                <a:cs typeface="Times New Roman"/>
              </a:rPr>
              <a:t>Objectives</a:t>
            </a:r>
          </a:p>
          <a:p>
            <a:pPr marL="342900" indent="-342900">
              <a:buFont typeface="+mj-lt"/>
              <a:buAutoNum type="arabicPeriod"/>
            </a:pPr>
            <a:r>
              <a:rPr lang="en-CH" sz="2000">
                <a:latin typeface="Arial"/>
                <a:cs typeface="Times New Roman"/>
              </a:rPr>
              <a:t>Dataset</a:t>
            </a:r>
          </a:p>
          <a:p>
            <a:pPr marL="342900" indent="-342900">
              <a:buFont typeface="+mj-lt"/>
              <a:buAutoNum type="arabicPeriod"/>
            </a:pPr>
            <a:r>
              <a:rPr lang="en-CH" sz="2000">
                <a:latin typeface="Arial"/>
                <a:cs typeface="Times New Roman"/>
              </a:rPr>
              <a:t>Methods</a:t>
            </a:r>
          </a:p>
          <a:p>
            <a:pPr marL="342900" indent="-342900">
              <a:buFont typeface="+mj-lt"/>
              <a:buAutoNum type="arabicPeriod"/>
            </a:pPr>
            <a:r>
              <a:rPr lang="en-CH" sz="2000">
                <a:latin typeface="Arial"/>
                <a:cs typeface="Times New Roman"/>
              </a:rPr>
              <a:t>Results</a:t>
            </a:r>
          </a:p>
          <a:p>
            <a:pPr marL="342900" indent="-342900">
              <a:buFont typeface="+mj-lt"/>
              <a:buAutoNum type="arabicPeriod"/>
            </a:pPr>
            <a:r>
              <a:rPr lang="en-CH" sz="2000">
                <a:latin typeface="Arial"/>
                <a:cs typeface="Times New Roman"/>
              </a:rPr>
              <a:t>Discussion</a:t>
            </a:r>
          </a:p>
          <a:p>
            <a:pPr marL="342900" indent="-342900">
              <a:buFont typeface="+mj-lt"/>
              <a:buAutoNum type="arabicPeriod"/>
            </a:pPr>
            <a:r>
              <a:rPr lang="en-CH" sz="2000">
                <a:latin typeface="Arial"/>
                <a:cs typeface="Times New Roman"/>
              </a:rPr>
              <a:t>Conclusion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4F76-EF0E-7842-8370-012A74ABD20F}" type="datetime3">
              <a:rPr lang="de-CH" smtClean="0"/>
              <a:t>02/05/25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 392 - Survival Analysis - Sandrin Hunkeler &amp; Lea Scherr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B30F8-C7D8-823D-C810-770412815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1125-6158-969C-4E62-B31AFA513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6.7) Results – </a:t>
            </a:r>
            <a:r>
              <a:rPr lang="en-GB"/>
              <a:t>Cox Regression Model</a:t>
            </a:r>
            <a:b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D7287-236D-4C60-2E2C-AB16AAAD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32D3-72CD-774D-AE9B-2164F5FB8C01}" type="datetime3">
              <a:rPr lang="de-CH" smtClean="0"/>
              <a:t>02/05/25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A9FF7-2007-3247-045C-F767A4BB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 392 - Survival Analysis - Sandrin Hunkeler &amp; Lea Scherr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D015A-A394-8D44-ED58-6D9C373BF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8543FE5-A8A2-0901-60AD-791E0BBD8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734854"/>
              </p:ext>
            </p:extLst>
          </p:nvPr>
        </p:nvGraphicFramePr>
        <p:xfrm>
          <a:off x="3283377" y="3059776"/>
          <a:ext cx="429006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7180">
                  <a:extLst>
                    <a:ext uri="{9D8B030D-6E8A-4147-A177-3AD203B41FA5}">
                      <a16:colId xmlns:a16="http://schemas.microsoft.com/office/drawing/2014/main" val="2054918320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3667279735"/>
                    </a:ext>
                  </a:extLst>
                </a:gridCol>
              </a:tblGrid>
              <a:tr h="274325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CH"/>
                        <a:t>P</a:t>
                      </a:r>
                      <a:r>
                        <a:rPr lang="en-CH"/>
                        <a:t> - value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160089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r>
                        <a:rPr lang="en-CH"/>
                        <a:t>Smoking and Alcohol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CH"/>
                        <a:t>0.01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61130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758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73E9E-199A-F06E-61EB-8B23EFCAA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57BAC-4EE1-E128-FC76-4F064406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6.8) Results - </a:t>
            </a:r>
            <a:r>
              <a:rPr lang="en-GB"/>
              <a:t>Cox Regression Model</a:t>
            </a:r>
            <a:b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373F7-8440-5748-5839-E901E4A3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32D3-72CD-774D-AE9B-2164F5FB8C01}" type="datetime3">
              <a:rPr lang="de-CH" smtClean="0"/>
              <a:t>02/05/25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7C967-35CA-2097-DFE8-B5420B0CA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 392 - Survival Analysis - Sandrin Hunkeler &amp; Lea Scherr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5A4D8-FCFB-F0BE-DFDD-A3595FD5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AD4E30F-0EC5-1750-4B4C-A095942C7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700082"/>
              </p:ext>
            </p:extLst>
          </p:nvPr>
        </p:nvGraphicFramePr>
        <p:xfrm>
          <a:off x="3631057" y="2876913"/>
          <a:ext cx="4256786" cy="1920240"/>
        </p:xfrm>
        <a:graphic>
          <a:graphicData uri="http://schemas.openxmlformats.org/drawingml/2006/table">
            <a:tbl>
              <a:tblPr/>
              <a:tblGrid>
                <a:gridCol w="1766950">
                  <a:extLst>
                    <a:ext uri="{9D8B030D-6E8A-4147-A177-3AD203B41FA5}">
                      <a16:colId xmlns:a16="http://schemas.microsoft.com/office/drawing/2014/main" val="1494098838"/>
                    </a:ext>
                  </a:extLst>
                </a:gridCol>
                <a:gridCol w="1086168">
                  <a:extLst>
                    <a:ext uri="{9D8B030D-6E8A-4147-A177-3AD203B41FA5}">
                      <a16:colId xmlns:a16="http://schemas.microsoft.com/office/drawing/2014/main" val="3110294495"/>
                    </a:ext>
                  </a:extLst>
                </a:gridCol>
                <a:gridCol w="1403668">
                  <a:extLst>
                    <a:ext uri="{9D8B030D-6E8A-4147-A177-3AD203B41FA5}">
                      <a16:colId xmlns:a16="http://schemas.microsoft.com/office/drawing/2014/main" val="684770754"/>
                    </a:ext>
                  </a:extLst>
                </a:gridCol>
              </a:tblGrid>
              <a:tr h="3350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Variable</a:t>
                      </a:r>
                      <a:endParaRPr lang="en-GB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p-value</a:t>
                      </a:r>
                      <a:endParaRPr lang="en-GB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Significant?</a:t>
                      </a:r>
                      <a:endParaRPr lang="en-GB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0029221"/>
                  </a:ext>
                </a:extLst>
              </a:tr>
              <a:tr h="3350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Sex</a:t>
                      </a:r>
                      <a:endParaRPr lang="en-GB" sz="160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600"/>
                        <a:t>0.28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158107"/>
                  </a:ext>
                </a:extLst>
              </a:tr>
              <a:tr h="3350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Alcohol Abuse</a:t>
                      </a:r>
                      <a:endParaRPr lang="en-GB" sz="160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600"/>
                        <a:t>0.30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969167"/>
                  </a:ext>
                </a:extLst>
              </a:tr>
              <a:tr h="3350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Smoking</a:t>
                      </a:r>
                      <a:endParaRPr lang="en-GB" sz="160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600"/>
                        <a:t>0.001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Yes</a:t>
                      </a:r>
                      <a:endParaRPr lang="en-GB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716026"/>
                  </a:ext>
                </a:extLst>
              </a:tr>
              <a:tr h="5786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Smoking and Alcohol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0.01</a:t>
                      </a:r>
                      <a:endParaRPr lang="en-CH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Yes</a:t>
                      </a:r>
                      <a:endParaRPr lang="en-GB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220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237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A604D-8554-EF61-4625-0815F2FD0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2BC8-2990-6AF7-588C-F896BC7C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7.1) Discussion - </a:t>
            </a:r>
            <a:r>
              <a:rPr lang="en-CH" err="1"/>
              <a:t>Progenetix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4D4C0-72E5-E3C2-1313-58C41AEB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F096-F334-D64B-930F-C03959903246}" type="datetime3">
              <a:rPr lang="de-CH" smtClean="0"/>
              <a:t>02/05/25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80D49-BC35-97EE-D382-F7D2664BF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 392 - Survival Analysis - Sandrin Hunkeler &amp; Lea Scherr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0DFFA-057B-4AAC-C334-7C575240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D3F2D2-0BE0-C7B9-04F9-95EBE4174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161" y="2470405"/>
            <a:ext cx="5875573" cy="3684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1ABEA1-3487-7495-6863-4A1D553E2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88" y="2542493"/>
            <a:ext cx="5627546" cy="337021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A2AFAB-9B17-D4B7-8529-E0F76195F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726" y="1862361"/>
            <a:ext cx="4724347" cy="647600"/>
          </a:xfrm>
        </p:spPr>
        <p:txBody>
          <a:bodyPr numCol="1"/>
          <a:lstStyle/>
          <a:p>
            <a:pPr marL="0" indent="0" algn="ctr">
              <a:buNone/>
            </a:pPr>
            <a:r>
              <a:rPr lang="en-CH" sz="1800">
                <a:latin typeface="Arial"/>
                <a:cs typeface="Times New Roman"/>
              </a:rPr>
              <a:t>Our Results</a:t>
            </a:r>
          </a:p>
          <a:p>
            <a:pPr marL="0" indent="0" algn="ctr">
              <a:buNone/>
            </a:pPr>
            <a:r>
              <a:rPr lang="en-CH" sz="1800">
                <a:latin typeface="Arial"/>
                <a:cs typeface="Times New Roman"/>
              </a:rPr>
              <a:t>150 samples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2201B5E-D396-ABE2-9709-9485EEF0E7D4}"/>
              </a:ext>
            </a:extLst>
          </p:cNvPr>
          <p:cNvSpPr txBox="1">
            <a:spLocks/>
          </p:cNvSpPr>
          <p:nvPr/>
        </p:nvSpPr>
        <p:spPr bwMode="auto">
          <a:xfrm>
            <a:off x="6608156" y="1862361"/>
            <a:ext cx="5027701" cy="6257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>
            <a:lvl1pPr marL="342265" indent="-342265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3895" indent="-342265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7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2pPr>
            <a:lvl3pPr marL="1026160" indent="-342265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7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3pPr>
            <a:lvl4pPr marL="1367790" indent="-342265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7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4pPr>
            <a:lvl5pPr marL="1710055" indent="-342265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7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5pPr>
            <a:lvl6pPr marL="1895475" indent="-367030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7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6pPr>
            <a:lvl7pPr marL="2352675" indent="-367030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7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7pPr>
            <a:lvl8pPr marL="2809875" indent="-367030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7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8pPr>
            <a:lvl9pPr marL="3267075" indent="-367030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7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CH" sz="1800" kern="0" err="1">
                <a:latin typeface="Arial"/>
                <a:cs typeface="Times New Roman"/>
              </a:rPr>
              <a:t>Progenetix</a:t>
            </a:r>
            <a:endParaRPr lang="en-CH" sz="1800" kern="0">
              <a:latin typeface="Arial"/>
              <a:cs typeface="Times New Roman"/>
            </a:endParaRPr>
          </a:p>
          <a:p>
            <a:pPr marL="0" indent="0" algn="ctr">
              <a:buNone/>
            </a:pPr>
            <a:r>
              <a:rPr lang="en-GB" sz="1800" kern="0">
                <a:latin typeface="Arial"/>
                <a:cs typeface="Times New Roman"/>
              </a:rPr>
              <a:t>2053 samples</a:t>
            </a:r>
          </a:p>
          <a:p>
            <a:pPr marL="0" indent="0" algn="ctr">
              <a:buNone/>
            </a:pPr>
            <a:endParaRPr lang="en-GB" sz="1800" kern="0">
              <a:latin typeface="Arial"/>
              <a:cs typeface="Times New Roman"/>
            </a:endParaRPr>
          </a:p>
        </p:txBody>
      </p:sp>
      <p:pic>
        <p:nvPicPr>
          <p:cNvPr id="7" name="Grafik 6" descr="progenetix">
            <a:extLst>
              <a:ext uri="{FF2B5EF4-FFF2-40B4-BE49-F238E27FC236}">
                <a16:creationId xmlns:a16="http://schemas.microsoft.com/office/drawing/2014/main" id="{2F2323DB-33E3-B917-D6E5-8E082EBE3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6147" y="276712"/>
            <a:ext cx="2563275" cy="78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52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75D84-8A09-FD56-E820-7DD183E8E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9EC2-E838-3889-F836-DDB867A4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7.2) Discussion - </a:t>
            </a:r>
            <a:r>
              <a:rPr lang="en-CH" err="1"/>
              <a:t>Progenetix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D2487-923C-68C8-2DB7-C821F9D1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F096-F334-D64B-930F-C03959903246}" type="datetime3">
              <a:rPr lang="de-CH" smtClean="0"/>
              <a:t>02/05/25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B12FC-113E-719B-98C1-65834486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 392 - Survival Analysis - Sandrin Hunkeler &amp; Lea Scherr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3F153-ADAE-A7B9-F865-AC18779C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1D5D05E-41AD-2BC5-5B38-060135E47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489664"/>
              </p:ext>
            </p:extLst>
          </p:nvPr>
        </p:nvGraphicFramePr>
        <p:xfrm>
          <a:off x="3283377" y="3059776"/>
          <a:ext cx="562864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7180">
                  <a:extLst>
                    <a:ext uri="{9D8B030D-6E8A-4147-A177-3AD203B41FA5}">
                      <a16:colId xmlns:a16="http://schemas.microsoft.com/office/drawing/2014/main" val="2054918320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3667279735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1650081843"/>
                    </a:ext>
                  </a:extLst>
                </a:gridCol>
              </a:tblGrid>
              <a:tr h="274325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/>
                        <a:t>Our Results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err="1"/>
                        <a:t>Progenetix</a:t>
                      </a:r>
                      <a:endParaRPr lang="en-CH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160089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r>
                        <a:rPr lang="en-CH"/>
                        <a:t>Median Survival (95% CI)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CH"/>
                        <a:t>1’314 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CH"/>
                        <a:t>415 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61130832"/>
                  </a:ext>
                </a:extLst>
              </a:tr>
            </a:tbl>
          </a:graphicData>
        </a:graphic>
      </p:graphicFrame>
      <p:pic>
        <p:nvPicPr>
          <p:cNvPr id="7" name="Grafik 6" descr="progenetix">
            <a:extLst>
              <a:ext uri="{FF2B5EF4-FFF2-40B4-BE49-F238E27FC236}">
                <a16:creationId xmlns:a16="http://schemas.microsoft.com/office/drawing/2014/main" id="{DBB63926-99CA-B011-898A-596858B6F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147" y="276712"/>
            <a:ext cx="2563275" cy="78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3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472BD-94FD-F84C-2611-6CFDE006E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3C1A-7137-7307-DE47-113E9B81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7.3) Discussion - </a:t>
            </a:r>
            <a:r>
              <a:rPr lang="en-CH" err="1"/>
              <a:t>Progenetix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D142D-3DE3-2EAE-C369-57A09079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F096-F334-D64B-930F-C03959903246}" type="datetime3">
              <a:rPr lang="de-CH" smtClean="0"/>
              <a:t>02/05/25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DFB7B-C3CB-5705-3410-C7A70F02F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 392 - Survival Analysis - Sandrin Hunkeler &amp; Lea Scherr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C8F88-915F-8577-DAAC-D92008D8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t>24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5EC0643-A24C-51B6-006E-9A367E167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308" y="1826920"/>
            <a:ext cx="4804090" cy="656461"/>
          </a:xfrm>
        </p:spPr>
        <p:txBody>
          <a:bodyPr numCol="1"/>
          <a:lstStyle/>
          <a:p>
            <a:pPr marL="0" indent="0" algn="ctr">
              <a:buNone/>
            </a:pPr>
            <a:r>
              <a:rPr lang="en-CH" sz="1800">
                <a:latin typeface="Arial"/>
                <a:cs typeface="Times New Roman"/>
              </a:rPr>
              <a:t>Our Results</a:t>
            </a:r>
          </a:p>
          <a:p>
            <a:pPr marL="0" indent="0" algn="ctr">
              <a:buNone/>
            </a:pPr>
            <a:r>
              <a:rPr lang="en-CH" sz="1800">
                <a:latin typeface="Arial"/>
                <a:cs typeface="Times New Roman"/>
              </a:rPr>
              <a:t>p-value = 0.28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4E0E6E7-B797-C363-4F1E-C23561BCAB1E}"/>
              </a:ext>
            </a:extLst>
          </p:cNvPr>
          <p:cNvSpPr txBox="1">
            <a:spLocks/>
          </p:cNvSpPr>
          <p:nvPr/>
        </p:nvSpPr>
        <p:spPr bwMode="auto">
          <a:xfrm>
            <a:off x="6094249" y="1826919"/>
            <a:ext cx="5027701" cy="6612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>
            <a:lvl1pPr marL="342265" indent="-342265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3895" indent="-342265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7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2pPr>
            <a:lvl3pPr marL="1026160" indent="-342265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7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3pPr>
            <a:lvl4pPr marL="1367790" indent="-342265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7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4pPr>
            <a:lvl5pPr marL="1710055" indent="-342265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7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5pPr>
            <a:lvl6pPr marL="1895475" indent="-367030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7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6pPr>
            <a:lvl7pPr marL="2352675" indent="-367030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7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7pPr>
            <a:lvl8pPr marL="2809875" indent="-367030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7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8pPr>
            <a:lvl9pPr marL="3267075" indent="-367030" algn="l" rtl="0" eaLnBrk="1" fontAlgn="base" hangingPunct="1">
              <a:spcBef>
                <a:spcPct val="4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7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H" sz="1800" kern="0" err="1">
                <a:latin typeface="Arial"/>
                <a:cs typeface="Times New Roman"/>
              </a:rPr>
              <a:t>Progenetix</a:t>
            </a:r>
            <a:r>
              <a:rPr lang="en-CH" sz="1800" kern="0">
                <a:latin typeface="Arial"/>
                <a:cs typeface="Times New Roman"/>
              </a:rPr>
              <a:t> </a:t>
            </a:r>
            <a:endParaRPr lang="de-DE"/>
          </a:p>
          <a:p>
            <a:pPr marL="0" indent="0" algn="ctr">
              <a:buNone/>
            </a:pPr>
            <a:r>
              <a:rPr lang="en-CH" sz="1800" kern="0">
                <a:latin typeface="Arial"/>
                <a:cs typeface="Times New Roman"/>
              </a:rPr>
              <a:t>p-value = 0.66</a:t>
            </a:r>
            <a:endParaRPr lang="en-CH"/>
          </a:p>
          <a:p>
            <a:pPr marL="0" indent="0" algn="ctr">
              <a:buFont typeface="Arial" panose="020B0604020202020204" pitchFamily="34" charset="0"/>
              <a:buNone/>
            </a:pPr>
            <a:endParaRPr lang="en-GB" sz="1800" kern="0">
              <a:latin typeface="Arial"/>
              <a:cs typeface="Times New Roman"/>
            </a:endParaRPr>
          </a:p>
        </p:txBody>
      </p:sp>
      <p:pic>
        <p:nvPicPr>
          <p:cNvPr id="7" name="Picture 2" descr="Ein Bild, das Text, Diagramm, Reihe, Screenshot enthält.&#10;&#10;KI-generierte Inhalte können fehlerhaft sein.">
            <a:extLst>
              <a:ext uri="{FF2B5EF4-FFF2-40B4-BE49-F238E27FC236}">
                <a16:creationId xmlns:a16="http://schemas.microsoft.com/office/drawing/2014/main" id="{01910A21-8F09-2895-2ECF-6B947B2E4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56" y="2555238"/>
            <a:ext cx="4856407" cy="307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fik 11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071E45EE-0B9F-A178-E5B4-2BA6BD274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624" y="2546276"/>
            <a:ext cx="5053124" cy="3094517"/>
          </a:xfrm>
          <a:prstGeom prst="rect">
            <a:avLst/>
          </a:prstGeom>
        </p:spPr>
      </p:pic>
      <p:pic>
        <p:nvPicPr>
          <p:cNvPr id="14" name="Grafik 13" descr="progenetix">
            <a:extLst>
              <a:ext uri="{FF2B5EF4-FFF2-40B4-BE49-F238E27FC236}">
                <a16:creationId xmlns:a16="http://schemas.microsoft.com/office/drawing/2014/main" id="{EBCB57B2-EE77-D2C2-E3EA-857BA4E2B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6147" y="276712"/>
            <a:ext cx="2563275" cy="78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01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35C9-B898-88FF-BC4F-1360C664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8)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7D603-C23A-504E-A675-43BD675F0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4" y="2205039"/>
            <a:ext cx="5873033" cy="38877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CH"/>
              <a:t>C</a:t>
            </a:r>
            <a:r>
              <a:rPr lang="en-CH" err="1"/>
              <a:t>ompared</a:t>
            </a:r>
            <a:r>
              <a:rPr lang="en-CH"/>
              <a:t> to </a:t>
            </a:r>
            <a:r>
              <a:rPr lang="en-CH" err="1"/>
              <a:t>Progenetix</a:t>
            </a:r>
            <a:r>
              <a:rPr lang="en-CH"/>
              <a:t>, our results indicate a much longer median survival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Association between sex and survival rate was not significant by our results and </a:t>
            </a:r>
            <a:r>
              <a:rPr lang="en-US" err="1"/>
              <a:t>Progenetix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Results show no significant association between alcohol consumption and survival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H"/>
              <a:t>Results show significant association between smoking and survival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H"/>
              <a:t>Results show significant association between combination of smoking and alcohol consumption and survival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H"/>
              <a:t>Big difference in datasets from </a:t>
            </a:r>
            <a:r>
              <a:rPr lang="en-CH" err="1"/>
              <a:t>cBioPortal</a:t>
            </a:r>
            <a:r>
              <a:rPr lang="en-CH"/>
              <a:t> and </a:t>
            </a:r>
            <a:r>
              <a:rPr lang="en-CH" err="1"/>
              <a:t>Progenetix</a:t>
            </a:r>
            <a:endParaRPr lang="en-CH"/>
          </a:p>
          <a:p>
            <a:pPr>
              <a:buChar char="•"/>
            </a:pPr>
            <a:endParaRPr lang="en-CH">
              <a:ea typeface="ＭＳ Ｐゴシック"/>
            </a:endParaRPr>
          </a:p>
          <a:p>
            <a:pPr marL="341630" lvl="1" indent="0">
              <a:buNone/>
            </a:pPr>
            <a:endParaRPr lang="en-CH">
              <a:ea typeface="ＭＳ Ｐゴシック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ED9E-7F4B-9059-1265-9672126B1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F096-F334-D64B-930F-C03959903246}" type="datetime3">
              <a:rPr lang="de-CH" smtClean="0"/>
              <a:t>02/05/25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A4D73-5E02-8959-6ECC-6A3BB4C04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 392 - Survival Analysis - Sandrin Hunkeler &amp; Lea Scherr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4FADB-09E5-F4A9-52AF-5212220F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90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225" y="2910177"/>
            <a:ext cx="10369550" cy="792434"/>
          </a:xfrm>
        </p:spPr>
        <p:txBody>
          <a:bodyPr/>
          <a:lstStyle/>
          <a:p>
            <a:pPr algn="ctr"/>
            <a:r>
              <a:rPr lang="en-US" sz="3200"/>
              <a:t>Thank you for listening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88C7E-1C47-C046-B050-47D77A9B6F3B}" type="datetime3">
              <a:rPr lang="de-CH" smtClean="0"/>
              <a:t>02/05/25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 392 - Survival Analysis - Sandrin Hunkeler &amp; Lea Scherr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26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66C4-E004-8EF4-16A8-57EF6B7D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68A7C-B051-4263-E8B1-AE04D5225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5C085-EE2C-FBF9-C956-47D320B6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2955-37BE-3B4B-8871-1A4C454FF799}" type="datetime3">
              <a:rPr lang="de-CH" smtClean="0"/>
              <a:t>02/05/25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2E5F1-4817-FFDD-C6CD-E389679DF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 392 - Survival Analysis - Sandrin Hunkeler &amp; Lea Scherr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703BC-EFF3-F53D-859C-1515B722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5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225" y="1268414"/>
            <a:ext cx="8820604" cy="792434"/>
          </a:xfrm>
        </p:spPr>
        <p:txBody>
          <a:bodyPr/>
          <a:lstStyle/>
          <a:p>
            <a:r>
              <a:rPr lang="en-CH"/>
              <a:t>1) Motivation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225" y="1977194"/>
            <a:ext cx="6330233" cy="4087275"/>
          </a:xfrm>
        </p:spPr>
        <p:txBody>
          <a:bodyPr numCol="1"/>
          <a:lstStyle/>
          <a:p>
            <a:pPr marL="0" indent="0">
              <a:buNone/>
            </a:pPr>
            <a:r>
              <a:rPr lang="en-CH" sz="1800">
                <a:latin typeface="Arial"/>
                <a:cs typeface="Times New Roman"/>
              </a:rPr>
              <a:t>Survival Analysis in General</a:t>
            </a:r>
            <a:endParaRPr lang="de-DE" sz="1800">
              <a:latin typeface="Arial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800">
                <a:latin typeface="Arial"/>
                <a:cs typeface="Times New Roman"/>
              </a:rPr>
              <a:t>Helps to estimate how long patients live after the diagnosis or treatment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>
                <a:latin typeface="Arial"/>
                <a:cs typeface="Times New Roman"/>
              </a:rPr>
              <a:t>Valuable for comparing treatments </a:t>
            </a:r>
            <a:endParaRPr lang="en-CH" sz="1800">
              <a:latin typeface="Arial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H" sz="1800">
                <a:latin typeface="Arial"/>
                <a:cs typeface="Times New Roman"/>
              </a:rPr>
              <a:t>Detecting associations</a:t>
            </a:r>
            <a:r>
              <a:rPr lang="en-GB" sz="1800">
                <a:latin typeface="Arial"/>
                <a:cs typeface="Times New Roman"/>
              </a:rPr>
              <a:t> </a:t>
            </a:r>
            <a:r>
              <a:rPr lang="en-CH" sz="1800">
                <a:latin typeface="Arial"/>
                <a:cs typeface="Times New Roman"/>
              </a:rPr>
              <a:t>with</a:t>
            </a:r>
            <a:r>
              <a:rPr lang="en-GB" sz="1800">
                <a:latin typeface="Arial"/>
                <a:cs typeface="Times New Roman"/>
              </a:rPr>
              <a:t> risk factors</a:t>
            </a:r>
          </a:p>
          <a:p>
            <a:pPr marL="0" indent="0">
              <a:buNone/>
            </a:pPr>
            <a:endParaRPr lang="en-GB" sz="1800">
              <a:latin typeface="Aria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800">
                <a:latin typeface="Arial"/>
                <a:cs typeface="Times New Roman"/>
              </a:rPr>
              <a:t>Head and Neck Carcinoma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>
                <a:latin typeface="Arial"/>
                <a:cs typeface="Times New Roman"/>
              </a:rPr>
              <a:t>A relatively common type of cancer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H" sz="1800"/>
              <a:t>N</a:t>
            </a:r>
            <a:r>
              <a:rPr lang="en-GB" sz="1800" err="1"/>
              <a:t>otable</a:t>
            </a:r>
            <a:r>
              <a:rPr lang="en-GB" sz="1800"/>
              <a:t> difference in risk between sexes</a:t>
            </a:r>
            <a:endParaRPr lang="en-CH" sz="1800">
              <a:latin typeface="Arial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H" sz="1800">
                <a:latin typeface="Arial"/>
                <a:cs typeface="Times New Roman"/>
              </a:rPr>
              <a:t>Risk s</a:t>
            </a:r>
            <a:r>
              <a:rPr lang="en-GB" sz="1800" err="1">
                <a:latin typeface="Arial"/>
                <a:cs typeface="Times New Roman"/>
              </a:rPr>
              <a:t>trongly</a:t>
            </a:r>
            <a:r>
              <a:rPr lang="en-GB" sz="1800">
                <a:latin typeface="Arial"/>
                <a:cs typeface="Times New Roman"/>
              </a:rPr>
              <a:t> associated with lifestyle</a:t>
            </a:r>
            <a:endParaRPr lang="en-CH" sz="1800">
              <a:latin typeface="Arial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CH" sz="1800">
              <a:latin typeface="Arial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D8FE-ADAF-D044-AA17-992614DAB179}" type="datetime3">
              <a:rPr lang="de-CH" smtClean="0"/>
              <a:t>02/05/25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 392 - Survival Analysis - Sandrin Hunkeler &amp; Lea Scherr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540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ED39D-9D9F-5D59-7740-938529B0C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62641-0F89-7BE7-B49B-722F8D14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1268414"/>
            <a:ext cx="8820604" cy="792434"/>
          </a:xfrm>
        </p:spPr>
        <p:txBody>
          <a:bodyPr/>
          <a:lstStyle/>
          <a:p>
            <a:r>
              <a:rPr lang="en-CH"/>
              <a:t>2.1) Background – Survival 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933E9-AB3F-F858-C809-6008AC6E3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6" y="1977194"/>
            <a:ext cx="4912704" cy="4087275"/>
          </a:xfrm>
        </p:spPr>
        <p:txBody>
          <a:bodyPr numCol="1"/>
          <a:lstStyle/>
          <a:p>
            <a:pPr marL="0" indent="0">
              <a:buNone/>
            </a:pPr>
            <a:r>
              <a:rPr lang="en-CH" sz="1800">
                <a:latin typeface="Arial"/>
                <a:cs typeface="Times New Roman"/>
              </a:rPr>
              <a:t>Survival Analysis Methods</a:t>
            </a:r>
            <a:endParaRPr lang="de-DE" sz="1800">
              <a:latin typeface="Arial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800">
                <a:latin typeface="Arial"/>
                <a:cs typeface="Times New Roman"/>
              </a:rPr>
              <a:t>Kaplan-Meier method for probability of survival over time</a:t>
            </a:r>
            <a:r>
              <a:rPr lang="en-CH" sz="1800">
                <a:latin typeface="Arial"/>
                <a:cs typeface="Times New Roman"/>
              </a:rPr>
              <a:t> [3]</a:t>
            </a:r>
            <a:endParaRPr lang="en-GB" sz="1800">
              <a:latin typeface="Arial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800">
                <a:latin typeface="Arial"/>
                <a:cs typeface="Times New Roman"/>
              </a:rPr>
              <a:t>Cox regression model for assessing variables which affect survival time</a:t>
            </a:r>
            <a:r>
              <a:rPr lang="en-CH" sz="1800">
                <a:latin typeface="Arial"/>
                <a:cs typeface="Times New Roman"/>
              </a:rPr>
              <a:t> [4]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11208-80A3-622A-CF19-468D074D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D8FE-ADAF-D044-AA17-992614DAB179}" type="datetime3">
              <a:rPr lang="de-CH" smtClean="0"/>
              <a:t>02/05/25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BE93E-84ED-77D2-559C-C1C06E84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 392 - Survival Analysis - Sandrin Hunkeler &amp; Lea Scherr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2E385-D494-D665-D112-B09737B4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1BB8FE-B843-0265-AFBC-89E1617EEC9D}"/>
              </a:ext>
            </a:extLst>
          </p:cNvPr>
          <p:cNvSpPr txBox="1"/>
          <p:nvPr/>
        </p:nvSpPr>
        <p:spPr>
          <a:xfrm>
            <a:off x="799589" y="5609905"/>
            <a:ext cx="8464003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1400">
                <a:latin typeface="Arial"/>
                <a:cs typeface="Times New Roman"/>
              </a:rPr>
              <a:t>[3]</a:t>
            </a:r>
            <a:r>
              <a:rPr lang="en-CH" sz="1400">
                <a:latin typeface="Arial"/>
                <a:cs typeface="Times New Roman"/>
              </a:rPr>
              <a:t> </a:t>
            </a:r>
            <a:r>
              <a:rPr lang="en-GB" sz="1400">
                <a:latin typeface="Arial"/>
                <a:cs typeface="Times New Roman"/>
                <a:hlinkClick r:id="rId3"/>
              </a:rPr>
              <a:t>https://www.emilyzabor.com/survival-analysis-in-r.html#kaplan-meier-plots</a:t>
            </a:r>
            <a:endParaRPr lang="en-GB" sz="1400">
              <a:latin typeface="Arial"/>
              <a:cs typeface="Times New Roman"/>
            </a:endParaRPr>
          </a:p>
          <a:p>
            <a:r>
              <a:rPr lang="en-GB" sz="1400">
                <a:latin typeface="Arial"/>
                <a:cs typeface="Times New Roman"/>
              </a:rPr>
              <a:t>[4] </a:t>
            </a:r>
            <a:r>
              <a:rPr lang="en-GB" sz="1400">
                <a:latin typeface="Arial"/>
                <a:cs typeface="Times New Roman"/>
                <a:hlinkClick r:id="rId4"/>
              </a:rPr>
              <a:t>https://www.emilyzabor.com/survival-analysis-in-r.html#the-cox-regression-model</a:t>
            </a:r>
            <a:endParaRPr lang="en-GB" sz="1400">
              <a:latin typeface="Arial"/>
              <a:cs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66AA20-7DE5-6328-7E77-31A4CD44D9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1151" y="1664631"/>
            <a:ext cx="6158799" cy="36883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5518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8FF3-DDAC-6819-D588-AFC7A139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2.2) Background – Kaplan Meier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02F53-DEC3-2A42-4D34-33309A05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32D3-72CD-774D-AE9B-2164F5FB8C01}" type="datetime3">
              <a:rPr lang="de-CH" smtClean="0"/>
              <a:t>02/05/25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CD9E8-9E91-8387-69CA-B794046C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 392 - Survival Analysis - Sandrin Hunkeler &amp; Lea Scherr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15D51-96F0-B3DA-DDDE-74AE04A7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415285-90F5-1F57-847E-9EDDD519A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1977195"/>
            <a:ext cx="10369550" cy="3341040"/>
          </a:xfrm>
        </p:spPr>
        <p:txBody>
          <a:bodyPr numCol="2"/>
          <a:lstStyle/>
          <a:p>
            <a:pPr marL="0" indent="0">
              <a:buNone/>
            </a:pPr>
            <a:r>
              <a:rPr lang="en-GB" sz="1800"/>
              <a:t>Kaplan-Meier Method [3]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/>
              <a:t>Estimates the probability of survival over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/>
              <a:t>Creates a step-shaped survival curve showing the fraction of patients still alive at each time point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/>
              <a:t>Accounts for patients who are still alive or lost to follow-up </a:t>
            </a:r>
          </a:p>
          <a:p>
            <a:pPr>
              <a:buFont typeface="Arial" panose="020B0604020202020204" pitchFamily="34" charset="0"/>
              <a:buChar char="•"/>
            </a:pPr>
            <a:endParaRPr lang="en-CH" sz="1800"/>
          </a:p>
          <a:p>
            <a:pPr>
              <a:buFont typeface="Arial" panose="020B0604020202020204" pitchFamily="34" charset="0"/>
              <a:buChar char="•"/>
            </a:pPr>
            <a:endParaRPr lang="en-CH" sz="1800"/>
          </a:p>
          <a:p>
            <a:pPr marL="0" indent="0">
              <a:buNone/>
            </a:pPr>
            <a:r>
              <a:rPr lang="en-CH" sz="1800"/>
              <a:t>Mathematical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1800"/>
              <a:t>S</a:t>
            </a:r>
            <a:r>
              <a:rPr lang="en-CH" sz="1800" err="1"/>
              <a:t>urvival</a:t>
            </a:r>
            <a:r>
              <a:rPr lang="en-CH" sz="1800"/>
              <a:t> is a conditional probability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H" sz="1800"/>
              <a:t>Surviving beyond a time, given survival before that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H" sz="1800"/>
              <a:t>d is</a:t>
            </a:r>
            <a:r>
              <a:rPr lang="en-GB" sz="1800"/>
              <a:t> number of events at time </a:t>
            </a:r>
            <a:r>
              <a:rPr lang="en-CH" sz="1800"/>
              <a:t>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/>
              <a:t>​</a:t>
            </a:r>
            <a:r>
              <a:rPr lang="en-CH" sz="1800"/>
              <a:t>n</a:t>
            </a:r>
            <a:r>
              <a:rPr lang="en-GB" sz="1800"/>
              <a:t> number </a:t>
            </a:r>
            <a:r>
              <a:rPr lang="en-CH" sz="1800"/>
              <a:t>of patients at risk</a:t>
            </a:r>
            <a:r>
              <a:rPr lang="en-GB" sz="1800"/>
              <a:t> just before </a:t>
            </a:r>
            <a:r>
              <a:rPr lang="en-CH" sz="1800"/>
              <a:t>t</a:t>
            </a:r>
            <a:endParaRPr lang="en-GB" sz="1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21B86-4505-AEBB-8461-1612F494E60C}"/>
              </a:ext>
            </a:extLst>
          </p:cNvPr>
          <p:cNvSpPr txBox="1"/>
          <p:nvPr/>
        </p:nvSpPr>
        <p:spPr>
          <a:xfrm>
            <a:off x="799589" y="5609905"/>
            <a:ext cx="8464003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1400">
                <a:latin typeface="Arial"/>
                <a:cs typeface="Times New Roman"/>
              </a:rPr>
              <a:t>[3]</a:t>
            </a:r>
            <a:r>
              <a:rPr lang="en-CH" sz="1400">
                <a:latin typeface="Arial"/>
                <a:cs typeface="Times New Roman"/>
              </a:rPr>
              <a:t> </a:t>
            </a:r>
            <a:r>
              <a:rPr lang="en-GB" sz="1400">
                <a:latin typeface="Arial"/>
                <a:cs typeface="Times New Roman"/>
                <a:hlinkClick r:id="rId2"/>
              </a:rPr>
              <a:t>https://www.emilyzabor.com/survival-analysis-in-r.html#kaplan-meier-plots</a:t>
            </a:r>
            <a:endParaRPr lang="en-GB" sz="1400">
              <a:latin typeface="Arial"/>
              <a:cs typeface="Times New Roman"/>
            </a:endParaRPr>
          </a:p>
        </p:txBody>
      </p:sp>
      <p:pic>
        <p:nvPicPr>
          <p:cNvPr id="3075" name="Picture 3" descr="Introduction to Survival Analysis: the Kaplan-Meier estimator | by Eryk  Lewinson | TDS Archive | Medium">
            <a:extLst>
              <a:ext uri="{FF2B5EF4-FFF2-40B4-BE49-F238E27FC236}">
                <a16:creationId xmlns:a16="http://schemas.microsoft.com/office/drawing/2014/main" id="{91DDA3D8-7314-F8EC-2C64-946DDB17C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332" y="4200889"/>
            <a:ext cx="32956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89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90F4D-CF1E-A6AB-5F72-BD4EEA9BF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589A5-4630-BEDD-D97B-AB7C54064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2.3) Background – Cox Regression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1DC13-18C0-D132-242D-2042A8456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32D3-72CD-774D-AE9B-2164F5FB8C01}" type="datetime3">
              <a:rPr lang="de-CH" smtClean="0"/>
              <a:t>02/05/25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BF9B4-ABFD-87A5-5156-C8FDB903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 392 - Survival Analysis - Sandrin Hunkeler &amp; Lea Scherr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D03F1-2D41-E833-E6EF-6853BC34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B5AD9A-F343-12F6-B538-4F7D3EB2B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1977195"/>
            <a:ext cx="10369550" cy="3341040"/>
          </a:xfrm>
        </p:spPr>
        <p:txBody>
          <a:bodyPr numCol="2"/>
          <a:lstStyle/>
          <a:p>
            <a:pPr marL="0" indent="0">
              <a:buNone/>
            </a:pPr>
            <a:r>
              <a:rPr lang="en-GB" sz="1800"/>
              <a:t>Cox Regression Model [4]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/>
              <a:t>Identifies which factors influence survival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/>
              <a:t>Estimates a hazard ratio for each </a:t>
            </a:r>
            <a:r>
              <a:rPr lang="en-CH" sz="1800"/>
              <a:t>risk factor</a:t>
            </a:r>
            <a:r>
              <a:rPr lang="en-GB" sz="180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/>
              <a:t>Can handle multiple variables at once, adjusting for their effects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/>
              <a:t>Assumes that hazard ratios stay constant over time</a:t>
            </a:r>
            <a:endParaRPr lang="en-CH" sz="1800"/>
          </a:p>
          <a:p>
            <a:pPr>
              <a:buFont typeface="Arial" panose="020B0604020202020204" pitchFamily="34" charset="0"/>
              <a:buChar char="•"/>
            </a:pPr>
            <a:endParaRPr lang="en-CH" sz="1800"/>
          </a:p>
          <a:p>
            <a:pPr>
              <a:buFont typeface="Arial" panose="020B0604020202020204" pitchFamily="34" charset="0"/>
              <a:buChar char="•"/>
            </a:pPr>
            <a:endParaRPr lang="en-CH" sz="1800"/>
          </a:p>
          <a:p>
            <a:pPr marL="0" indent="0">
              <a:buNone/>
            </a:pPr>
            <a:r>
              <a:rPr lang="en-CH" sz="1800"/>
              <a:t>Mathematical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H" sz="1800"/>
              <a:t>Risk of factors (smoking) is assumed to be constant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H" sz="1800"/>
              <a:t>Estimates the chance of the events happening (risk) sooner or later for each risk factor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H" sz="1800"/>
              <a:t>Product over all events K, all factors x of a patient, at time </a:t>
            </a:r>
            <a:r>
              <a:rPr lang="en-CH" sz="1800" err="1"/>
              <a:t>t_i</a:t>
            </a:r>
            <a:r>
              <a:rPr lang="en-CH" sz="1800"/>
              <a:t>, for all still observed patients R(</a:t>
            </a:r>
            <a:r>
              <a:rPr lang="en-CH" sz="1800" err="1"/>
              <a:t>t_j</a:t>
            </a:r>
            <a:r>
              <a:rPr lang="en-CH" sz="180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121933-A739-3866-9335-86E9F1017E15}"/>
              </a:ext>
            </a:extLst>
          </p:cNvPr>
          <p:cNvSpPr txBox="1"/>
          <p:nvPr/>
        </p:nvSpPr>
        <p:spPr>
          <a:xfrm>
            <a:off x="799589" y="5873127"/>
            <a:ext cx="8464003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1400">
                <a:latin typeface="Arial"/>
                <a:cs typeface="Times New Roman"/>
              </a:rPr>
              <a:t>[4] </a:t>
            </a:r>
            <a:r>
              <a:rPr lang="en-GB" sz="1400">
                <a:latin typeface="Arial"/>
                <a:cs typeface="Times New Roman"/>
                <a:hlinkClick r:id="rId2"/>
              </a:rPr>
              <a:t>https://www.emilyzabor.com/survival-analysis-in-r.html#the-cox-regression-model</a:t>
            </a:r>
            <a:endParaRPr lang="en-GB" sz="1400">
              <a:latin typeface="Arial"/>
              <a:cs typeface="Times New Roman"/>
            </a:endParaRPr>
          </a:p>
        </p:txBody>
      </p:sp>
      <p:pic>
        <p:nvPicPr>
          <p:cNvPr id="4098" name="Picture 2" descr="Survival Analysis: Optimize the Partial Likelihood of the Cox Model | by  Nicolo Cosimo Albanese | TDS Archive | Medium">
            <a:extLst>
              <a:ext uri="{FF2B5EF4-FFF2-40B4-BE49-F238E27FC236}">
                <a16:creationId xmlns:a16="http://schemas.microsoft.com/office/drawing/2014/main" id="{36E1AC48-B088-0E7A-39A5-B779A0EB7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539" y="4565620"/>
            <a:ext cx="3270974" cy="114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53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A3FA9-CDB3-65A3-7667-D2ABE8B0D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C54CA-5997-74F0-5822-5A282EAC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1268414"/>
            <a:ext cx="8820604" cy="792434"/>
          </a:xfrm>
        </p:spPr>
        <p:txBody>
          <a:bodyPr/>
          <a:lstStyle/>
          <a:p>
            <a:r>
              <a:rPr lang="en-CH"/>
              <a:t>2.4) Background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E1A9B-7E9E-1718-B493-46D282344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6" y="1977194"/>
            <a:ext cx="5403657" cy="4087275"/>
          </a:xfrm>
        </p:spPr>
        <p:txBody>
          <a:bodyPr numCol="1"/>
          <a:lstStyle/>
          <a:p>
            <a:pPr marL="0" indent="0">
              <a:buNone/>
            </a:pPr>
            <a:r>
              <a:rPr lang="en-CH" sz="1800">
                <a:latin typeface="Arial"/>
                <a:cs typeface="Times New Roman"/>
              </a:rPr>
              <a:t>Head and Neck </a:t>
            </a:r>
            <a:r>
              <a:rPr lang="en-CH" sz="1800" err="1">
                <a:latin typeface="Arial"/>
                <a:cs typeface="Times New Roman"/>
              </a:rPr>
              <a:t>Squamous</a:t>
            </a:r>
            <a:r>
              <a:rPr lang="en-CH" sz="1800">
                <a:latin typeface="Arial"/>
                <a:cs typeface="Times New Roman"/>
              </a:rPr>
              <a:t> </a:t>
            </a:r>
            <a:r>
              <a:rPr lang="en-CH" sz="1800" err="1">
                <a:latin typeface="Arial"/>
                <a:cs typeface="Times New Roman"/>
              </a:rPr>
              <a:t>Cell</a:t>
            </a:r>
            <a:r>
              <a:rPr lang="en-CH" sz="1800">
                <a:latin typeface="Arial"/>
                <a:cs typeface="Times New Roman"/>
              </a:rPr>
              <a:t> Cancer [0]</a:t>
            </a:r>
            <a:endParaRPr lang="de-DE" sz="1800">
              <a:latin typeface="Arial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800">
                <a:latin typeface="Arial"/>
                <a:cs typeface="Times New Roman"/>
              </a:rPr>
              <a:t>Collection of cancers usually developing in the mucosal surfaces of the head and neck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>
                <a:latin typeface="Arial"/>
                <a:cs typeface="Times New Roman"/>
              </a:rPr>
              <a:t>The combination of alcohol and tobacco use is the most important risk factor</a:t>
            </a:r>
            <a:endParaRPr lang="en-CH" sz="1800">
              <a:latin typeface="Arial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H" sz="1800">
                <a:latin typeface="Arial"/>
                <a:cs typeface="Times New Roman"/>
              </a:rPr>
              <a:t>N</a:t>
            </a:r>
            <a:r>
              <a:rPr lang="en-GB" sz="1800">
                <a:latin typeface="Arial"/>
                <a:cs typeface="Times New Roman"/>
              </a:rPr>
              <a:t>early 4% of all cancers in the United States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/>
              <a:t>Males account for over two-thirds of cases, indicating a strong sex-based difference</a:t>
            </a:r>
            <a:r>
              <a:rPr lang="en-CH" sz="1800"/>
              <a:t> in risk</a:t>
            </a:r>
            <a:endParaRPr lang="en-CH" sz="1800">
              <a:latin typeface="Arial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H" sz="1800">
                <a:latin typeface="Arial"/>
                <a:cs typeface="Times New Roman"/>
              </a:rPr>
              <a:t>Most head and neck tumours are squamous cell cancers</a:t>
            </a:r>
            <a:endParaRPr lang="en-GB" sz="1800">
              <a:latin typeface="Arial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800">
              <a:latin typeface="Arial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A86B1-E9F4-784E-E59D-9533BCA7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D8FE-ADAF-D044-AA17-992614DAB179}" type="datetime3">
              <a:rPr lang="de-CH" smtClean="0"/>
              <a:t>02/05/25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F4FFE-4575-7078-3E31-B6D62CA32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 392 - Survival Analysis - Sandrin Hunkeler &amp; Lea Scherr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0967F-E23D-BE7C-542A-949295731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BDA847-B682-A4D3-4659-2386EAA4AE96}"/>
              </a:ext>
            </a:extLst>
          </p:cNvPr>
          <p:cNvSpPr txBox="1"/>
          <p:nvPr/>
        </p:nvSpPr>
        <p:spPr>
          <a:xfrm>
            <a:off x="799589" y="6053394"/>
            <a:ext cx="8464003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1400">
                <a:latin typeface="Arial"/>
                <a:cs typeface="Times New Roman"/>
              </a:rPr>
              <a:t>[0]</a:t>
            </a:r>
            <a:r>
              <a:rPr lang="en-CH" sz="1400">
                <a:latin typeface="Arial"/>
                <a:cs typeface="Times New Roman"/>
              </a:rPr>
              <a:t> </a:t>
            </a:r>
            <a:r>
              <a:rPr lang="en-GB" sz="1400">
                <a:latin typeface="Arial"/>
                <a:cs typeface="Times New Roman"/>
              </a:rPr>
              <a:t>https://www.cancer.gov/types/head-and-neck/head-neck-fact-sheet</a:t>
            </a:r>
          </a:p>
        </p:txBody>
      </p:sp>
      <p:pic>
        <p:nvPicPr>
          <p:cNvPr id="1026" name="Picture 2" descr="Mund-Rachen-Krebs: gute Ergebnisse für Radiochemo- und Strahlentherapie •  healthcare-in-europe.com">
            <a:extLst>
              <a:ext uri="{FF2B5EF4-FFF2-40B4-BE49-F238E27FC236}">
                <a16:creationId xmlns:a16="http://schemas.microsoft.com/office/drawing/2014/main" id="{E6B8E9A3-3B65-5769-5B6C-4CAB91BA80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63" r="53675" b="22976"/>
          <a:stretch/>
        </p:blipFill>
        <p:spPr bwMode="auto">
          <a:xfrm>
            <a:off x="7336972" y="3774907"/>
            <a:ext cx="4345994" cy="231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 descr="Squamous cell carcinoma of the skin - Symptoms and causes - Mayo Clinic">
            <a:extLst>
              <a:ext uri="{FF2B5EF4-FFF2-40B4-BE49-F238E27FC236}">
                <a16:creationId xmlns:a16="http://schemas.microsoft.com/office/drawing/2014/main" id="{FD6E0334-FA9D-8C92-3568-32E349D81DE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6001"/>
          <a:stretch/>
        </p:blipFill>
        <p:spPr>
          <a:xfrm>
            <a:off x="7336972" y="1256486"/>
            <a:ext cx="4290307" cy="25064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0950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65040-B312-59B1-4ABA-44CEDE976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EA451-5BE1-D8EA-E391-8D982C594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1268414"/>
            <a:ext cx="8820604" cy="792434"/>
          </a:xfrm>
        </p:spPr>
        <p:txBody>
          <a:bodyPr/>
          <a:lstStyle/>
          <a:p>
            <a:r>
              <a:rPr lang="en-CH"/>
              <a:t>3) Objectives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594C8-58BA-ED76-3811-96A0EFF3B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1977194"/>
            <a:ext cx="5121360" cy="4087275"/>
          </a:xfrm>
        </p:spPr>
        <p:txBody>
          <a:bodyPr numCol="1"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>
                <a:latin typeface="Arial"/>
                <a:cs typeface="Times New Roman"/>
              </a:rPr>
              <a:t>Explore survival rates of Head and Neck Carcinoma over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>
                <a:latin typeface="Arial"/>
                <a:cs typeface="Times New Roman"/>
              </a:rPr>
              <a:t>Explore influence of alcohol, tobacco consumption and sex on survival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>
                <a:latin typeface="Arial"/>
                <a:cs typeface="Times New Roman"/>
              </a:rPr>
              <a:t>Apply Kaplan-Meier method and Cox regression model to clinical data on </a:t>
            </a:r>
            <a:r>
              <a:rPr lang="en-GB" sz="1800" err="1">
                <a:latin typeface="Arial"/>
                <a:cs typeface="Times New Roman"/>
              </a:rPr>
              <a:t>cBioPortal</a:t>
            </a:r>
            <a:endParaRPr lang="en-CH" sz="1800">
              <a:latin typeface="Arial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H" sz="1800">
                <a:latin typeface="Arial"/>
                <a:cs typeface="Times New Roman"/>
              </a:rPr>
              <a:t>Compare our results to </a:t>
            </a:r>
            <a:r>
              <a:rPr lang="en-CH" sz="1800" err="1">
                <a:latin typeface="Arial"/>
                <a:cs typeface="Times New Roman"/>
              </a:rPr>
              <a:t>Progenetix</a:t>
            </a:r>
            <a:endParaRPr lang="en-GB" sz="1800">
              <a:latin typeface="Arial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C2094-CEF5-1634-9FCB-8BEAF8E4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D8FE-ADAF-D044-AA17-992614DAB179}" type="datetime3">
              <a:rPr lang="de-CH" smtClean="0"/>
              <a:t>02/05/25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B25B7-90F1-00BE-6104-384AB7C7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 392 - Survival Analysis - Sandrin Hunkeler &amp; Lea Scherr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3199F-EB4C-299D-FE9E-841EA8F8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t>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6460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2508C-01E9-2B2E-27EF-22722E1D8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9566B-7039-C7A0-9D9A-3E5479A3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1268414"/>
            <a:ext cx="8820604" cy="792434"/>
          </a:xfrm>
        </p:spPr>
        <p:txBody>
          <a:bodyPr/>
          <a:lstStyle/>
          <a:p>
            <a:r>
              <a:rPr lang="en-CH"/>
              <a:t>4.1) Dataset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C8750-F7E1-51AF-D2CF-B9CCF4025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1977195"/>
            <a:ext cx="10369550" cy="3456654"/>
          </a:xfrm>
        </p:spPr>
        <p:txBody>
          <a:bodyPr numCol="2"/>
          <a:lstStyle/>
          <a:p>
            <a:pPr marL="0" indent="0">
              <a:buNone/>
            </a:pPr>
            <a:r>
              <a:rPr lang="en-CH" sz="1800" err="1">
                <a:latin typeface="Arial"/>
                <a:cs typeface="Times New Roman"/>
              </a:rPr>
              <a:t>cBioPortal</a:t>
            </a:r>
            <a:r>
              <a:rPr lang="en-CH" sz="1800">
                <a:latin typeface="Arial"/>
                <a:cs typeface="Times New Roman"/>
              </a:rPr>
              <a:t> [1]</a:t>
            </a:r>
            <a:endParaRPr lang="de-DE" sz="1800">
              <a:latin typeface="Arial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800">
                <a:latin typeface="Arial"/>
                <a:cs typeface="Times New Roman"/>
              </a:rPr>
              <a:t>An open-access, open-source resource for interactive exploration of </a:t>
            </a:r>
            <a:r>
              <a:rPr lang="en-CH" sz="1800">
                <a:latin typeface="Arial"/>
                <a:cs typeface="Times New Roman"/>
              </a:rPr>
              <a:t>cancer </a:t>
            </a:r>
            <a:r>
              <a:rPr lang="en-GB" sz="1800">
                <a:latin typeface="Arial"/>
                <a:cs typeface="Times New Roman"/>
              </a:rPr>
              <a:t>data sets</a:t>
            </a:r>
          </a:p>
          <a:p>
            <a:pPr marL="0" indent="0">
              <a:buNone/>
            </a:pPr>
            <a:endParaRPr lang="en-GB" sz="1800">
              <a:latin typeface="Aria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CH" sz="1800">
                <a:latin typeface="Arial"/>
                <a:cs typeface="Times New Roman"/>
              </a:rPr>
              <a:t>Head and Neck Squamous Cell Carcinoma [2]</a:t>
            </a:r>
            <a:endParaRPr lang="en-CH" sz="1800">
              <a:latin typeface="Arial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800">
                <a:latin typeface="Arial"/>
                <a:cs typeface="Times New Roman"/>
              </a:rPr>
              <a:t>NCIT:C34447</a:t>
            </a:r>
            <a:endParaRPr lang="en-GB" sz="1800">
              <a:latin typeface="Arial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800">
                <a:latin typeface="Arial"/>
                <a:cs typeface="Times New Roman"/>
              </a:rPr>
              <a:t>150 samples</a:t>
            </a:r>
            <a:endParaRPr lang="en-CH" sz="1800">
              <a:latin typeface="Arial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800">
              <a:latin typeface="Arial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>
              <a:latin typeface="Arial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800">
                <a:latin typeface="Arial"/>
                <a:cs typeface="Times New Roman"/>
              </a:rPr>
              <a:t>Properties</a:t>
            </a:r>
            <a:r>
              <a:rPr lang="de-CH" sz="1800">
                <a:latin typeface="Arial"/>
                <a:cs typeface="Times New Roman"/>
              </a:rPr>
              <a:t> [2]</a:t>
            </a:r>
            <a:endParaRPr lang="en-GB" sz="1800">
              <a:latin typeface="Arial"/>
              <a:cs typeface="Times New Roman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>
                <a:latin typeface="Arial"/>
                <a:cs typeface="Times New Roman"/>
              </a:rPr>
              <a:t>Patient 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>
                <a:latin typeface="Arial"/>
                <a:cs typeface="Times New Roman"/>
              </a:rPr>
              <a:t>Overall Survival Months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>
                <a:latin typeface="Arial"/>
                <a:cs typeface="Times New Roman"/>
              </a:rPr>
              <a:t>Overall Survival Status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>
                <a:latin typeface="Arial"/>
                <a:cs typeface="Times New Roman"/>
              </a:rPr>
              <a:t>Sex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>
                <a:latin typeface="Arial"/>
                <a:cs typeface="Times New Roman"/>
              </a:rPr>
              <a:t>Alcohol Intensity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>
                <a:latin typeface="Arial"/>
                <a:cs typeface="Times New Roman"/>
              </a:rPr>
              <a:t>Smoking Status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H" sz="1800">
              <a:latin typeface="Arial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F40C-4913-E12E-1377-62BAE745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D8FE-ADAF-D044-AA17-992614DAB179}" type="datetime3">
              <a:rPr lang="de-CH" smtClean="0"/>
              <a:t>02/05/25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4EBD2-40E6-3709-5FFA-F53F8427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 392 - Survival Analysis - Sandrin Hunkeler &amp; Lea Scherr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73E97-1CEF-B2AA-F4B7-2537965B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t>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A063BE-B4B8-E01B-7401-7A1AC91721F9}"/>
              </a:ext>
            </a:extLst>
          </p:cNvPr>
          <p:cNvSpPr txBox="1"/>
          <p:nvPr/>
        </p:nvSpPr>
        <p:spPr>
          <a:xfrm>
            <a:off x="799589" y="5609905"/>
            <a:ext cx="8464003" cy="7386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1400">
                <a:latin typeface="Arial"/>
                <a:cs typeface="Times New Roman"/>
              </a:rPr>
              <a:t>[1]</a:t>
            </a:r>
            <a:r>
              <a:rPr lang="en-CH" sz="1400">
                <a:latin typeface="Arial"/>
                <a:cs typeface="Times New Roman"/>
              </a:rPr>
              <a:t> </a:t>
            </a:r>
            <a:r>
              <a:rPr lang="en-GB" sz="1400">
                <a:latin typeface="Arial"/>
                <a:cs typeface="Times New Roman"/>
                <a:hlinkClick r:id="rId3"/>
              </a:rPr>
              <a:t>https://sciwiki.fredhutch.org/datascience/cbioportal</a:t>
            </a:r>
            <a:endParaRPr lang="en-GB" sz="1400">
              <a:latin typeface="Arial"/>
              <a:cs typeface="Times New Roman"/>
            </a:endParaRPr>
          </a:p>
          <a:p>
            <a:r>
              <a:rPr lang="en-GB" sz="1400">
                <a:latin typeface="Arial"/>
                <a:cs typeface="Times New Roman"/>
              </a:rPr>
              <a:t>[2]</a:t>
            </a:r>
            <a:r>
              <a:rPr lang="en-CH" sz="1400">
                <a:latin typeface="Arial"/>
                <a:cs typeface="Times New Roman"/>
              </a:rPr>
              <a:t> </a:t>
            </a:r>
            <a:r>
              <a:rPr lang="en-GB" sz="1400">
                <a:latin typeface="Arial"/>
                <a:cs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https://www.cbioportal.org/study/clinicalData?id=ohnca_cptac_gdc</a:t>
            </a:r>
            <a:endParaRPr lang="en-GB" sz="1400">
              <a:latin typeface="Arial"/>
              <a:cs typeface="Times New Roman"/>
            </a:endParaRPr>
          </a:p>
          <a:p>
            <a:endParaRPr lang="en-GB" sz="1400">
              <a:latin typeface="Arial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31972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3.9|3.2|4.6|5.4|2.6|3|1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3.9|3.2|4.6|5.4|2.6|3|1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3.9|3.2|4.6|5.4|2.6|3|1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3.9|3.2|4.6|5.4|2.6|3|1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3.9|3.2|4.6|5.4|2.6|3|1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3.9|3.2|4.6|5.4|2.6|3|10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3.9|3.2|4.6|5.4|2.6|3|10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3.9|3.2|4.6|5.4|2.6|3|10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3.9|3.2|4.6|5.4|2.6|3|10.4"/>
</p:tagLst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rtlCol="0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MS PGothic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MS PGothic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04208B7ECB46B6E9A26F618B19AE" ma:contentTypeVersion="6" ma:contentTypeDescription="Create a new document." ma:contentTypeScope="" ma:versionID="ae5cfb58b8b2cb25167a4f53f82d3ff4">
  <xsd:schema xmlns:xsd="http://www.w3.org/2001/XMLSchema" xmlns:xs="http://www.w3.org/2001/XMLSchema" xmlns:p="http://schemas.microsoft.com/office/2006/metadata/properties" xmlns:ns2="e35b2c76-570e-441a-a136-7d6986e7eb00" targetNamespace="http://schemas.microsoft.com/office/2006/metadata/properties" ma:root="true" ma:fieldsID="932bcbb571fce571272153703ab16b82" ns2:_="">
    <xsd:import namespace="e35b2c76-570e-441a-a136-7d6986e7eb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5b2c76-570e-441a-a136-7d6986e7eb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D1840F-0296-4F11-AB59-FE549B734844}">
  <ds:schemaRefs>
    <ds:schemaRef ds:uri="e35b2c76-570e-441a-a136-7d6986e7eb0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5E4D6F6-CB0E-4BBD-9A3E-6386A11BDE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B4E1F0-EE1C-4242-B5C6-25B7DCA0114B}">
  <ds:schemaRefs>
    <ds:schemaRef ds:uri="e35b2c76-570e-441a-a136-7d6986e7eb0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1742</Words>
  <Application>Microsoft Office PowerPoint</Application>
  <PresentationFormat>Widescreen</PresentationFormat>
  <Paragraphs>316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ＭＳ Ｐゴシック</vt:lpstr>
      <vt:lpstr>Arial</vt:lpstr>
      <vt:lpstr>Calibri</vt:lpstr>
      <vt:lpstr>Times New Roman</vt:lpstr>
      <vt:lpstr>UZH</vt:lpstr>
      <vt:lpstr>Survival Analysis of Head and Neck Squamous Cell Carcinoma </vt:lpstr>
      <vt:lpstr>Structure</vt:lpstr>
      <vt:lpstr>1) Motivation</vt:lpstr>
      <vt:lpstr>2.1) Background – Survival Analysis</vt:lpstr>
      <vt:lpstr>2.2) Background – Kaplan Meier</vt:lpstr>
      <vt:lpstr>2.3) Background – Cox Regression Model</vt:lpstr>
      <vt:lpstr>2.4) Background</vt:lpstr>
      <vt:lpstr>3) Objectives</vt:lpstr>
      <vt:lpstr>4.1) Dataset</vt:lpstr>
      <vt:lpstr>4.2) Dataset</vt:lpstr>
      <vt:lpstr>4.3) Dataset</vt:lpstr>
      <vt:lpstr>4.4) Dataset</vt:lpstr>
      <vt:lpstr>5) Methods</vt:lpstr>
      <vt:lpstr>6.1) Results - Kaplan-Meier Method </vt:lpstr>
      <vt:lpstr>6.2) Results - Kaplan-Meier Method </vt:lpstr>
      <vt:lpstr>6.3) Results – Cox Regression Model </vt:lpstr>
      <vt:lpstr>6.4) Results – Cox Regression Model </vt:lpstr>
      <vt:lpstr>6.5) Results – Cox Regression Model </vt:lpstr>
      <vt:lpstr>6.6) Results – Cox Regression Model </vt:lpstr>
      <vt:lpstr>6.7) Results – Cox Regression Model </vt:lpstr>
      <vt:lpstr>6.8) Results - Cox Regression Model </vt:lpstr>
      <vt:lpstr>7.1) Discussion - Progenetix</vt:lpstr>
      <vt:lpstr>7.2) Discussion - Progenetix</vt:lpstr>
      <vt:lpstr>7.3) Discussion - Progenetix</vt:lpstr>
      <vt:lpstr>8) Conclusion</vt:lpstr>
      <vt:lpstr>Thank you for listening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Sandrin Hunkeler</dc:creator>
  <cp:lastModifiedBy>Sandrin Hunkeler</cp:lastModifiedBy>
  <cp:revision>2</cp:revision>
  <dcterms:created xsi:type="dcterms:W3CDTF">2023-11-22T14:32:10Z</dcterms:created>
  <dcterms:modified xsi:type="dcterms:W3CDTF">2025-05-02T11:55:19Z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0x010100624E04208B7ECB46B6E9A26F618B19AE</vt:lpwstr>
  </property>
  <property fmtid="{D5CDD505-2E9C-101B-9397-08002B2CF9AE}" pid="3" name="KSOProductBuildVer">
    <vt:lpwstr>2052-4.7.0.7770</vt:lpwstr>
  </property>
</Properties>
</file>