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>
        <p:scale>
          <a:sx n="100" d="100"/>
          <a:sy n="100" d="100"/>
        </p:scale>
        <p:origin x="10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1:03:07.1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713 98 24575,'97'0'0,"-43"0"0,1 0 0,6 0 0,4 0 0,26 0 0,1 0 0,-25 0 0,0 0 0,16-2 0,-2-1 0,-27 0 0,-3-1 0,2-1 0,-1-1 0,1-1 0,0 1 0,0 1 0,-1 0 0,40-5 0,-21 2 0,-23 4 0,-19 1 0,-17 3 0,-8 0 0,-42 0 0,-15-3 0,-25-1 0,0 0 0,10-2 0,0 2 0,-15 1 0,32 2 0,-3 0 0,-9 0 0,-2 2 0,-8-1 0,-1 0 0,2 0 0,0 0 0,3 0 0,1 0 0,3 0 0,0 0 0,3 0 0,0 0 0,-4 0 0,1 0 0,1 0 0,2 0 0,4 0 0,3 0 0,-37 0 0,28 0 0,21 0 0,21 4 0,11-1 0,6 5 0,1-6 0,-3 0 0,-1 0 0,-4 1 0,-7 3 0,-10 2 0,-9 0 0,0 4 0,6-1 0,11-3 0,14-3 0,35-3 0,12-2 0,38 3 0,2 3 0,2 4 0,1 5 0,1 0 0,13 1 0,-44-9 0,2 0 0,3 0 0,1-1 0,0-1 0,0 0 0,-1-2 0,-1 0 0,-4-1 0,-1-1 0,33-1 0,-19 0 0,-20 0 0,-16 0 0,-5 0 0,7 0 0,18 0 0,28 0 0,13 0 0,-4 0 0,-16 0 0,-25 0 0,-17 0 0,-10 0 0,-4 2 0,8 1 0,21 0 0,39 2 0,-24-3 0,5 1 0,8 0 0,1 2 0,-2 0 0,-3 0 0,-14-1 0,-4 1 0,15 4 0,-28-3 0,-21-1 0,-7 2 0,-9 0 0,0 1 0,0-1 0,0 0 0,-1-1 0,-10-3 0,-13-1 0,-17-2 0,-16 0 0,-5 0 0,-4 2 0,-4 2 0,-9 0 0,30-1 0,-2 0 0,-9 0 0,-3-1 0,-4 1 0,-1-1 0,1 0 0,1-1 0,5-1 0,2 0 0,8 0 0,2 0 0,-36 0 0,14 0 0,15-2 0,6-1 0,0-2 0,1 0 0,-1 1 0,10 1 0,14 2 0,10 1 0,8 0 0,2 0 0,0 0 0,0 0 0,-1 0 0,2-5 0,9-14 0,3-3 0,1 2 0,-1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1:03:19.2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1053 118 24575,'-35'0'0,"-14"0"0,-39 0 0,25 1 0,-6 1 0,-13 2 0,-3 2 0,-8 2 0,0 2 0,12 0 0,5 0 0,15-1 0,6-1 0,-19 0 0,43-4 0,17-1 0,11 0 0,23-1 0,-4-1 0,17-1 0,-7 0 0,7 0 0,8 0 0,7 0 0,-1 0 0,-6 0 0,-5 0 0,-3 0 0,1 0 0,1 0 0,0 0 0,-3 0 0,-4 0 0,0 0 0,-2 0 0,-1 0 0,0 0 0,-4 0 0,4 0 0,4 0 0,3 0 0,2 0 0,3 0 0,4 0 0,2 0 0,1 0 0,-5 0 0,-5 0 0,-3 2 0,-3 1 0,1 0 0,6-1 0,1-2 0,3 0 0,-4 0 0,-6 0 0,-2 0 0,-12 0 0,0 0 0,-10 0 0,1 0 0,1 0 0,5 0 0,3 0 0,4 0 0,2 0 0,0 0 0,-7 0 0,0 0 0,-4 0 0,-1 0 0,5 0 0,-6 0 0,2 0 0,-2 0 0,-2 0 0,0 0 0,0 0 0,-1 0 0,2 0 0,3 0 0,3 0 0,6 0 0,-7 0 0,3 0 0,-10 2 0,0 1 0,-3 3 0,-14-3 0,-7 1 0,-14-7 0,-4-6 0,-1-4 0,0-5 0,4-1 0,3 0 0,6 2 0,1 3 0,4 2 0,1 3 0,2 0 0,3 0 0,2 0 0,1 1 0,2-1 0,2 5 0,0-4 0,2 1 0,0-2 0,3-1 0,1 2 0,3 2 0,2 2 0,5 2 0,4 2 0,3 0 0,5 1 0,4 1 0,4 3 0,-1 1 0,-3 1 0,-1-2 0,-4-2 0,-3-1 0,-6 0 0,0 1 0,-5-1 0,4 1 0,-3-3 0,2 0 0,-1 0 0,-1 0 0,-2 5 0,0-4 0,2 4 0,-2-2 0,1-1 0,-1 1 0,-1-1 0,1 0 0,-2 2 0,0 1 0,0 0 0,3-3 0,-2 0 0,2 0 0,-3 5 0,1-4 0,1 3 0,-3-4 0,4 1 0,-2 3 0,2-4 0,-3 4 0,-1-1 0,-1 1 0,-1 1 0,-2-2 0,-3-3 0,-3-1 0,-1-1 0,-1 0 0,2 2 0,3 0 0,3 6 0,2 0 0,0 3 0,0-1 0,0 1 0,2 2 0,1 0 0,1 1 0,1-2 0,-3-2 0,2-2 0,0-5 0,-2 0 0,4-1 0,-1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1:05:29.6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1344 1 24575,'-45'0'0,"-33"0"0,20 0 0,-4 0 0,-13 0 0,-3 0 0,-7 0 0,0 0 0,5 0 0,3 0 0,7 0 0,4 0 0,12 0 0,5 0 0,-24 0 0,20 0 0,6 0 0,1 0 0,0 0 0,3 0 0,9 0 0,6 0 0,16 0 0,13 0 0,23 0 0,16 0 0,12 0 0,5 0 0,5 1 0,12 5 0,18 4 0,-35-2 0,3 0 0,7 1 0,2-1 0,3-1 0,1 0 0,0-1 0,-1-1 0,-2-2 0,-2-1 0,-5 0 0,-2-1 0,-8-1 0,-3 0 0,29 0 0,-25 0 0,-12 0 0,-5 0 0,-2 0 0,2 0 0,2 0 0,3 0 0,0 0 0,8 0 0,11 0 0,23 0 0,-32 0 0,2 0 0,4 0 0,0 0 0,-3 0 0,-1 0 0,32 0 0,-24 0 0,-23 0 0,-23 0 0,-10 0 0,-39 0 0,-7 0 0,-35 0 0,-1 0 0,-12 0 0,-5 0 0,40 0 0,-3 0 0,-12 0 0,-4 0 0,-13 0 0,-4 0 0,-8 0 0,-3 1 0,32 0 0,-1 0 0,1 1 0,-28 1 0,1 1 0,9 0 0,3 0 0,11 0 0,3-1 0,11-1 0,4-1 0,-30-1 0,20 0 0,18 0 0,14 0 0,10 1 0,6 2 0,0 1 0,-1 1 0,-4-3 0,-1 2 0,3-1 0,4-1 0,6 2 0,3-2 0,2 2 0,2 2 0,8-2 0,9 0 0,12-3 0,8-1 0,2 0 0,1 0 0,-1 0 0,-1 0 0,3 3 0,0-1 0,3 2 0,3 1 0,6-3 0,6 1 0,9-1 0,5-2 0,4 0 0,1 0 0,-3 0 0,-4 0 0,-5 0 0,-3 0 0,-4 0 0,-12 0 0,-9 0 0,-8 0 0,-7 0 0,0 0 0,1 0 0,3 0 0,5 0 0,3 0 0,1 0 0,-1 0 0,-2 0 0,2 0 0,3 0 0,9 0 0,11 0 0,7 0 0,4 0 0,-6 0 0,-5 0 0,4-6 0,5-3 0,1-2 0,-9 3 0,-18 5 0,-11 3 0,-13 0 0,-4 0 0,-31 0 0,1 0 0,-29 0 0,-12 0 0,-8 0 0,-3 0 0,13-2 0,18-1 0,2-2 0,1-3 0,-6 1 0,-6-1 0,-4 3 0,-6 0 0,-1 1 0,0 1 0,-3 0 0,2 3 0,0 0 0,4 0 0,4 0 0,-1-1 0,1-2 0,-3 0 0,4 0 0,6 1 0,4 2 0,8 0 0,5 0 0,6 0 0,8 0 0,4 0 0,2 0 0,2 0 0,0 0 0,-2 0 0,-6 0 0,5 0 0,-11 0 0,14 0 0,-9 0 0,4 0 0,-6 0 0,-5 0 0,-5 0 0,-7 0 0,-6 0 0,-8 0 0,-6 0 0,-8 2 0,1 1 0,4 0 0,12 0 0,6-2 0,7-1 0,-3 0 0,16 0 0,-1 0 0,15 0 0,0 1 0,1 1 0,1 0 0,-5 2 0,-7 1 0,-13 0 0,-2 2 0,2-3 0,10 0 0,9 0 0,6 0 0,3 0 0,6 3 0,7-2 0,7 1 0,2-3 0,0-2 0,-3-1 0,-2 0 0,-2 0 0,-4 0 0,-4 0 0,-2 0 0,3 0 0,-1 0 0,3 0 0,-1 0 0,4 3 0,2 2 0,2 4 0,-3 1 0,-2 0 0,-5-1 0,-2-3 0,-1 0 0,0-1 0,0 1 0,2 0 0,2 1 0,1 2 0,2 4 0,1 2 0,-1 2 0,0-2 0,-2-3 0,-3-4 0,-2-1 0,1-2 0,-3-1 0,7 0 0,-3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1:21:52.8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440 349 24575,'68'0'0,"1"0"0,1 0 0,8 0 0,5 0 0,7 0 0,6 0 0,5 0 0,1 0-656,-10 0 1,4 0-1,0 0 1,1 0 0,-1 0 416,-1 0 0,0 0 1,0 0-1,-2 0 0,-3 0 239,9 0 0,-3 0 0,-4 0 0,-4 0 0,-1 0 0,-4 0 0,-8 0 685,3 0 0,-10 0-685,15 0 728,-37 0-728,-25 0 0,2 0 0,15 0 2373,17 0-2373,11 5 0,0 3 0,-11 3 0,-16-1 0,-14-5 0,-15-3 0,-13-2 0,-14-6 0,-20-7 0,-21-11 0,-25-9 0,26 12 0,-5 1 0,-17-3 0,-7 2 0,14 5 0,-5 1 0,-3 1-422,8 2 1,-3 0 0,-2 1 0,-1 1 421,-4-1 0,-2 1 0,0 1 0,0 0 0,-1 0 0,-1 1 0,1 0 0,0 1 0,5 1 0,-1 0 0,2 1 0,2 1-189,-15-1 0,2 2 0,3 0 189,7 1 0,3 1 0,2 0 0,-20 1 0,6 0 0,14 0 0,5 0 0,11 0 0,2 0 0,-41 0 0,21 0 1634,24 0-1634,22 0 618,15-1-618,7-2 0,0 1 0,-9-1 0,-10 0 0,-8 0 0,-5-3 0,7 1 0,11 2 0,13 0 0,35 6 0,8 3 0,27 4 0,0 4 0,4 2 0,3 3 0,6 3 0,12 2 0,-38-10 0,2-1 0,4 2 0,0 1 0,3-1 0,0 1 0,1 0 0,-2 0 0,-2 0 0,-1-1 0,-3-3 0,0 0 0,40 8 0,-5-4 0,0-6 0,-7-2 0,-12-2 0,-17-3 0,-14 1 0,-11-1 0,-6 0 0,-3-1 0,3-2 0,13 0 0,23 0 0,25 0 0,17 0 0,5 0 0,-15 1 0,-20 2 0,-20 0 0,-20 1 0,-11-2 0,-2 1 0,1-1 0,15-1 0,20 2 0,29 0 0,-25 0 0,4 0 0,2 2 0,0-1 0,-5 0 0,-2 0 0,25 5 0,-30-4 0,-28-4 0,-15-4 0,-19-7 0,-21-8 0,-35-10 0,25 12 0,-2 0 0,-6 1 0,-1 0 0,2 2 0,3 1 0,-36-4 0,-4 5 0,33 6 0,-6 2 0,-25 1 0,-8 1-357,19 0 1,-5 1-1,-1-1 357,-7 1 0,-2 0 0,1 0 0,3 0 0,1 0 0,4 0 0,-19 0 0,8 0 0,24 0 0,9 0 0,-7 0 0,43 0 0,27 0 0,26 0 1070,28 0-1070,39 0 0,-33 0 0,4 0 0,9 0 0,2 0 0,2 0 0,-2 0 0,-8 0 0,-4 0 0,-11 0 0,-6 0 0,17 0 0,-39 0 0,-27-4 0,-19-3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CD1E5-E9F2-9F45-94E9-85878F7B32BE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E6DDB-D70D-6349-B5AC-D84BAFE562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12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Types of respiratory system neoplasms: broadly categorized into two main types: Non-Small-Cell Lung Cancer (NSCLC) and Small-Cell Lung Cancer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Adenocarcinoma and Squamous Cell Carcinoma both are NSCLC and most frequent Lung cancer types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lung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cancer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spreads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more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aggressively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than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non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small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lung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cancer</a:t>
            </a:r>
            <a:endParaRPr lang="de-DE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neuroendocrine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carcinomas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carcinoid</a:t>
            </a:r>
            <a:r>
              <a:rPr lang="de-DE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tumors</a:t>
            </a:r>
            <a:endParaRPr lang="de-DE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E6DDB-D70D-6349-B5AC-D84BAFE5626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33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onset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disease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in </a:t>
            </a:r>
            <a:r>
              <a:rPr lang="de-DE" dirty="0" err="1"/>
              <a:t>women</a:t>
            </a:r>
            <a:r>
              <a:rPr lang="de-DE" dirty="0"/>
              <a:t> and </a:t>
            </a:r>
            <a:r>
              <a:rPr lang="de-DE" dirty="0" err="1"/>
              <a:t>men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males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incidence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lung</a:t>
            </a:r>
            <a:r>
              <a:rPr lang="de-DE" dirty="0"/>
              <a:t> </a:t>
            </a:r>
            <a:r>
              <a:rPr lang="de-DE" dirty="0" err="1"/>
              <a:t>cancer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also </a:t>
            </a:r>
            <a:r>
              <a:rPr lang="de-DE" dirty="0" err="1"/>
              <a:t>correspond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papers</a:t>
            </a:r>
            <a:r>
              <a:rPr lang="de-DE" dirty="0"/>
              <a:t> </a:t>
            </a:r>
            <a:r>
              <a:rPr lang="de-DE" dirty="0" err="1"/>
              <a:t>we‘ve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online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E6DDB-D70D-6349-B5AC-D84BAFE5626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685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variation</a:t>
            </a:r>
            <a:r>
              <a:rPr lang="de-DE" dirty="0"/>
              <a:t>: large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neuroendocrine</a:t>
            </a:r>
            <a:r>
              <a:rPr lang="de-DE" dirty="0"/>
              <a:t> </a:t>
            </a:r>
            <a:r>
              <a:rPr lang="de-DE" dirty="0" err="1"/>
              <a:t>carcinoma</a:t>
            </a:r>
            <a:endParaRPr lang="de-DE" dirty="0"/>
          </a:p>
          <a:p>
            <a:r>
              <a:rPr lang="de-DE" dirty="0"/>
              <a:t>- </a:t>
            </a:r>
            <a:r>
              <a:rPr lang="de-DE" dirty="0" err="1"/>
              <a:t>carcinoid</a:t>
            </a:r>
            <a:r>
              <a:rPr lang="de-DE" dirty="0"/>
              <a:t>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least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variation</a:t>
            </a:r>
            <a:endParaRPr lang="de-DE" dirty="0"/>
          </a:p>
          <a:p>
            <a:r>
              <a:rPr lang="de-DE" dirty="0"/>
              <a:t>- CNVs</a:t>
            </a:r>
            <a:r>
              <a:rPr lang="de-CH" b="0" i="0" dirty="0">
                <a:solidFill>
                  <a:srgbClr val="333333"/>
                </a:solidFill>
                <a:effectLst/>
                <a:latin typeface="interfaceregular"/>
              </a:rPr>
              <a:t> 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interfaceregular"/>
              </a:rPr>
              <a:t>contribute</a:t>
            </a:r>
            <a:r>
              <a:rPr lang="de-CH" b="0" i="0" dirty="0">
                <a:solidFill>
                  <a:srgbClr val="333333"/>
                </a:solidFill>
                <a:effectLst/>
                <a:latin typeface="interfaceregular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interfaceregular"/>
              </a:rPr>
              <a:t>to</a:t>
            </a:r>
            <a:r>
              <a:rPr lang="de-CH" b="0" i="0" dirty="0">
                <a:solidFill>
                  <a:srgbClr val="333333"/>
                </a:solidFill>
                <a:effectLst/>
                <a:latin typeface="interfaceregular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interfaceregular"/>
              </a:rPr>
              <a:t>tumour</a:t>
            </a:r>
            <a:r>
              <a:rPr lang="de-CH" b="0" i="0" dirty="0">
                <a:solidFill>
                  <a:srgbClr val="333333"/>
                </a:solidFill>
                <a:effectLst/>
                <a:latin typeface="interfaceregular"/>
              </a:rPr>
              <a:t> </a:t>
            </a:r>
            <a:r>
              <a:rPr lang="de-CH" b="0" i="0" dirty="0" err="1">
                <a:solidFill>
                  <a:srgbClr val="333333"/>
                </a:solidFill>
                <a:effectLst/>
                <a:latin typeface="interfaceregular"/>
              </a:rPr>
              <a:t>progression</a:t>
            </a:r>
            <a:endParaRPr lang="de-DE" dirty="0"/>
          </a:p>
          <a:p>
            <a:r>
              <a:rPr lang="de-DE" dirty="0"/>
              <a:t>- large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neuroendocrine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aggressive</a:t>
            </a:r>
          </a:p>
          <a:p>
            <a:r>
              <a:rPr lang="de-DE" dirty="0"/>
              <a:t>- </a:t>
            </a:r>
            <a:r>
              <a:rPr lang="de-DE" dirty="0" err="1"/>
              <a:t>generally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observe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duplications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E6DDB-D70D-6349-B5AC-D84BAFE5626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460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</a:t>
            </a:r>
            <a:r>
              <a:rPr lang="de-DE" dirty="0" err="1"/>
              <a:t>poorest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carcinoma</a:t>
            </a:r>
            <a:endParaRPr lang="de-DE" dirty="0"/>
          </a:p>
          <a:p>
            <a:r>
              <a:rPr lang="de-DE" dirty="0"/>
              <a:t>-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E6DDB-D70D-6349-B5AC-D84BAFE5626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40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ERBB2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mutation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poorest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after </a:t>
            </a:r>
            <a:r>
              <a:rPr lang="de-DE" dirty="0" err="1"/>
              <a:t>about</a:t>
            </a:r>
            <a:r>
              <a:rPr lang="de-DE" dirty="0"/>
              <a:t> 10 </a:t>
            </a:r>
            <a:r>
              <a:rPr lang="de-DE" dirty="0" err="1"/>
              <a:t>years</a:t>
            </a:r>
            <a:endParaRPr lang="de-DE" dirty="0"/>
          </a:p>
          <a:p>
            <a:r>
              <a:rPr lang="de-DE" dirty="0"/>
              <a:t>- tp53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 in </a:t>
            </a:r>
            <a:r>
              <a:rPr lang="de-DE" dirty="0" err="1"/>
              <a:t>lung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but </a:t>
            </a:r>
            <a:r>
              <a:rPr lang="de-DE" dirty="0" err="1"/>
              <a:t>less</a:t>
            </a:r>
            <a:r>
              <a:rPr lang="de-DE" dirty="0"/>
              <a:t> frequent and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tp53 </a:t>
            </a:r>
            <a:r>
              <a:rPr lang="de-DE" dirty="0" err="1"/>
              <a:t>deletion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E6DDB-D70D-6349-B5AC-D84BAFE5626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45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TNM: </a:t>
            </a:r>
            <a:r>
              <a:rPr lang="de-DE" dirty="0" err="1"/>
              <a:t>tumor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n</a:t>
            </a:r>
            <a:r>
              <a:rPr lang="de-DE" dirty="0"/>
              <a:t>: </a:t>
            </a:r>
            <a:r>
              <a:rPr lang="de-DE" dirty="0" err="1"/>
              <a:t>lymph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, m: </a:t>
            </a:r>
            <a:r>
              <a:rPr lang="de-DE" dirty="0" err="1"/>
              <a:t>metastasis</a:t>
            </a:r>
            <a:endParaRPr lang="de-DE" dirty="0"/>
          </a:p>
          <a:p>
            <a:r>
              <a:rPr lang="de-DE" dirty="0"/>
              <a:t>- T2: 3-5 cm </a:t>
            </a:r>
            <a:r>
              <a:rPr lang="de-DE" dirty="0" err="1"/>
              <a:t>big</a:t>
            </a:r>
            <a:r>
              <a:rPr lang="de-DE" dirty="0"/>
              <a:t>,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invaded</a:t>
            </a:r>
            <a:r>
              <a:rPr lang="de-DE" dirty="0"/>
              <a:t> </a:t>
            </a:r>
            <a:r>
              <a:rPr lang="de-DE" dirty="0" err="1"/>
              <a:t>nearby</a:t>
            </a:r>
            <a:r>
              <a:rPr lang="de-DE" dirty="0"/>
              <a:t> </a:t>
            </a:r>
            <a:r>
              <a:rPr lang="de-DE" dirty="0" err="1"/>
              <a:t>structures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lung</a:t>
            </a:r>
            <a:endParaRPr lang="de-DE" dirty="0"/>
          </a:p>
          <a:p>
            <a:r>
              <a:rPr lang="de-DE" dirty="0"/>
              <a:t>- N0: </a:t>
            </a:r>
            <a:r>
              <a:rPr lang="de-DE" dirty="0" err="1"/>
              <a:t>lymph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do not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  <a:p>
            <a:r>
              <a:rPr lang="de-DE" dirty="0"/>
              <a:t>- N2: </a:t>
            </a:r>
            <a:r>
              <a:rPr lang="de-DE" dirty="0" err="1"/>
              <a:t>lymph</a:t>
            </a:r>
            <a:r>
              <a:rPr lang="de-DE" dirty="0"/>
              <a:t>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lung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cells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1E6DDB-D70D-6349-B5AC-D84BAFE5626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50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A966B3-7DA0-E13E-0CE7-035C5C712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1D12B8-707E-9F46-82D4-4EAABDE5A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022540-2B92-4382-DA0B-2CEFED9E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4B8168-2327-5AA1-3E6C-7E3B6CB8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DD63A-6853-18FA-0C52-2601FEEB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67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FCC05-0EA7-97FB-4A2B-B5F2F620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ED9FFB3-A7BB-50E8-977F-36128377E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E3BF11-EF71-BB3B-F9E0-323C2422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2930D3-A4D0-4CB4-EA7E-DA2F3392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837A00-16C2-7EF8-4A2D-DD65A3E4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954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5657325-EF46-3886-5578-4E50E0B9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F3DE1F-9E22-24D2-7BFE-DECDC25D1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A5C899-C52B-2393-3F8C-3DE53FB9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03A591-609B-48C2-418E-8F325604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461BB-C6E5-2E03-AC80-3A658D33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77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244A2-CDE3-747E-6DC4-5294928CC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420E4-E8B7-E3F6-74FC-FD31CE47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5B3ACB-2068-BA54-E5A3-C7FEABB6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D3F759-370C-88BA-AA07-E33243F2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D9EDD0-15CF-941B-4930-F3203A6A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717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A8EFD-DCE0-1A2B-7295-EB9BB9A2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92D8E-6508-DF48-47CF-AB70D2D4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7EB8E-1FA4-C5F4-7E36-F3B805EB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68D7C5-786D-E5C4-E71E-54467FAE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88B94C-0B89-A250-DE00-029A2043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73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3CE0D-C19C-5E26-F017-2948E11E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CF9D5-4A82-A6E0-8711-68831BC1D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3EE9C86-9ACE-E697-3785-1E1A512AB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EAB0D09-4909-C7BB-B431-36C26ED2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C86FD1-A7AB-C2C0-3264-13CBDBDC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02938D-829C-AB2A-B77C-09685DEB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2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6C19E-AB7F-0390-4625-90F5E44C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5AAAD8-56CB-7FA3-5415-EAB9E013B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3FB33B-AF23-7BE1-34D3-2071114CE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F3F550-3C47-7368-EB2B-26B0FE998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CE5E50-F2B3-8FA5-1CFE-DFDA4604A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3CB300-F366-B8C0-23D6-46DFCC4D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063A278-C3CB-3F7C-7A3A-2B4311049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0AED74-8F13-F90C-B88B-3F6B45D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49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49BE6-65FC-16DE-D833-0FFA3ABC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C1DDA8-FA2E-848C-ED3A-C1141E39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9529D8-73AE-03B4-A211-B200A3077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95339F-DA3D-4A4A-2150-64620F9B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06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942C9E-75F8-D086-04FC-115B5843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FBF5AB-9A8F-8B10-E375-AB5B9D2B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3FEC7B-5E84-23BA-8A55-9EC39934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80C7-716A-4C96-62C4-D39E4E58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F750DE-6412-83ED-9B48-EA1833ED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297FE1-7B61-B54A-63CA-437C3B73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899F88-CAE4-F2F5-7A33-1611E474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DDF5ED-52EC-C946-1358-1308D733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9AE3B1-E5B1-E077-0B4D-E7F94E45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14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95CE4-3BDD-78E1-1207-863E33454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1E53A8-F64C-C3E7-6798-BA7E2F7538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B0FAE1-CF10-0FCE-1C0A-2B41C50EE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F01079-5C49-29F2-F222-9C8580A9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B83D4C-F8F3-4929-983F-A5AE6288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719205-087C-AE82-C471-1C19B3B5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43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61DF09-1C64-5E69-6D00-E2F2A91AA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08E0A5-F153-A39A-C3E1-45E72ECE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82F0BA-25C5-78F0-50FA-AFAE666E2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04E9-C8E2-1645-BAD2-4EF3223331C7}" type="datetimeFigureOut">
              <a:rPr lang="de-DE" smtClean="0"/>
              <a:t>05.10.23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CAA0F6-E983-DD57-3811-4E6DE21DF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4B0F14-CACB-57CA-A5B3-616CB5175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69E2-7E92-D940-A630-9FDC49D9E1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61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Microscopic view of cells">
            <a:extLst>
              <a:ext uri="{FF2B5EF4-FFF2-40B4-BE49-F238E27FC236}">
                <a16:creationId xmlns:a16="http://schemas.microsoft.com/office/drawing/2014/main" id="{1799EA29-E558-3FC8-8FA6-8309E23782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C3E364-950C-2D17-715C-7A731F982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5200" b="1" dirty="0" err="1">
                <a:latin typeface="Bierstadt" panose="020B0004020202020204" pitchFamily="34" charset="0"/>
              </a:rPr>
              <a:t>Respiratory</a:t>
            </a:r>
            <a:r>
              <a:rPr lang="de-DE" sz="5200" b="1" dirty="0">
                <a:latin typeface="Bierstadt" panose="020B0004020202020204" pitchFamily="34" charset="0"/>
              </a:rPr>
              <a:t> System </a:t>
            </a:r>
            <a:r>
              <a:rPr lang="de-DE" sz="5200" b="1" dirty="0" err="1">
                <a:latin typeface="Bierstadt" panose="020B0004020202020204" pitchFamily="34" charset="0"/>
              </a:rPr>
              <a:t>Neoplasm</a:t>
            </a:r>
            <a:endParaRPr lang="de-DE" sz="5200" b="1" dirty="0">
              <a:latin typeface="Bierstadt" panose="020B00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02F8D4-C627-DEDD-979E-5A7AF3A92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de-DE" i="1" dirty="0">
                <a:latin typeface="Bierstadt" panose="020B0004020202020204" pitchFamily="34" charset="0"/>
              </a:rPr>
              <a:t>Copy </a:t>
            </a:r>
            <a:r>
              <a:rPr lang="de-DE" i="1" dirty="0" err="1">
                <a:latin typeface="Bierstadt" panose="020B0004020202020204" pitchFamily="34" charset="0"/>
              </a:rPr>
              <a:t>number</a:t>
            </a:r>
            <a:r>
              <a:rPr lang="de-DE" i="1" dirty="0">
                <a:latin typeface="Bierstadt" panose="020B0004020202020204" pitchFamily="34" charset="0"/>
              </a:rPr>
              <a:t> </a:t>
            </a:r>
            <a:r>
              <a:rPr lang="de-DE" i="1" dirty="0" err="1">
                <a:latin typeface="Bierstadt" panose="020B0004020202020204" pitchFamily="34" charset="0"/>
              </a:rPr>
              <a:t>variation</a:t>
            </a:r>
            <a:r>
              <a:rPr lang="de-DE" i="1" dirty="0">
                <a:latin typeface="Bierstadt" panose="020B0004020202020204" pitchFamily="34" charset="0"/>
              </a:rPr>
              <a:t> </a:t>
            </a:r>
            <a:r>
              <a:rPr lang="de-DE" i="1" dirty="0" err="1">
                <a:latin typeface="Bierstadt" panose="020B0004020202020204" pitchFamily="34" charset="0"/>
              </a:rPr>
              <a:t>of</a:t>
            </a:r>
            <a:r>
              <a:rPr lang="de-DE" i="1" dirty="0">
                <a:latin typeface="Bierstadt" panose="020B0004020202020204" pitchFamily="34" charset="0"/>
              </a:rPr>
              <a:t> </a:t>
            </a:r>
            <a:r>
              <a:rPr lang="de-DE" i="1" dirty="0" err="1">
                <a:latin typeface="Bierstadt" panose="020B0004020202020204" pitchFamily="34" charset="0"/>
              </a:rPr>
              <a:t>four</a:t>
            </a:r>
            <a:r>
              <a:rPr lang="de-DE" i="1" dirty="0">
                <a:latin typeface="Bierstadt" panose="020B0004020202020204" pitchFamily="34" charset="0"/>
              </a:rPr>
              <a:t> genes </a:t>
            </a:r>
            <a:r>
              <a:rPr lang="de-DE" i="1" dirty="0" err="1">
                <a:latin typeface="Bierstadt" panose="020B0004020202020204" pitchFamily="34" charset="0"/>
              </a:rPr>
              <a:t>of</a:t>
            </a:r>
            <a:r>
              <a:rPr lang="de-DE" i="1" dirty="0">
                <a:latin typeface="Bierstadt" panose="020B0004020202020204" pitchFamily="34" charset="0"/>
              </a:rPr>
              <a:t> </a:t>
            </a:r>
            <a:r>
              <a:rPr lang="de-DE" i="1" dirty="0" err="1">
                <a:latin typeface="Bierstadt" panose="020B0004020202020204" pitchFamily="34" charset="0"/>
              </a:rPr>
              <a:t>interest</a:t>
            </a:r>
            <a:r>
              <a:rPr lang="de-DE" i="1" dirty="0">
                <a:latin typeface="Bierstadt" panose="020B0004020202020204" pitchFamily="34" charset="0"/>
              </a:rPr>
              <a:t> and </a:t>
            </a:r>
            <a:r>
              <a:rPr lang="de-DE" i="1" dirty="0" err="1">
                <a:latin typeface="Bierstadt" panose="020B0004020202020204" pitchFamily="34" charset="0"/>
              </a:rPr>
              <a:t>their</a:t>
            </a:r>
            <a:r>
              <a:rPr lang="de-DE" i="1" dirty="0">
                <a:latin typeface="Bierstadt" panose="020B0004020202020204" pitchFamily="34" charset="0"/>
              </a:rPr>
              <a:t> </a:t>
            </a:r>
            <a:r>
              <a:rPr lang="de-DE" i="1" dirty="0" err="1">
                <a:latin typeface="Bierstadt" panose="020B0004020202020204" pitchFamily="34" charset="0"/>
              </a:rPr>
              <a:t>impact</a:t>
            </a:r>
            <a:r>
              <a:rPr lang="de-DE" i="1" dirty="0">
                <a:latin typeface="Bierstadt" panose="020B0004020202020204" pitchFamily="34" charset="0"/>
              </a:rPr>
              <a:t> on </a:t>
            </a:r>
            <a:r>
              <a:rPr lang="de-DE" i="1" dirty="0" err="1">
                <a:latin typeface="Bierstadt" panose="020B0004020202020204" pitchFamily="34" charset="0"/>
              </a:rPr>
              <a:t>lung</a:t>
            </a:r>
            <a:r>
              <a:rPr lang="de-DE" i="1" dirty="0">
                <a:latin typeface="Bierstadt" panose="020B0004020202020204" pitchFamily="34" charset="0"/>
              </a:rPr>
              <a:t> </a:t>
            </a:r>
            <a:r>
              <a:rPr lang="de-DE" i="1" dirty="0" err="1">
                <a:latin typeface="Bierstadt" panose="020B0004020202020204" pitchFamily="34" charset="0"/>
              </a:rPr>
              <a:t>cancer</a:t>
            </a:r>
            <a:r>
              <a:rPr lang="de-DE" i="1" dirty="0">
                <a:latin typeface="Bierstadt" panose="020B0004020202020204" pitchFamily="34" charset="0"/>
              </a:rPr>
              <a:t> </a:t>
            </a:r>
            <a:r>
              <a:rPr lang="de-DE" i="1" dirty="0" err="1">
                <a:latin typeface="Bierstadt" panose="020B0004020202020204" pitchFamily="34" charset="0"/>
              </a:rPr>
              <a:t>development</a:t>
            </a:r>
            <a:endParaRPr lang="de-DE" i="1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419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563527-9B05-0A1B-CBAA-F5FDAC7A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latin typeface="Bierstadt" panose="020B0004020202020204" pitchFamily="34" charset="0"/>
              </a:rPr>
              <a:t>Conclusion</a:t>
            </a:r>
            <a:endParaRPr lang="de-DE" dirty="0">
              <a:latin typeface="Bierstadt" panose="020B00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024840-7F87-CF74-5EC6-BD66CB2C8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Males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affected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females</a:t>
            </a:r>
            <a:endParaRPr lang="de-DE" dirty="0"/>
          </a:p>
          <a:p>
            <a:r>
              <a:rPr lang="de-DE" dirty="0"/>
              <a:t>Small </a:t>
            </a:r>
            <a:r>
              <a:rPr lang="de-DE" dirty="0" err="1"/>
              <a:t>lung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aggressive </a:t>
            </a:r>
            <a:r>
              <a:rPr lang="de-DE" dirty="0" err="1"/>
              <a:t>lung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type</a:t>
            </a:r>
          </a:p>
          <a:p>
            <a:r>
              <a:rPr lang="de-DE" dirty="0" err="1"/>
              <a:t>Unexpected</a:t>
            </a:r>
            <a:r>
              <a:rPr lang="de-DE" dirty="0"/>
              <a:t>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ERBB2 on </a:t>
            </a:r>
            <a:r>
              <a:rPr lang="de-DE" dirty="0" err="1"/>
              <a:t>survival</a:t>
            </a:r>
            <a:r>
              <a:rPr lang="de-DE" dirty="0"/>
              <a:t> </a:t>
            </a:r>
            <a:r>
              <a:rPr lang="de-DE" dirty="0" err="1"/>
              <a:t>prognosis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72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EF35D0-00B3-71C4-58C0-D16336C6A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stats</a:t>
            </a:r>
            <a:endParaRPr lang="de-DE" dirty="0"/>
          </a:p>
        </p:txBody>
      </p:sp>
      <p:pic>
        <p:nvPicPr>
          <p:cNvPr id="9" name="Inhaltsplatzhalter 8" descr="Ein Bild, das Text, Reihe, Diagramm, Schrift enthält.&#10;&#10;Automatisch generierte Beschreibung">
            <a:extLst>
              <a:ext uri="{FF2B5EF4-FFF2-40B4-BE49-F238E27FC236}">
                <a16:creationId xmlns:a16="http://schemas.microsoft.com/office/drawing/2014/main" id="{1556C69C-0135-9F69-1E9B-B8A489636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9288"/>
            <a:ext cx="9172575" cy="5118625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ECD45A0-F419-9E13-BAD1-F2D09B295A2F}"/>
              </a:ext>
            </a:extLst>
          </p:cNvPr>
          <p:cNvSpPr txBox="1"/>
          <p:nvPr/>
        </p:nvSpPr>
        <p:spPr>
          <a:xfrm>
            <a:off x="1682272" y="6492875"/>
            <a:ext cx="382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Source: Global Cancer Observatory</a:t>
            </a:r>
          </a:p>
        </p:txBody>
      </p:sp>
    </p:spTree>
    <p:extLst>
      <p:ext uri="{BB962C8B-B14F-4D97-AF65-F5344CB8AC3E}">
        <p14:creationId xmlns:p14="http://schemas.microsoft.com/office/powerpoint/2010/main" val="74965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0F96B-16B4-8F09-EF0B-3B6663BC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Bierstadt" panose="020B0004020202020204" pitchFamily="34" charset="0"/>
              </a:rPr>
              <a:t>Main </a:t>
            </a:r>
            <a:r>
              <a:rPr lang="de-DE" dirty="0" err="1">
                <a:latin typeface="Bierstadt" panose="020B0004020202020204" pitchFamily="34" charset="0"/>
              </a:rPr>
              <a:t>types</a:t>
            </a:r>
            <a:endParaRPr lang="de-DE" dirty="0">
              <a:latin typeface="Bierstadt" panose="020B0004020202020204" pitchFamily="34" charset="0"/>
            </a:endParaRPr>
          </a:p>
        </p:txBody>
      </p:sp>
      <p:pic>
        <p:nvPicPr>
          <p:cNvPr id="5" name="Inhaltsplatzhalter 4" descr="Ein Bild, das Text, Screenshot, Schrift, Logo enthält.&#10;&#10;Automatisch generierte Beschreibung">
            <a:extLst>
              <a:ext uri="{FF2B5EF4-FFF2-40B4-BE49-F238E27FC236}">
                <a16:creationId xmlns:a16="http://schemas.microsoft.com/office/drawing/2014/main" id="{B567E1D0-33FC-F51A-D320-7B0551F78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1577" y="1252536"/>
            <a:ext cx="11182490" cy="5321002"/>
          </a:xfrm>
        </p:spPr>
      </p:pic>
    </p:spTree>
    <p:extLst>
      <p:ext uri="{BB962C8B-B14F-4D97-AF65-F5344CB8AC3E}">
        <p14:creationId xmlns:p14="http://schemas.microsoft.com/office/powerpoint/2010/main" val="2016934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ADAA0-E024-F3A1-5C79-7FC90CF8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Bierstadt" panose="020B0004020202020204" pitchFamily="34" charset="0"/>
              </a:rPr>
              <a:t>Aim of our project</a:t>
            </a:r>
            <a:endParaRPr lang="de-DE" dirty="0">
              <a:latin typeface="Bierstadt" panose="020B00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C46BE1-6E15-F647-4FE3-5351D135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do CNVs in genes ERBB2, MYC, TP53, CDKN2A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lung</a:t>
            </a:r>
            <a:r>
              <a:rPr lang="de-DE" dirty="0"/>
              <a:t>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survival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Procedure</a:t>
            </a:r>
            <a:r>
              <a:rPr lang="de-DE" dirty="0"/>
              <a:t>:</a:t>
            </a:r>
          </a:p>
          <a:p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endParaRPr lang="de-DE" dirty="0"/>
          </a:p>
          <a:p>
            <a:r>
              <a:rPr lang="de-DE" dirty="0"/>
              <a:t>Survival rate: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subtypes</a:t>
            </a:r>
            <a:r>
              <a:rPr lang="de-DE" dirty="0"/>
              <a:t>, </a:t>
            </a:r>
            <a:r>
              <a:rPr lang="de-DE" dirty="0" err="1"/>
              <a:t>mutations</a:t>
            </a:r>
            <a:r>
              <a:rPr lang="de-DE" dirty="0"/>
              <a:t> in genes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interest</a:t>
            </a:r>
            <a:endParaRPr lang="de-DE" dirty="0"/>
          </a:p>
          <a:p>
            <a:r>
              <a:rPr lang="de-DE" dirty="0"/>
              <a:t>CNV </a:t>
            </a:r>
            <a:r>
              <a:rPr lang="de-DE" dirty="0" err="1"/>
              <a:t>fractions</a:t>
            </a:r>
            <a:r>
              <a:rPr lang="de-DE" dirty="0"/>
              <a:t> in different </a:t>
            </a:r>
            <a:r>
              <a:rPr lang="de-DE" dirty="0" err="1"/>
              <a:t>cancer</a:t>
            </a:r>
            <a:r>
              <a:rPr lang="de-DE" dirty="0"/>
              <a:t> </a:t>
            </a:r>
            <a:r>
              <a:rPr lang="de-DE" dirty="0" err="1"/>
              <a:t>subtypes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deletions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duplications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prevalent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520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0A235-0714-96B3-2167-1E037434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pic>
        <p:nvPicPr>
          <p:cNvPr id="5" name="Inhaltsplatzhalter 4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15F7C56F-C234-EA4C-D092-75F2BC0D6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7563" y="1465109"/>
            <a:ext cx="5987466" cy="4642155"/>
          </a:xfrm>
        </p:spPr>
      </p:pic>
      <p:pic>
        <p:nvPicPr>
          <p:cNvPr id="7" name="Grafik 6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5A1B948E-65DE-871C-F813-BC51DB1A9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57031"/>
            <a:ext cx="5847563" cy="44583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8442D6A6-0925-EC46-2779-B2F085E631FB}"/>
                  </a:ext>
                </a:extLst>
              </p14:cNvPr>
              <p14:cNvContentPartPr/>
              <p14:nvPr/>
            </p14:nvContentPartPr>
            <p14:xfrm>
              <a:off x="2660782" y="5820052"/>
              <a:ext cx="969840" cy="12168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8442D6A6-0925-EC46-2779-B2F085E631F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4782" y="5784052"/>
                <a:ext cx="10414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7C823BB5-BE78-8D73-2ED1-13AEB1C921FF}"/>
                  </a:ext>
                </a:extLst>
              </p14:cNvPr>
              <p14:cNvContentPartPr/>
              <p14:nvPr/>
            </p14:nvContentPartPr>
            <p14:xfrm>
              <a:off x="2360542" y="1784092"/>
              <a:ext cx="592200" cy="10116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7C823BB5-BE78-8D73-2ED1-13AEB1C921F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24902" y="1748092"/>
                <a:ext cx="663840" cy="172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feld 9">
            <a:extLst>
              <a:ext uri="{FF2B5EF4-FFF2-40B4-BE49-F238E27FC236}">
                <a16:creationId xmlns:a16="http://schemas.microsoft.com/office/drawing/2014/main" id="{E59A4472-21A1-01BC-0E71-9F1D7F4D2822}"/>
              </a:ext>
            </a:extLst>
          </p:cNvPr>
          <p:cNvSpPr txBox="1"/>
          <p:nvPr/>
        </p:nvSpPr>
        <p:spPr>
          <a:xfrm>
            <a:off x="2662178" y="1690688"/>
            <a:ext cx="4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+mj-lt"/>
              </a:rPr>
              <a:t>Sex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237A5AD-B798-0A29-25F3-03CBD9F43647}"/>
              </a:ext>
            </a:extLst>
          </p:cNvPr>
          <p:cNvSpPr txBox="1"/>
          <p:nvPr/>
        </p:nvSpPr>
        <p:spPr>
          <a:xfrm>
            <a:off x="2952742" y="5784304"/>
            <a:ext cx="390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+mj-lt"/>
              </a:rPr>
              <a:t>Sex</a:t>
            </a:r>
          </a:p>
        </p:txBody>
      </p:sp>
    </p:spTree>
    <p:extLst>
      <p:ext uri="{BB962C8B-B14F-4D97-AF65-F5344CB8AC3E}">
        <p14:creationId xmlns:p14="http://schemas.microsoft.com/office/powerpoint/2010/main" val="133878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E7AF0B4F-E5BC-5205-9243-4B1AF6398451}"/>
                  </a:ext>
                </a:extLst>
              </p14:cNvPr>
              <p14:cNvContentPartPr/>
              <p14:nvPr/>
            </p14:nvContentPartPr>
            <p14:xfrm>
              <a:off x="5937291" y="519745"/>
              <a:ext cx="883080" cy="12888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E7AF0B4F-E5BC-5205-9243-4B1AF63984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1291" y="484105"/>
                <a:ext cx="954720" cy="20052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Inhaltsplatzhalter 15" descr="Ein Bild, das Screenshot, Diagramm, Reihe enthält.&#10;&#10;Automatisch generierte Beschreibung">
            <a:extLst>
              <a:ext uri="{FF2B5EF4-FFF2-40B4-BE49-F238E27FC236}">
                <a16:creationId xmlns:a16="http://schemas.microsoft.com/office/drawing/2014/main" id="{5075D53A-316F-B19E-6830-51D75231A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-419060" y="5655"/>
            <a:ext cx="12712701" cy="6852345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6DA96DED-38CD-66B4-DE06-93603AB3725B}"/>
                  </a:ext>
                </a:extLst>
              </p14:cNvPr>
              <p14:cNvContentPartPr/>
              <p14:nvPr/>
            </p14:nvContentPartPr>
            <p14:xfrm>
              <a:off x="5717260" y="199860"/>
              <a:ext cx="1236960" cy="154080"/>
            </p14:xfrm>
          </p:contentPart>
        </mc:Choice>
        <mc:Fallback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6DA96DED-38CD-66B4-DE06-93603AB372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81620" y="163860"/>
                <a:ext cx="1308600" cy="225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feld 18">
            <a:extLst>
              <a:ext uri="{FF2B5EF4-FFF2-40B4-BE49-F238E27FC236}">
                <a16:creationId xmlns:a16="http://schemas.microsoft.com/office/drawing/2014/main" id="{3642E78A-9EBA-6C64-09FA-FA94E6442AFF}"/>
              </a:ext>
            </a:extLst>
          </p:cNvPr>
          <p:cNvSpPr txBox="1"/>
          <p:nvPr/>
        </p:nvSpPr>
        <p:spPr>
          <a:xfrm>
            <a:off x="4453294" y="123011"/>
            <a:ext cx="29679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i="0" dirty="0">
                <a:solidFill>
                  <a:srgbClr val="333333"/>
                </a:solidFill>
                <a:effectLst/>
                <a:latin typeface="interfaceregular"/>
              </a:rPr>
              <a:t> CNV </a:t>
            </a:r>
            <a:r>
              <a:rPr lang="de-CH" sz="1400" b="0" i="0" dirty="0" err="1">
                <a:solidFill>
                  <a:srgbClr val="333333"/>
                </a:solidFill>
                <a:effectLst/>
                <a:latin typeface="interfaceregular"/>
              </a:rPr>
              <a:t>fractions</a:t>
            </a:r>
            <a:r>
              <a:rPr lang="de-CH" sz="1400" b="0" i="0" dirty="0">
                <a:solidFill>
                  <a:srgbClr val="333333"/>
                </a:solidFill>
                <a:effectLst/>
                <a:latin typeface="interfaceregular"/>
              </a:rPr>
              <a:t> in </a:t>
            </a:r>
            <a:r>
              <a:rPr lang="de-CH" sz="1400" b="0" i="0" dirty="0" err="1">
                <a:solidFill>
                  <a:srgbClr val="333333"/>
                </a:solidFill>
                <a:effectLst/>
                <a:latin typeface="interfaceregular"/>
              </a:rPr>
              <a:t>lung</a:t>
            </a:r>
            <a:r>
              <a:rPr lang="de-CH" sz="1400" b="0" i="0" dirty="0">
                <a:solidFill>
                  <a:srgbClr val="333333"/>
                </a:solidFill>
                <a:effectLst/>
                <a:latin typeface="interfaceregular"/>
              </a:rPr>
              <a:t> </a:t>
            </a:r>
            <a:r>
              <a:rPr lang="de-CH" sz="1400" b="0" i="0" dirty="0" err="1">
                <a:solidFill>
                  <a:srgbClr val="333333"/>
                </a:solidFill>
                <a:effectLst/>
                <a:latin typeface="interfaceregular"/>
              </a:rPr>
              <a:t>cancer</a:t>
            </a:r>
            <a:r>
              <a:rPr lang="de-CH" sz="1400" b="0" i="0" dirty="0">
                <a:solidFill>
                  <a:srgbClr val="333333"/>
                </a:solidFill>
                <a:effectLst/>
                <a:latin typeface="interfaceregular"/>
              </a:rPr>
              <a:t> </a:t>
            </a:r>
            <a:r>
              <a:rPr lang="de-CH" sz="1400" b="0" i="0" dirty="0" err="1">
                <a:solidFill>
                  <a:srgbClr val="333333"/>
                </a:solidFill>
                <a:effectLst/>
                <a:latin typeface="interfaceregular"/>
              </a:rPr>
              <a:t>subtypes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8596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Inhaltsplatzhalter 8" descr="Ein Bild, das Text, Reihe, Diagramm, parallel enthält.&#10;&#10;Automatisch generierte Beschreibung">
            <a:extLst>
              <a:ext uri="{FF2B5EF4-FFF2-40B4-BE49-F238E27FC236}">
                <a16:creationId xmlns:a16="http://schemas.microsoft.com/office/drawing/2014/main" id="{F6309AB8-3E94-C7E1-009A-CD61DF0B0E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999" y="86276"/>
            <a:ext cx="11344501" cy="6814862"/>
          </a:xfrm>
        </p:spPr>
      </p:pic>
    </p:spTree>
    <p:extLst>
      <p:ext uri="{BB962C8B-B14F-4D97-AF65-F5344CB8AC3E}">
        <p14:creationId xmlns:p14="http://schemas.microsoft.com/office/powerpoint/2010/main" val="273805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 descr="Ein Bild, das Reihe, Diagramm, Text enthält.&#10;&#10;Automatisch generierte Beschreibung">
            <a:extLst>
              <a:ext uri="{FF2B5EF4-FFF2-40B4-BE49-F238E27FC236}">
                <a16:creationId xmlns:a16="http://schemas.microsoft.com/office/drawing/2014/main" id="{36AEA28F-F61D-A390-4F1A-C5FFA7DE6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6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E60F8D-3220-D9C3-5336-6AFC1572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Text, Screenshot, Reihe, Schrift enthält.&#10;&#10;Automatisch generierte Beschreibung">
            <a:extLst>
              <a:ext uri="{FF2B5EF4-FFF2-40B4-BE49-F238E27FC236}">
                <a16:creationId xmlns:a16="http://schemas.microsoft.com/office/drawing/2014/main" id="{BC214B94-98F4-FC2F-EAF3-2F9BE6E0B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2200" y="195632"/>
            <a:ext cx="8775699" cy="6662368"/>
          </a:xfrm>
        </p:spPr>
      </p:pic>
    </p:spTree>
    <p:extLst>
      <p:ext uri="{BB962C8B-B14F-4D97-AF65-F5344CB8AC3E}">
        <p14:creationId xmlns:p14="http://schemas.microsoft.com/office/powerpoint/2010/main" val="24003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Macintosh PowerPoint</Application>
  <PresentationFormat>Breitbild</PresentationFormat>
  <Paragraphs>46</Paragraphs>
  <Slides>10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Bierstadt</vt:lpstr>
      <vt:lpstr>Calibri</vt:lpstr>
      <vt:lpstr>Calibri Light</vt:lpstr>
      <vt:lpstr>interfaceregular</vt:lpstr>
      <vt:lpstr>Office</vt:lpstr>
      <vt:lpstr>Respiratory System Neoplasm</vt:lpstr>
      <vt:lpstr>General stats</vt:lpstr>
      <vt:lpstr>Main types</vt:lpstr>
      <vt:lpstr>Aim of our project</vt:lpstr>
      <vt:lpstr>Results</vt:lpstr>
      <vt:lpstr>PowerPoint-Präsentation</vt:lpstr>
      <vt:lpstr>PowerPoint-Präsentation</vt:lpstr>
      <vt:lpstr>PowerPoint-Präsentation</vt:lpstr>
      <vt:lpstr>PowerPoint-Präsentation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Respiratory System Neoplasm</dc:title>
  <dc:creator>Leila Osterwalder</dc:creator>
  <cp:lastModifiedBy>Leila Osterwalder</cp:lastModifiedBy>
  <cp:revision>2</cp:revision>
  <dcterms:created xsi:type="dcterms:W3CDTF">2023-10-05T09:48:48Z</dcterms:created>
  <dcterms:modified xsi:type="dcterms:W3CDTF">2023-10-05T11:59:27Z</dcterms:modified>
</cp:coreProperties>
</file>