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4" r:id="rId4"/>
    <p:sldId id="257" r:id="rId5"/>
    <p:sldId id="263" r:id="rId6"/>
    <p:sldId id="260" r:id="rId7"/>
    <p:sldId id="268" r:id="rId8"/>
    <p:sldId id="273" r:id="rId9"/>
    <p:sldId id="272" r:id="rId10"/>
    <p:sldId id="269" r:id="rId11"/>
    <p:sldId id="270" r:id="rId12"/>
    <p:sldId id="271" r:id="rId13"/>
    <p:sldId id="25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D62728"/>
    <a:srgbClr val="E377C2"/>
    <a:srgbClr val="2CA02C"/>
    <a:srgbClr val="8C564B"/>
    <a:srgbClr val="9467BD"/>
    <a:srgbClr val="FBBC00"/>
    <a:srgbClr val="F3E700"/>
    <a:srgbClr val="00E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vcancercenter.com/specific-cancers/respiratory-cancer-facts/" TargetMode="External"/><Relationship Id="rId2" Type="http://schemas.openxmlformats.org/officeDocument/2006/relationships/hyperlink" Target="https://ncithesaurus.nci.nih.gov/ncitbrowser/pages/concept_details.jsf?dictionary=NCI_Thesaurus&amp;version=22.04d&amp;code=C3355&amp;ns=ncit&amp;type=all&amp;key=null&amp;b=1&amp;n=0&amp;vse=n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cfamerica.org/wp-content/uploads/2020/10/type-of-cancer-adenocarcinoma-1024x780-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6272-BE25-3844-B307-10D9864FD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4400" dirty="0"/>
              <a:t>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82D34-7AC1-DC45-8B39-23556B5E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4292F"/>
                </a:solidFill>
                <a:effectLst/>
                <a:latin typeface="-apple-system"/>
              </a:rPr>
              <a:t>NCIT:C3355 Respiratory System Neoplasm</a:t>
            </a:r>
            <a:endParaRPr lang="en-CH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875A2-BDF3-FC4A-9395-3A5F60FEBCE7}"/>
              </a:ext>
            </a:extLst>
          </p:cNvPr>
          <p:cNvSpPr txBox="1"/>
          <p:nvPr/>
        </p:nvSpPr>
        <p:spPr>
          <a:xfrm>
            <a:off x="4446373" y="98853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Rebekka Füllemann, Janne Berger</a:t>
            </a:r>
          </a:p>
        </p:txBody>
      </p:sp>
    </p:spTree>
    <p:extLst>
      <p:ext uri="{BB962C8B-B14F-4D97-AF65-F5344CB8AC3E}">
        <p14:creationId xmlns:p14="http://schemas.microsoft.com/office/powerpoint/2010/main" val="277106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D58155-B21B-344A-BE7C-0B7EFF7DE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22" y="114771"/>
            <a:ext cx="5670355" cy="54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D790B-4FFF-5549-9EE4-7181E1EF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30"/>
          <a:stretch/>
        </p:blipFill>
        <p:spPr>
          <a:xfrm>
            <a:off x="3929449" y="5601730"/>
            <a:ext cx="4720281" cy="8484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21E06-029E-1A41-85C6-CAC96719664F}"/>
              </a:ext>
            </a:extLst>
          </p:cNvPr>
          <p:cNvSpPr txBox="1"/>
          <p:nvPr/>
        </p:nvSpPr>
        <p:spPr>
          <a:xfrm>
            <a:off x="8846042" y="5841312"/>
            <a:ext cx="944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7BFF"/>
                </a:solidFill>
              </a:rPr>
              <a:t>ERBB2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7E12326-7207-A543-92AE-BB59413B8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1" t="1812"/>
          <a:stretch/>
        </p:blipFill>
        <p:spPr>
          <a:xfrm>
            <a:off x="3929448" y="6209227"/>
            <a:ext cx="4720281" cy="64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9DC62-AD44-DA45-A7B9-77790C282654}"/>
              </a:ext>
            </a:extLst>
          </p:cNvPr>
          <p:cNvSpPr txBox="1"/>
          <p:nvPr/>
        </p:nvSpPr>
        <p:spPr>
          <a:xfrm>
            <a:off x="8846042" y="6265561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92D050"/>
                </a:solidFill>
              </a:rPr>
              <a:t>TP53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A4DD5C-0C8B-2E47-8B5C-8B80F9E90364}"/>
              </a:ext>
            </a:extLst>
          </p:cNvPr>
          <p:cNvCxnSpPr>
            <a:cxnSpLocks/>
          </p:cNvCxnSpPr>
          <p:nvPr/>
        </p:nvCxnSpPr>
        <p:spPr>
          <a:xfrm flipV="1">
            <a:off x="4390768" y="560173"/>
            <a:ext cx="0" cy="58241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BCCB-246D-0C4D-AE55-9E1BD0FDCC4E}"/>
              </a:ext>
            </a:extLst>
          </p:cNvPr>
          <p:cNvCxnSpPr>
            <a:cxnSpLocks/>
          </p:cNvCxnSpPr>
          <p:nvPr/>
        </p:nvCxnSpPr>
        <p:spPr>
          <a:xfrm flipV="1">
            <a:off x="6190735" y="560173"/>
            <a:ext cx="0" cy="5263978"/>
          </a:xfrm>
          <a:prstGeom prst="line">
            <a:avLst/>
          </a:prstGeom>
          <a:ln>
            <a:solidFill>
              <a:srgbClr val="FF7B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2B1916-B957-9541-B427-FF2A47BE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04" y="98853"/>
            <a:ext cx="5358992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FC74057-3B10-8B4C-B498-F8711E9F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05" t="-931"/>
          <a:stretch/>
        </p:blipFill>
        <p:spPr>
          <a:xfrm>
            <a:off x="4046978" y="5585254"/>
            <a:ext cx="4454471" cy="75788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8452B2-73A8-8141-AD05-82E4819D1DC1}"/>
              </a:ext>
            </a:extLst>
          </p:cNvPr>
          <p:cNvCxnSpPr>
            <a:cxnSpLocks/>
          </p:cNvCxnSpPr>
          <p:nvPr/>
        </p:nvCxnSpPr>
        <p:spPr>
          <a:xfrm flipV="1">
            <a:off x="7957752" y="551935"/>
            <a:ext cx="0" cy="5272216"/>
          </a:xfrm>
          <a:prstGeom prst="line">
            <a:avLst/>
          </a:prstGeom>
          <a:ln>
            <a:solidFill>
              <a:srgbClr val="00E9E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B3108-E1D7-8E4A-9420-851B2ACC3199}"/>
              </a:ext>
            </a:extLst>
          </p:cNvPr>
          <p:cNvSpPr txBox="1"/>
          <p:nvPr/>
        </p:nvSpPr>
        <p:spPr>
          <a:xfrm>
            <a:off x="8847438" y="5750011"/>
            <a:ext cx="897924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E9ED"/>
                </a:solidFill>
              </a:rPr>
              <a:t>MYC</a:t>
            </a:r>
          </a:p>
        </p:txBody>
      </p:sp>
    </p:spTree>
    <p:extLst>
      <p:ext uri="{BB962C8B-B14F-4D97-AF65-F5344CB8AC3E}">
        <p14:creationId xmlns:p14="http://schemas.microsoft.com/office/powerpoint/2010/main" val="39420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2D2535-2DC7-8244-9538-A59DB8E1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1"/>
          <a:stretch/>
        </p:blipFill>
        <p:spPr>
          <a:xfrm>
            <a:off x="3575222" y="5824151"/>
            <a:ext cx="5461686" cy="797217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05D0569-9C55-C449-A844-8947B12A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45" y="92881"/>
            <a:ext cx="6434309" cy="58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3E1D4-E9EA-A445-9390-763A209CB04B}"/>
              </a:ext>
            </a:extLst>
          </p:cNvPr>
          <p:cNvCxnSpPr>
            <a:cxnSpLocks/>
          </p:cNvCxnSpPr>
          <p:nvPr/>
        </p:nvCxnSpPr>
        <p:spPr>
          <a:xfrm flipV="1">
            <a:off x="4481384" y="584886"/>
            <a:ext cx="0" cy="5420498"/>
          </a:xfrm>
          <a:prstGeom prst="line">
            <a:avLst/>
          </a:prstGeom>
          <a:ln>
            <a:solidFill>
              <a:srgbClr val="FBBC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9BA4CE-129B-0A4C-A44E-E6C0A08A136E}"/>
              </a:ext>
            </a:extLst>
          </p:cNvPr>
          <p:cNvSpPr txBox="1"/>
          <p:nvPr/>
        </p:nvSpPr>
        <p:spPr>
          <a:xfrm>
            <a:off x="9313154" y="6013622"/>
            <a:ext cx="12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BBC00"/>
                </a:solidFill>
              </a:rPr>
              <a:t>CDKN2A</a:t>
            </a:r>
          </a:p>
        </p:txBody>
      </p:sp>
    </p:spTree>
    <p:extLst>
      <p:ext uri="{BB962C8B-B14F-4D97-AF65-F5344CB8AC3E}">
        <p14:creationId xmlns:p14="http://schemas.microsoft.com/office/powerpoint/2010/main" val="323339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F2D7-9C24-CE42-9F3E-7401D58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A34B-8F4E-2A42-8F22-012364A0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- [1]</a:t>
            </a:r>
            <a:r>
              <a:rPr lang="en-CH" b="0" i="0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https://ncithesaurus.nci.nih.gov/ncitbrowser/pages/concept_details.jsf?dictionary=NCI_Thesaurus&amp;version=22.04d&amp;code=C3355&amp;ns=ncit&amp;type=all&amp;key=null&amp;b=1&amp;n=0&amp;vse=null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[2] </a:t>
            </a:r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https://wvcancercenter.com/specific-cancers/respiratory-cancer-facts/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87D6-C89F-1E47-B586-573C4F3F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0546-798B-1744-873F-540979A0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https://lcfamerica.org/wp-content/uploads/2020/10/type-of-cancer-adenocarcinoma-1024x780-1.png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F246-8D0C-5C40-8A87-B980AAF6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espiratory system neoplasm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8821-ABDB-0E4C-A0D3-C488A37A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A benign or malignant, primary or metastatic neoplasm involving the respiratory system (Tracheal, Lung, Bronchial) [</a:t>
            </a:r>
            <a:r>
              <a:rPr lang="en-GB" b="1" i="0" dirty="0">
                <a:solidFill>
                  <a:srgbClr val="222222"/>
                </a:solidFill>
                <a:effectLst/>
                <a:latin typeface="Helvetica" pitchFamily="2" charset="0"/>
              </a:rPr>
              <a:t>1</a:t>
            </a: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- Lung cancer is the number one cause of cancer deaths among men and women worldwide [2]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222222"/>
                </a:solidFill>
                <a:latin typeface="Gill Sans MT" panose="020B0502020104020203" pitchFamily="34" charset="77"/>
              </a:rPr>
              <a:t>- Our final dataset contains information about various lung carcinomas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</a:t>
            </a: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Carcinoma is cancer that forms in epithelial tissue</a:t>
            </a:r>
          </a:p>
          <a:p>
            <a:pPr marL="0" indent="0">
              <a:buNone/>
            </a:pPr>
            <a:endParaRPr lang="en-GB" b="0" i="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buFontTx/>
              <a:buChar char="-"/>
            </a:pP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 outlining the two main types of lung cancer—small cell and non-small cell—highlighting adenocarcinoma subtypes.">
            <a:extLst>
              <a:ext uri="{FF2B5EF4-FFF2-40B4-BE49-F238E27FC236}">
                <a16:creationId xmlns:a16="http://schemas.microsoft.com/office/drawing/2014/main" id="{A3C81736-803E-6847-B260-E0608CCBC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40" y="783581"/>
            <a:ext cx="6945919" cy="52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D72D4-C6A1-2C4A-9D8D-317C0155C816}"/>
              </a:ext>
            </a:extLst>
          </p:cNvPr>
          <p:cNvSpPr txBox="1"/>
          <p:nvPr/>
        </p:nvSpPr>
        <p:spPr>
          <a:xfrm>
            <a:off x="9230498" y="5705086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956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DD5-4A13-CB4D-AC2B-A6C4388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6997"/>
            <a:ext cx="7729728" cy="1188720"/>
          </a:xfrm>
        </p:spPr>
        <p:txBody>
          <a:bodyPr/>
          <a:lstStyle/>
          <a:p>
            <a:r>
              <a:rPr lang="en-CH" dirty="0"/>
              <a:t>Overview diagnoses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05C-9EDE-514E-98C2-576D8A8E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4568"/>
            <a:ext cx="8328453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C3493 Squamous cell lung Carcinoma </a:t>
            </a:r>
          </a:p>
          <a:p>
            <a:pPr marL="0" indent="0">
              <a:buNone/>
            </a:pPr>
            <a:r>
              <a:rPr lang="en-CH" b="1" dirty="0"/>
              <a:t>- C3512 Lung Adenocarcinoma </a:t>
            </a:r>
          </a:p>
          <a:p>
            <a:pPr marL="0" indent="0">
              <a:buNone/>
            </a:pPr>
            <a:r>
              <a:rPr lang="en-CH" b="1" dirty="0"/>
              <a:t>- C4038 Lung Carcinoid Tumor</a:t>
            </a:r>
          </a:p>
          <a:p>
            <a:pPr marL="0" indent="0">
              <a:buNone/>
            </a:pPr>
            <a:r>
              <a:rPr lang="en-CH" b="1" dirty="0"/>
              <a:t>- C4450 Lung large cell Carcinoma</a:t>
            </a:r>
          </a:p>
          <a:p>
            <a:pPr marL="0" indent="0">
              <a:buNone/>
            </a:pPr>
            <a:r>
              <a:rPr lang="en-CH" b="1" dirty="0"/>
              <a:t>- C4917 Lung small cell Carcinoma</a:t>
            </a:r>
          </a:p>
          <a:p>
            <a:pPr marL="0" indent="0">
              <a:buNone/>
            </a:pPr>
            <a:r>
              <a:rPr lang="en-CH" b="1" dirty="0"/>
              <a:t>- C5672 Lung large cell neuroendocrine Carcinoma</a:t>
            </a:r>
          </a:p>
          <a:p>
            <a:pPr marL="0" indent="0">
              <a:buNone/>
            </a:pPr>
            <a:r>
              <a:rPr lang="en-CH" b="1" dirty="0"/>
              <a:t>- C9133 Lung adenosquamous Carcinoma</a:t>
            </a:r>
            <a:endParaRPr lang="en-CH" dirty="0"/>
          </a:p>
          <a:p>
            <a:pPr>
              <a:buFontTx/>
              <a:buChar char="-"/>
            </a:pPr>
            <a:endParaRPr lang="en-CH" b="1" dirty="0"/>
          </a:p>
          <a:p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4231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F4D-9116-9C47-9168-6AB0CD70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753"/>
            <a:ext cx="7729728" cy="1188720"/>
          </a:xfrm>
        </p:spPr>
        <p:txBody>
          <a:bodyPr/>
          <a:lstStyle/>
          <a:p>
            <a:r>
              <a:rPr lang="en-CH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16EC-A22B-6640-BC65-72F7D3A5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9" y="2267342"/>
            <a:ext cx="10375721" cy="3799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b="1" dirty="0"/>
              <a:t>-  “lung.csv”: contains all information about patiens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“ERBB2.tsv”: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r>
              <a:rPr lang="en-CH" b="1" dirty="0"/>
              <a:t>- “MYC.tsv”: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“TP53.tsv”: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 marL="0" indent="0">
              <a:buNone/>
            </a:pPr>
            <a:r>
              <a:rPr lang="en-CH" b="1" dirty="0"/>
              <a:t>-  “CDKN2A.tsv”: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>
              <a:buFontTx/>
              <a:buChar char="-"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</a:t>
            </a:r>
            <a:r>
              <a:rPr lang="en-GB" b="1" dirty="0"/>
              <a:t>M</a:t>
            </a:r>
            <a:r>
              <a:rPr lang="en-CH" b="1" dirty="0"/>
              <a:t>erge of “lung.csv” with “genes.tsv” leads to final dataset for analysis</a:t>
            </a:r>
          </a:p>
        </p:txBody>
      </p:sp>
    </p:spTree>
    <p:extLst>
      <p:ext uri="{BB962C8B-B14F-4D97-AF65-F5344CB8AC3E}">
        <p14:creationId xmlns:p14="http://schemas.microsoft.com/office/powerpoint/2010/main" val="21899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F8B-56E6-8D49-8C1E-6084393E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359"/>
            <a:ext cx="7729728" cy="672197"/>
          </a:xfrm>
        </p:spPr>
        <p:txBody>
          <a:bodyPr>
            <a:normAutofit fontScale="90000"/>
          </a:bodyPr>
          <a:lstStyle/>
          <a:p>
            <a:r>
              <a:rPr lang="en-CH" dirty="0"/>
              <a:t>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E04E7-0BFA-9B4A-A702-500B1161E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84" y="1207529"/>
            <a:ext cx="6883032" cy="51622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B8CDB-387C-E7DB-E870-AE2B6B583369}"/>
              </a:ext>
            </a:extLst>
          </p:cNvPr>
          <p:cNvSpPr txBox="1"/>
          <p:nvPr/>
        </p:nvSpPr>
        <p:spPr>
          <a:xfrm>
            <a:off x="8900809" y="1887165"/>
            <a:ext cx="63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F77B4"/>
                </a:solidFill>
              </a:rPr>
              <a:t>(134)</a:t>
            </a:r>
            <a:endParaRPr lang="en-CH" sz="1400" dirty="0">
              <a:solidFill>
                <a:srgbClr val="1F77B4"/>
              </a:solidFill>
            </a:endParaRPr>
          </a:p>
          <a:p>
            <a:r>
              <a:rPr lang="en-GB" sz="1400" dirty="0">
                <a:solidFill>
                  <a:srgbClr val="FF7F0E"/>
                </a:solidFill>
              </a:rPr>
              <a:t>(102)</a:t>
            </a:r>
            <a:endParaRPr lang="en-CH" sz="1400" dirty="0">
              <a:solidFill>
                <a:srgbClr val="FF7F0E"/>
              </a:solidFill>
            </a:endParaRPr>
          </a:p>
          <a:p>
            <a:r>
              <a:rPr lang="en-GB" sz="1400" dirty="0">
                <a:solidFill>
                  <a:srgbClr val="2CA02C"/>
                </a:solidFill>
              </a:rPr>
              <a:t>(110)</a:t>
            </a:r>
            <a:endParaRPr lang="en-CH" sz="1400" dirty="0">
              <a:solidFill>
                <a:srgbClr val="2CA02C"/>
              </a:solidFill>
            </a:endParaRPr>
          </a:p>
          <a:p>
            <a:r>
              <a:rPr lang="en-CH" sz="1400" dirty="0">
                <a:solidFill>
                  <a:srgbClr val="D62728"/>
                </a:solidFill>
              </a:rPr>
              <a:t>(99)</a:t>
            </a:r>
          </a:p>
        </p:txBody>
      </p:sp>
    </p:spTree>
    <p:extLst>
      <p:ext uri="{BB962C8B-B14F-4D97-AF65-F5344CB8AC3E}">
        <p14:creationId xmlns:p14="http://schemas.microsoft.com/office/powerpoint/2010/main" val="109866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869E2-66F2-2C44-BDB2-519CE926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04" y="528706"/>
            <a:ext cx="7203851" cy="5357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87610-0582-5646-BC0B-11758E2A592B}"/>
              </a:ext>
            </a:extLst>
          </p:cNvPr>
          <p:cNvSpPr txBox="1"/>
          <p:nvPr/>
        </p:nvSpPr>
        <p:spPr>
          <a:xfrm>
            <a:off x="7432755" y="528705"/>
            <a:ext cx="3847541" cy="5357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>
                <a:solidFill>
                  <a:srgbClr val="1F77B4"/>
                </a:solidFill>
              </a:rPr>
              <a:t>Squamous cell lung Carcinoma (176)</a:t>
            </a:r>
          </a:p>
          <a:p>
            <a:pPr marL="0" indent="0">
              <a:buNone/>
            </a:pPr>
            <a:r>
              <a:rPr lang="en-CH" sz="1500" dirty="0">
                <a:solidFill>
                  <a:srgbClr val="FF7F0E"/>
                </a:solidFill>
              </a:rPr>
              <a:t>Lung Adenocarcinoma (175)</a:t>
            </a:r>
          </a:p>
          <a:p>
            <a:r>
              <a:rPr lang="en-CH" sz="1500" dirty="0">
                <a:solidFill>
                  <a:srgbClr val="2CA02C"/>
                </a:solidFill>
              </a:rPr>
              <a:t>Lung Carcinoid Tumor (5)</a:t>
            </a:r>
          </a:p>
          <a:p>
            <a:pPr marL="0" indent="0">
              <a:buNone/>
            </a:pPr>
            <a:r>
              <a:rPr lang="en-CH" sz="1500" dirty="0">
                <a:solidFill>
                  <a:srgbClr val="D62728"/>
                </a:solidFill>
              </a:rPr>
              <a:t>Lung large cell Carcinoma (11)</a:t>
            </a:r>
          </a:p>
          <a:p>
            <a:r>
              <a:rPr lang="en-CH" sz="1500" dirty="0">
                <a:solidFill>
                  <a:srgbClr val="9467BD"/>
                </a:solidFill>
              </a:rPr>
              <a:t>Lung small cell Carcinoma (44)</a:t>
            </a:r>
          </a:p>
          <a:p>
            <a:pPr marL="0" indent="0">
              <a:buNone/>
            </a:pPr>
            <a:r>
              <a:rPr lang="en-CH" sz="1500" dirty="0">
                <a:solidFill>
                  <a:srgbClr val="8C564B"/>
                </a:solidFill>
              </a:rPr>
              <a:t>Lung large cell neuroendocrine carcinoma (28)</a:t>
            </a:r>
          </a:p>
          <a:p>
            <a:pPr marL="0" indent="0">
              <a:buNone/>
            </a:pPr>
            <a:r>
              <a:rPr lang="en-CH" sz="1500" dirty="0">
                <a:solidFill>
                  <a:srgbClr val="E377C2"/>
                </a:solidFill>
              </a:rPr>
              <a:t>Lung adenosquamous carcinoma (6)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152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61E42-3B0F-8B5C-A233-8E215D787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83" y="364786"/>
            <a:ext cx="8171234" cy="6128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F3C62-DF1F-B613-393D-1E264C2C1672}"/>
              </a:ext>
            </a:extLst>
          </p:cNvPr>
          <p:cNvSpPr txBox="1"/>
          <p:nvPr/>
        </p:nvSpPr>
        <p:spPr>
          <a:xfrm>
            <a:off x="9465013" y="1147863"/>
            <a:ext cx="71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1F77B4"/>
                </a:solidFill>
              </a:rPr>
              <a:t>(322)</a:t>
            </a:r>
          </a:p>
          <a:p>
            <a:r>
              <a:rPr lang="en-CH" dirty="0">
                <a:solidFill>
                  <a:srgbClr val="FF7F0E"/>
                </a:solidFill>
              </a:rPr>
              <a:t>(123)</a:t>
            </a:r>
          </a:p>
        </p:txBody>
      </p:sp>
    </p:spTree>
    <p:extLst>
      <p:ext uri="{BB962C8B-B14F-4D97-AF65-F5344CB8AC3E}">
        <p14:creationId xmlns:p14="http://schemas.microsoft.com/office/powerpoint/2010/main" val="79795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0B9EAE-4BA9-3A48-8A23-EF4FE6AA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11" y="558986"/>
            <a:ext cx="7190978" cy="57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079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286</TotalTime>
  <Words>397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Gill Sans MT</vt:lpstr>
      <vt:lpstr>Helvetica</vt:lpstr>
      <vt:lpstr>Helvetica Neue</vt:lpstr>
      <vt:lpstr>Parcel</vt:lpstr>
      <vt:lpstr>Survival analysis</vt:lpstr>
      <vt:lpstr>Respiratory system neoplasm</vt:lpstr>
      <vt:lpstr>PowerPoint Presentation</vt:lpstr>
      <vt:lpstr>Overview diagnoses</vt:lpstr>
      <vt:lpstr>DAtasets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Microsoft Office User</dc:creator>
  <cp:lastModifiedBy>Janne Ida Berger (jannbe)</cp:lastModifiedBy>
  <cp:revision>26</cp:revision>
  <dcterms:created xsi:type="dcterms:W3CDTF">2022-10-06T07:09:07Z</dcterms:created>
  <dcterms:modified xsi:type="dcterms:W3CDTF">2022-10-07T07:25:18Z</dcterms:modified>
</cp:coreProperties>
</file>