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E5FA-E998-46A0-AC40-69ECBDCA53AA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7C9DF-94F1-48E0-9B95-E803C0DF32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21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C9DF-94F1-48E0-9B95-E803C0DF32C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59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D0C0B-2224-452C-7118-FD3C7EB3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E177F9-3F7C-D185-E75B-84226B37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7E3A-E492-0C0B-95F9-B0885694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7EB05-6F4B-3049-050F-B9812217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13C1-7AA9-08D3-CDE2-FFB9242E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6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12813-639B-F13A-ED40-1FD907EB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08F80C-AD56-544E-1665-305AF2EE1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A2FA8-0DE0-67FF-8FF3-AC975D16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07FE1-FCB0-B8CB-4753-4AE89B43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1E168-9ED9-0C22-920C-D67BD29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7121B9-00ED-65EE-8702-A66B23274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306EA4-8570-BED0-AB91-3C5AD6F3B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C866C-256A-AF93-3176-29CD4ADE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CBBDF-BCDF-32DF-0E59-B09C66E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8FA7B-B146-98BB-A166-5C302016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6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32812-6BA0-550D-3F3A-314FDFF7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5910D-9A21-D1C0-F978-4391DD9D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148F7-4379-B0AF-0448-62DD1B8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9BB43-3194-DF15-0F2D-74D56EAC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AE16E-DA7F-468A-22D4-7F1FE56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7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9871-895A-6644-718B-BA5C7CFE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2FC6E-AE7C-AADD-6403-5007DA07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E8A3A-364D-F73C-A97D-9401A520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1B40-CAE3-B561-C031-63A7066C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4B293-BCA2-5B0B-4247-51A5B8CF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9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D0440-926E-D40C-BD25-82B7659B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86BC8-1A1F-EABA-0EB0-29D46E8BC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FE220D-C189-627D-5D0C-3AFD9978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8BE636-79F4-C403-54F3-2E6C4BF5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51671C-2C73-8203-268C-24C701A6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80021-78CC-9239-7D16-8EA0C7C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75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D58F-AF2F-0AFE-1EBA-C98E12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D4BE7-A7AC-84BD-3046-0F752840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55B54-EA78-303B-708F-0DC2219E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9FFD35-223B-0309-660B-65D3A950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309BE-F501-13F9-A1E6-3BF702ED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979B67-4966-903E-6BB0-20FFDC50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897F6F-CC29-3A9E-3BE7-2027268D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2F06AE-17D9-E6CD-87E7-9B4EEDA7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A0782-91AA-7106-6C38-35135C58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FE295B-3DD7-FA9E-A491-A70A6195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7D1D3-656D-01D7-D8B5-74B83A23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831A2-E25E-98BB-8129-5257B45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8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289D99-E384-7CFE-CAFC-E2F41F3D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00AB45-2C81-85FE-A7AE-CC187CD2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2638ED-BD63-6C4D-EAE2-7896196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8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31B0-FC7F-B042-4C42-82EC8C8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D8C29-2B57-38E5-3FCE-CB5866CC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E30A7-8819-103A-2572-4ACB8649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3C00A2-91A9-C5C7-959C-63831A7E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44ABFE-F1FE-67A4-3D26-1268ECD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63FFE-1439-26DF-3356-C08EA492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22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6DCDE-4EC2-3244-0E42-7CB5A35C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00070A-A43D-68C0-6454-55C5E4486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7C95AF-5BC4-D30B-52AD-714C1625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92B652-9A6E-AC42-EFA9-902B1BBE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FE6BE9-6CE4-C23E-D9FA-C322DEDA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CF3012-ACD0-7A34-5879-A22C3BF1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5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D42AA5-4D7D-D332-DEDB-44407C57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AED38-D119-A95B-7E49-399C3073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F1FB9-0B52-166A-6C20-CAECF035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7F04-FC20-4AD0-AAFA-5E242CF6B2D3}" type="datetimeFigureOut">
              <a:rPr lang="fr-FR" smtClean="0"/>
              <a:t>16/09/2022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64D472-196A-282F-16E9-C70886C74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F0985-354A-EBB5-218C-EDD12453C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CFE7-08F6-446E-A2C3-BE03CC6C398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1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576399B-7641-2F93-454B-E0C7B3788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4355690"/>
            <a:ext cx="2635044" cy="973394"/>
          </a:xfrm>
        </p:spPr>
        <p:txBody>
          <a:bodyPr>
            <a:noAutofit/>
          </a:bodyPr>
          <a:lstStyle/>
          <a:p>
            <a:r>
              <a:rPr lang="fr-FR" sz="2800" dirty="0"/>
              <a:t>Gheron Johanne</a:t>
            </a:r>
          </a:p>
          <a:p>
            <a:r>
              <a:rPr lang="fr-FR" sz="2800" dirty="0"/>
              <a:t>Axe souhaité</a:t>
            </a:r>
          </a:p>
          <a:p>
            <a:r>
              <a:rPr lang="fr-FR" sz="2800" dirty="0"/>
              <a:t>Groupe 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AB07F5-9CB0-8866-2B32-BFBB4FEB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83" y="151395"/>
            <a:ext cx="6440129" cy="60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5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C13D7A6-1EF4-4CF7-6CB7-C582E3391821}"/>
              </a:ext>
            </a:extLst>
          </p:cNvPr>
          <p:cNvSpPr txBox="1"/>
          <p:nvPr/>
        </p:nvSpPr>
        <p:spPr>
          <a:xfrm>
            <a:off x="1262743" y="67319"/>
            <a:ext cx="9666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spc="-685" dirty="0"/>
              <a:t>G</a:t>
            </a:r>
            <a:r>
              <a:rPr lang="fr-FR" sz="5400" spc="-365" dirty="0"/>
              <a:t>ameplay </a:t>
            </a:r>
            <a:r>
              <a:rPr lang="fr-FR" sz="5400" spc="-120" dirty="0"/>
              <a:t>:</a:t>
            </a:r>
            <a:r>
              <a:rPr lang="fr-FR" sz="5400" spc="-240" dirty="0"/>
              <a:t> </a:t>
            </a:r>
            <a:r>
              <a:rPr lang="fr-FR" sz="5400" spc="-415" dirty="0"/>
              <a:t>mécaniques de jeu générale</a:t>
            </a:r>
          </a:p>
          <a:p>
            <a:pPr algn="ctr"/>
            <a:r>
              <a:rPr lang="fr-FR" sz="5400" spc="-415" dirty="0"/>
              <a:t>conditions échec / victoire</a:t>
            </a:r>
            <a:endParaRPr lang="fr-FR" sz="5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E68BD4-C77D-236A-41DD-2D2F7EE878AB}"/>
              </a:ext>
            </a:extLst>
          </p:cNvPr>
          <p:cNvSpPr txBox="1"/>
          <p:nvPr/>
        </p:nvSpPr>
        <p:spPr>
          <a:xfrm>
            <a:off x="1591142" y="2727519"/>
            <a:ext cx="9009716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Conditions de victoire: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réussir à rentrer dans la tour des sorciers avec les pouvoirs des 4 Eléments en ayant vaincu les monstres et le boss</a:t>
            </a:r>
          </a:p>
          <a:p>
            <a:pPr algn="just">
              <a:lnSpc>
                <a:spcPct val="107000"/>
              </a:lnSpc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 d’échec :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être tué par un monstre ou le boss</a:t>
            </a:r>
          </a:p>
        </p:txBody>
      </p:sp>
    </p:spTree>
    <p:extLst>
      <p:ext uri="{BB962C8B-B14F-4D97-AF65-F5344CB8AC3E}">
        <p14:creationId xmlns:p14="http://schemas.microsoft.com/office/powerpoint/2010/main" val="370376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982E648-1DE1-E162-03C2-B6AFE48E780E}"/>
              </a:ext>
            </a:extLst>
          </p:cNvPr>
          <p:cNvSpPr txBox="1">
            <a:spLocks/>
          </p:cNvSpPr>
          <p:nvPr/>
        </p:nvSpPr>
        <p:spPr>
          <a:xfrm>
            <a:off x="2140256" y="354065"/>
            <a:ext cx="791148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3C : </a:t>
            </a:r>
            <a:r>
              <a:rPr lang="fr-FR" sz="5400" b="1" i="1" spc="-484" dirty="0">
                <a:latin typeface="+mn-lt"/>
              </a:rPr>
              <a:t>Caméra</a:t>
            </a:r>
            <a:r>
              <a:rPr lang="fr-FR" sz="5400" spc="-484" dirty="0">
                <a:latin typeface="+mn-lt"/>
              </a:rPr>
              <a:t> – Control - Character </a:t>
            </a:r>
            <a:endParaRPr lang="fr-FR" sz="5400" spc="-80" dirty="0"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BF86ED-8040-45C9-DAA6-8C11C2B12AB3}"/>
              </a:ext>
            </a:extLst>
          </p:cNvPr>
          <p:cNvSpPr txBox="1"/>
          <p:nvPr/>
        </p:nvSpPr>
        <p:spPr>
          <a:xfrm>
            <a:off x="744617" y="1883674"/>
            <a:ext cx="11152415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caméra va suivre le personnage dans tous ses déplacements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 de profil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Personnage est au centre par rapport à la caméra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pla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est dynamique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7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982E648-1DE1-E162-03C2-B6AFE48E780E}"/>
              </a:ext>
            </a:extLst>
          </p:cNvPr>
          <p:cNvSpPr txBox="1">
            <a:spLocks/>
          </p:cNvSpPr>
          <p:nvPr/>
        </p:nvSpPr>
        <p:spPr>
          <a:xfrm>
            <a:off x="2140256" y="354065"/>
            <a:ext cx="791148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3C : Caméra – </a:t>
            </a:r>
            <a:r>
              <a:rPr lang="fr-FR" sz="5400" b="1" i="1" spc="-484" dirty="0">
                <a:latin typeface="+mn-lt"/>
              </a:rPr>
              <a:t>Control</a:t>
            </a:r>
            <a:r>
              <a:rPr lang="fr-FR" sz="5400" spc="-484" dirty="0">
                <a:latin typeface="+mn-lt"/>
              </a:rPr>
              <a:t> - Character </a:t>
            </a:r>
            <a:endParaRPr lang="fr-FR" sz="5400" spc="-80" dirty="0">
              <a:latin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B1A918-342E-0F19-FDBB-E176C84C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42" y="2194013"/>
            <a:ext cx="7141496" cy="333637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26BA943-0637-8364-7529-8CD4191E621D}"/>
              </a:ext>
            </a:extLst>
          </p:cNvPr>
          <p:cNvCxnSpPr>
            <a:cxnSpLocks/>
          </p:cNvCxnSpPr>
          <p:nvPr/>
        </p:nvCxnSpPr>
        <p:spPr>
          <a:xfrm flipH="1">
            <a:off x="5840361" y="1907458"/>
            <a:ext cx="2615381" cy="252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ECF8550-100C-9D73-C73E-8992B059D1A3}"/>
              </a:ext>
            </a:extLst>
          </p:cNvPr>
          <p:cNvSpPr txBox="1"/>
          <p:nvPr/>
        </p:nvSpPr>
        <p:spPr>
          <a:xfrm>
            <a:off x="8155858" y="1586933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Saut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F217617-5807-8BD0-63BA-873ABEE5486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13526" y="1684202"/>
            <a:ext cx="1063042" cy="1849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7DBAC43-4EC3-6912-9A8C-B5E743A025E9}"/>
              </a:ext>
            </a:extLst>
          </p:cNvPr>
          <p:cNvSpPr/>
          <p:nvPr/>
        </p:nvSpPr>
        <p:spPr>
          <a:xfrm>
            <a:off x="4260645" y="3533258"/>
            <a:ext cx="305761" cy="320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03ADF34-5ECC-2096-ED77-E1E7053F9FB8}"/>
              </a:ext>
            </a:extLst>
          </p:cNvPr>
          <p:cNvSpPr txBox="1"/>
          <p:nvPr/>
        </p:nvSpPr>
        <p:spPr>
          <a:xfrm>
            <a:off x="4185935" y="1381490"/>
            <a:ext cx="27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Z, Q, D = pour se déplacer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7B438EE-8ABA-9259-4F59-055EF36FAF00}"/>
              </a:ext>
            </a:extLst>
          </p:cNvPr>
          <p:cNvSpPr/>
          <p:nvPr/>
        </p:nvSpPr>
        <p:spPr>
          <a:xfrm>
            <a:off x="4039418" y="3836019"/>
            <a:ext cx="331019" cy="337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13A92F-5499-9DCC-7E1B-F46A2C1E146A}"/>
              </a:ext>
            </a:extLst>
          </p:cNvPr>
          <p:cNvSpPr/>
          <p:nvPr/>
        </p:nvSpPr>
        <p:spPr>
          <a:xfrm>
            <a:off x="4619522" y="3826184"/>
            <a:ext cx="331019" cy="337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52F88F8-9509-6CAF-AE8B-1A3AD9555E15}"/>
              </a:ext>
            </a:extLst>
          </p:cNvPr>
          <p:cNvSpPr/>
          <p:nvPr/>
        </p:nvSpPr>
        <p:spPr>
          <a:xfrm>
            <a:off x="4619522" y="4434348"/>
            <a:ext cx="1692788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AC26790-7729-AD37-5FF7-F77CB9FD5846}"/>
              </a:ext>
            </a:extLst>
          </p:cNvPr>
          <p:cNvSpPr/>
          <p:nvPr/>
        </p:nvSpPr>
        <p:spPr>
          <a:xfrm>
            <a:off x="3963220" y="3529781"/>
            <a:ext cx="278746" cy="25563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4CB15B-8A46-EF49-9FC2-FDC73FD1A47F}"/>
              </a:ext>
            </a:extLst>
          </p:cNvPr>
          <p:cNvCxnSpPr>
            <a:cxnSpLocks/>
          </p:cNvCxnSpPr>
          <p:nvPr/>
        </p:nvCxnSpPr>
        <p:spPr>
          <a:xfrm>
            <a:off x="2791729" y="3666992"/>
            <a:ext cx="11428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2BAD2BF-1A03-E466-37DB-1F069142F443}"/>
              </a:ext>
            </a:extLst>
          </p:cNvPr>
          <p:cNvSpPr txBox="1"/>
          <p:nvPr/>
        </p:nvSpPr>
        <p:spPr>
          <a:xfrm>
            <a:off x="951467" y="3375781"/>
            <a:ext cx="197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= aller au pouvoir précèdent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DACE2DB-D11A-AEC8-96B1-1877DBC7B368}"/>
              </a:ext>
            </a:extLst>
          </p:cNvPr>
          <p:cNvSpPr/>
          <p:nvPr/>
        </p:nvSpPr>
        <p:spPr>
          <a:xfrm>
            <a:off x="4538409" y="3524864"/>
            <a:ext cx="318728" cy="32098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05D31B4-0EDC-7B9D-20CB-380DF2D8E73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747586" y="3798844"/>
            <a:ext cx="837500" cy="16738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04D0B08-CDCE-1588-FCF8-05DF2F06D8CF}"/>
              </a:ext>
            </a:extLst>
          </p:cNvPr>
          <p:cNvSpPr txBox="1"/>
          <p:nvPr/>
        </p:nvSpPr>
        <p:spPr>
          <a:xfrm>
            <a:off x="2791729" y="5365464"/>
            <a:ext cx="163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 = aller au pouvoir suivant</a:t>
            </a:r>
          </a:p>
        </p:txBody>
      </p:sp>
    </p:spTree>
    <p:extLst>
      <p:ext uri="{BB962C8B-B14F-4D97-AF65-F5344CB8AC3E}">
        <p14:creationId xmlns:p14="http://schemas.microsoft.com/office/powerpoint/2010/main" val="46131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982E648-1DE1-E162-03C2-B6AFE48E780E}"/>
              </a:ext>
            </a:extLst>
          </p:cNvPr>
          <p:cNvSpPr txBox="1">
            <a:spLocks/>
          </p:cNvSpPr>
          <p:nvPr/>
        </p:nvSpPr>
        <p:spPr>
          <a:xfrm>
            <a:off x="2140256" y="354065"/>
            <a:ext cx="791148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3C : Caméra – Control - </a:t>
            </a:r>
            <a:r>
              <a:rPr lang="fr-FR" sz="5400" b="1" i="1" spc="-484" dirty="0">
                <a:latin typeface="+mn-lt"/>
              </a:rPr>
              <a:t>Character</a:t>
            </a:r>
            <a:r>
              <a:rPr lang="fr-FR" sz="5400" spc="-484" dirty="0">
                <a:latin typeface="+mn-lt"/>
              </a:rPr>
              <a:t> </a:t>
            </a:r>
            <a:endParaRPr lang="fr-FR" sz="5400" spc="-80" dirty="0">
              <a:latin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E4E305-658C-8716-448A-7DE75FCD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56" y="2861090"/>
            <a:ext cx="1498937" cy="16230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44428F-F5B8-2A1B-F2A0-5FEAAAA0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54" y="2861090"/>
            <a:ext cx="1652686" cy="16058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56DB64-0CD1-34BD-A6ED-3B01BFCD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00" y="2871449"/>
            <a:ext cx="1646500" cy="16058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5682E4-59A2-5EFF-3AAA-E26367132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637" y="2878376"/>
            <a:ext cx="1722563" cy="16058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884227-E7EE-5691-B1E5-CCF11501128D}"/>
              </a:ext>
            </a:extLst>
          </p:cNvPr>
          <p:cNvSpPr txBox="1"/>
          <p:nvPr/>
        </p:nvSpPr>
        <p:spPr>
          <a:xfrm>
            <a:off x="1080707" y="17424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Character spéciaux du héros : ses pouvoirs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2827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81696FA-C2BD-0C9F-7D59-13B797C28397}"/>
              </a:ext>
            </a:extLst>
          </p:cNvPr>
          <p:cNvSpPr txBox="1"/>
          <p:nvPr/>
        </p:nvSpPr>
        <p:spPr>
          <a:xfrm>
            <a:off x="2615378" y="287267"/>
            <a:ext cx="696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spc="-345" dirty="0"/>
              <a:t>Challenge</a:t>
            </a:r>
            <a:r>
              <a:rPr lang="fr-FR" sz="5400" spc="-180" dirty="0"/>
              <a:t> </a:t>
            </a:r>
            <a:r>
              <a:rPr lang="fr-FR" sz="5400" spc="-229" dirty="0"/>
              <a:t>&amp;</a:t>
            </a:r>
            <a:r>
              <a:rPr lang="fr-FR" sz="5400" spc="-180" dirty="0"/>
              <a:t> </a:t>
            </a:r>
            <a:r>
              <a:rPr lang="fr-FR" sz="5400" spc="-405" dirty="0"/>
              <a:t>Campagne</a:t>
            </a:r>
            <a:endParaRPr lang="fr-FR" sz="5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9EAA75-950E-CFBC-73A6-7E4A2F4AEC1A}"/>
              </a:ext>
            </a:extLst>
          </p:cNvPr>
          <p:cNvSpPr txBox="1"/>
          <p:nvPr/>
        </p:nvSpPr>
        <p:spPr>
          <a:xfrm>
            <a:off x="1296539" y="1746022"/>
            <a:ext cx="11152415" cy="136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 :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Monstres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D33056-E056-B364-F855-FC578E73D7AB}"/>
              </a:ext>
            </a:extLst>
          </p:cNvPr>
          <p:cNvSpPr txBox="1"/>
          <p:nvPr/>
        </p:nvSpPr>
        <p:spPr>
          <a:xfrm>
            <a:off x="1208049" y="3429000"/>
            <a:ext cx="60960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Quêtes à collecter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Récupérer les pièces pouvoirs</a:t>
            </a:r>
          </a:p>
        </p:txBody>
      </p:sp>
    </p:spTree>
    <p:extLst>
      <p:ext uri="{BB962C8B-B14F-4D97-AF65-F5344CB8AC3E}">
        <p14:creationId xmlns:p14="http://schemas.microsoft.com/office/powerpoint/2010/main" val="21846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D9E1C8-65BF-2765-6931-9027B1AD5488}"/>
              </a:ext>
            </a:extLst>
          </p:cNvPr>
          <p:cNvSpPr txBox="1"/>
          <p:nvPr/>
        </p:nvSpPr>
        <p:spPr>
          <a:xfrm>
            <a:off x="2950435" y="3606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spc="-330" dirty="0" err="1"/>
              <a:t>L</a:t>
            </a:r>
            <a:r>
              <a:rPr lang="fr-FR" sz="5400" spc="-425" dirty="0" err="1"/>
              <a:t>evel</a:t>
            </a:r>
            <a:r>
              <a:rPr lang="fr-FR" sz="5400" spc="-240" dirty="0"/>
              <a:t> </a:t>
            </a:r>
            <a:r>
              <a:rPr lang="fr-FR" sz="5400" spc="-365" dirty="0"/>
              <a:t>Design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4F00F4-737C-8EAB-C2BF-807219A5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66"/>
          <a:stretch/>
        </p:blipFill>
        <p:spPr bwMode="auto">
          <a:xfrm>
            <a:off x="1091382" y="2279754"/>
            <a:ext cx="5298996" cy="2331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3E29DE-4A07-739A-721E-91FD13E9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35" y="2510881"/>
            <a:ext cx="4836713" cy="2094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B1EF2A-311B-C502-FFAE-BBB3E29F2BF5}"/>
              </a:ext>
            </a:extLst>
          </p:cNvPr>
          <p:cNvSpPr/>
          <p:nvPr/>
        </p:nvSpPr>
        <p:spPr>
          <a:xfrm>
            <a:off x="5771537" y="2762864"/>
            <a:ext cx="559848" cy="1868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E5A2F-47BF-B243-F0A4-4E17306A52BD}"/>
              </a:ext>
            </a:extLst>
          </p:cNvPr>
          <p:cNvSpPr/>
          <p:nvPr/>
        </p:nvSpPr>
        <p:spPr>
          <a:xfrm>
            <a:off x="4036144" y="2875931"/>
            <a:ext cx="559848" cy="1868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E869-9F10-927A-6BE1-474FD651A114}"/>
              </a:ext>
            </a:extLst>
          </p:cNvPr>
          <p:cNvSpPr/>
          <p:nvPr/>
        </p:nvSpPr>
        <p:spPr>
          <a:xfrm>
            <a:off x="7885471" y="2875931"/>
            <a:ext cx="446778" cy="157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44E9B-5248-9FFE-32A4-8E5D090C8FD4}"/>
              </a:ext>
            </a:extLst>
          </p:cNvPr>
          <p:cNvSpPr/>
          <p:nvPr/>
        </p:nvSpPr>
        <p:spPr>
          <a:xfrm>
            <a:off x="2241755" y="2757947"/>
            <a:ext cx="476264" cy="1868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4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BD6DFC7-97E3-D3A2-61DE-85D7D643434B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>
                <a:latin typeface="+mn-lt"/>
              </a:rPr>
              <a:t>Contexte du jeu</a:t>
            </a:r>
            <a:endParaRPr lang="fr-FR" sz="5400" spc="-80" dirty="0">
              <a:latin typeface="+mn-l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47AA4FD-B829-97D0-C7ED-070FB53E9DFC}"/>
              </a:ext>
            </a:extLst>
          </p:cNvPr>
          <p:cNvSpPr txBox="1"/>
          <p:nvPr/>
        </p:nvSpPr>
        <p:spPr>
          <a:xfrm>
            <a:off x="1972365" y="1799765"/>
            <a:ext cx="3645804" cy="2054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362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2755" algn="l"/>
                <a:tab pos="453390" algn="l"/>
              </a:tabLst>
            </a:pPr>
            <a:r>
              <a:rPr lang="fr-FR" sz="3200" spc="-5" dirty="0">
                <a:cs typeface="Noto Serif"/>
              </a:rPr>
              <a:t>Jeu</a:t>
            </a:r>
            <a:r>
              <a:rPr lang="fr-FR" sz="3200" spc="-55" dirty="0">
                <a:cs typeface="Noto Serif"/>
              </a:rPr>
              <a:t> </a:t>
            </a:r>
            <a:r>
              <a:rPr lang="fr-FR" sz="3200" spc="-5" dirty="0">
                <a:cs typeface="Noto Serif"/>
              </a:rPr>
              <a:t>de</a:t>
            </a:r>
            <a:r>
              <a:rPr lang="fr-FR" sz="3200" spc="-50" dirty="0">
                <a:cs typeface="Noto Serif"/>
              </a:rPr>
              <a:t> </a:t>
            </a:r>
            <a:r>
              <a:rPr lang="fr-FR" sz="3200" spc="-5" dirty="0">
                <a:cs typeface="Noto Serif"/>
              </a:rPr>
              <a:t>plateforme</a:t>
            </a:r>
            <a:endParaRPr lang="fr-FR" sz="3200" dirty="0">
              <a:cs typeface="Noto Serif"/>
            </a:endParaRPr>
          </a:p>
          <a:p>
            <a:pPr marL="452755" indent="-440690">
              <a:lnSpc>
                <a:spcPct val="100000"/>
              </a:lnSpc>
              <a:spcBef>
                <a:spcPts val="2185"/>
              </a:spcBef>
              <a:buFont typeface="Arial"/>
              <a:buChar char="●"/>
              <a:tabLst>
                <a:tab pos="452755" algn="l"/>
                <a:tab pos="453390" algn="l"/>
              </a:tabLst>
            </a:pPr>
            <a:r>
              <a:rPr lang="fr-FR" sz="3200" spc="-15" dirty="0">
                <a:cs typeface="Noto Serif"/>
              </a:rPr>
              <a:t>Action</a:t>
            </a:r>
            <a:r>
              <a:rPr lang="fr-FR" sz="3200" spc="-30" dirty="0">
                <a:cs typeface="Noto Serif"/>
              </a:rPr>
              <a:t> </a:t>
            </a:r>
            <a:r>
              <a:rPr lang="fr-FR" sz="3200" dirty="0">
                <a:cs typeface="Noto Serif"/>
              </a:rPr>
              <a:t>/</a:t>
            </a:r>
            <a:r>
              <a:rPr lang="fr-FR" sz="3200" spc="-30" dirty="0">
                <a:cs typeface="Noto Serif"/>
              </a:rPr>
              <a:t> </a:t>
            </a:r>
            <a:r>
              <a:rPr lang="fr-FR" sz="3200" spc="-5" dirty="0">
                <a:cs typeface="Noto Serif"/>
              </a:rPr>
              <a:t>aventure</a:t>
            </a:r>
          </a:p>
          <a:p>
            <a:pPr marL="452755" indent="-440690">
              <a:spcBef>
                <a:spcPts val="2185"/>
              </a:spcBef>
              <a:buFont typeface="Arial"/>
              <a:buChar char="●"/>
              <a:tabLst>
                <a:tab pos="452755" algn="l"/>
                <a:tab pos="453390" algn="l"/>
              </a:tabLst>
            </a:pPr>
            <a:r>
              <a:rPr lang="fr-FR" sz="3200" dirty="0">
                <a:cs typeface="Noto Serif"/>
              </a:rPr>
              <a:t>Pegi</a:t>
            </a:r>
            <a:r>
              <a:rPr lang="fr-FR" sz="3200" spc="-90" dirty="0">
                <a:cs typeface="Noto Serif"/>
              </a:rPr>
              <a:t> </a:t>
            </a:r>
            <a:r>
              <a:rPr lang="fr-FR" sz="3200" spc="-5" dirty="0">
                <a:cs typeface="Noto Serif"/>
              </a:rPr>
              <a:t>3+</a:t>
            </a:r>
            <a:endParaRPr lang="fr-FR" sz="3200" dirty="0">
              <a:cs typeface="Noto Serif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C94E45E8-AB7A-392F-583C-08330B3FF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5434" y="3436374"/>
            <a:ext cx="2007825" cy="24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5EB4B37-CF5C-C545-2E1C-5CCEF44E5B96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>
                <a:latin typeface="+mn-lt"/>
              </a:rPr>
              <a:t>Pitch</a:t>
            </a:r>
            <a:endParaRPr lang="fr-FR" sz="5400" spc="-80" dirty="0">
              <a:latin typeface="+mn-l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71F4745-05CA-5672-FA75-65870072232D}"/>
              </a:ext>
            </a:extLst>
          </p:cNvPr>
          <p:cNvSpPr txBox="1"/>
          <p:nvPr/>
        </p:nvSpPr>
        <p:spPr>
          <a:xfrm>
            <a:off x="1174954" y="1629464"/>
            <a:ext cx="9842091" cy="4283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fr-FR" sz="2400" b="1" spc="-5" dirty="0">
                <a:solidFill>
                  <a:srgbClr val="212121"/>
                </a:solidFill>
                <a:ea typeface="Noto Serif" panose="02020600060500020200" pitchFamily="18" charset="0"/>
                <a:cs typeface="Noto Serif" panose="02020600060500020200" pitchFamily="18" charset="0"/>
              </a:rPr>
              <a:t>TEST OF WIZARDS </a:t>
            </a:r>
            <a:r>
              <a:rPr lang="fr-FR" sz="2400" spc="-5" dirty="0">
                <a:solidFill>
                  <a:srgbClr val="212121"/>
                </a:solidFill>
                <a:ea typeface="Noto Serif" panose="02020600060500020200" pitchFamily="18" charset="0"/>
                <a:cs typeface="Noto Serif" panose="02020600060500020200" pitchFamily="18" charset="0"/>
              </a:rPr>
              <a:t>est un jeu de plateforme sur </a:t>
            </a:r>
            <a:r>
              <a:rPr lang="fr-FR" sz="2400" spc="-10" dirty="0">
                <a:solidFill>
                  <a:srgbClr val="212121"/>
                </a:solidFill>
                <a:ea typeface="Noto Serif" panose="02020600060500020200" pitchFamily="18" charset="0"/>
                <a:cs typeface="Noto Serif" panose="02020600060500020200" pitchFamily="18" charset="0"/>
              </a:rPr>
              <a:t>Ordinateur, </a:t>
            </a:r>
            <a:r>
              <a:rPr lang="fr-FR" sz="2400" dirty="0"/>
              <a:t>ou un(e) jeune sorcier(ère) débutant(e) doit réussir un parcours initiatique pour devenir un(e) sorcier(e) 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confirmé(e) </a:t>
            </a:r>
            <a:r>
              <a:rPr lang="fr-FR" sz="2400" dirty="0"/>
              <a:t>.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fr-FR" sz="2400" spc="-5" dirty="0">
              <a:solidFill>
                <a:srgbClr val="212121"/>
              </a:solidFill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joueur incarne un héros né dans un village de sorciers baigné de magie et de sorcellerie.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début du jeu, il est un sorcier sans pouvoir. Tout au long du parcours, le héros devra acquérir des pouvoirs en combattant des monstres et vaincre 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Maléfik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un ultime combat.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pouvoirs gagnés sont en relation avec les 4 Eléments naturels.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8166F4A-BAE6-59B5-532E-CCF4F17010B0}"/>
              </a:ext>
            </a:extLst>
          </p:cNvPr>
          <p:cNvSpPr txBox="1">
            <a:spLocks/>
          </p:cNvSpPr>
          <p:nvPr/>
        </p:nvSpPr>
        <p:spPr>
          <a:xfrm>
            <a:off x="2605297" y="22781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USP</a:t>
            </a:r>
            <a:endParaRPr lang="fr-FR" sz="5400" spc="-80" dirty="0">
              <a:latin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7B981B-AD5D-FF84-24B8-3FA4F6DCB76F}"/>
              </a:ext>
            </a:extLst>
          </p:cNvPr>
          <p:cNvSpPr txBox="1"/>
          <p:nvPr/>
        </p:nvSpPr>
        <p:spPr>
          <a:xfrm>
            <a:off x="844239" y="1346181"/>
            <a:ext cx="610455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pouvoirs du sceptre :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capacité de transformation du héros, pouvoirs de combat 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pouvoir du feu :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permet au héros de traverser les cascades de feu, de rallonger la distance de tirs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Le pouvoir de l’eau :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permet de marcher sur l’eau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Le pouvoir du vent :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permet de sauter plus haut et repousser les ennemis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Le pouvoir de la terre : permet au héros de construire un mur  </a:t>
            </a:r>
          </a:p>
        </p:txBody>
      </p:sp>
      <p:pic>
        <p:nvPicPr>
          <p:cNvPr id="1026" name="Picture 2" descr="Royal Sceptre - 49cm | Party Delights">
            <a:extLst>
              <a:ext uri="{FF2B5EF4-FFF2-40B4-BE49-F238E27FC236}">
                <a16:creationId xmlns:a16="http://schemas.microsoft.com/office/drawing/2014/main" id="{08C0039B-BDB7-A62D-7022-F359E6F1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60" y="521900"/>
            <a:ext cx="4421408" cy="44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ficher l’image source">
            <a:extLst>
              <a:ext uri="{FF2B5EF4-FFF2-40B4-BE49-F238E27FC236}">
                <a16:creationId xmlns:a16="http://schemas.microsoft.com/office/drawing/2014/main" id="{8275A146-019C-BB98-913B-5ACE150F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45" y="1656567"/>
            <a:ext cx="1346557" cy="17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B1AF1D97-9CB8-6B06-6957-D7D483AE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96" y="3465878"/>
            <a:ext cx="1782477" cy="23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1DFCD4E2-2F2A-3F1D-FFEE-DCCA835B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761" y="452907"/>
            <a:ext cx="1400305" cy="14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68C8BD-8622-6B67-487F-A9544B017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3877" y="2322160"/>
            <a:ext cx="1981976" cy="6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ED65DC7-F600-5D25-3E53-DC3D4E3AAF01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Features</a:t>
            </a:r>
            <a:endParaRPr lang="fr-FR" sz="5400" spc="-80" dirty="0"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272D35-6C82-FF46-8F4A-3BAF855F224F}"/>
              </a:ext>
            </a:extLst>
          </p:cNvPr>
          <p:cNvSpPr txBox="1"/>
          <p:nvPr/>
        </p:nvSpPr>
        <p:spPr>
          <a:xfrm>
            <a:off x="2304303" y="2244131"/>
            <a:ext cx="7160518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Sauter, courir, marcher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aire des doubles sauts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Récolter des pièces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omber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Combattre des ennemis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Faire des attaques spéciales</a:t>
            </a:r>
          </a:p>
        </p:txBody>
      </p:sp>
      <p:pic>
        <p:nvPicPr>
          <p:cNvPr id="4100" name="Picture 4" descr="Afficher l’image source">
            <a:extLst>
              <a:ext uri="{FF2B5EF4-FFF2-40B4-BE49-F238E27FC236}">
                <a16:creationId xmlns:a16="http://schemas.microsoft.com/office/drawing/2014/main" id="{823F87D6-5DDF-0268-37B3-E35DD05D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01" y="3574024"/>
            <a:ext cx="836447" cy="8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fficher l’image source">
            <a:extLst>
              <a:ext uri="{FF2B5EF4-FFF2-40B4-BE49-F238E27FC236}">
                <a16:creationId xmlns:a16="http://schemas.microsoft.com/office/drawing/2014/main" id="{536E43D8-AB48-772F-3F4F-7E21860B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4000"/>
                    </a14:imgEffect>
                    <a14:imgEffect>
                      <a14:brightnessContrast bright="8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70" y="1464653"/>
            <a:ext cx="963562" cy="9635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1CD258D-1F3A-E2C7-E7DD-BC767AC487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76000"/>
                    </a14:imgEffect>
                    <a14:imgEffect>
                      <a14:colorTemperature colorTemp="2130"/>
                    </a14:imgEffect>
                    <a14:imgEffect>
                      <a14:saturation sat="0"/>
                    </a14:imgEffect>
                    <a14:imgEffect>
                      <a14:brightnessContrast bright="31000" contrast="-55000"/>
                    </a14:imgEffect>
                  </a14:imgLayer>
                </a14:imgProps>
              </a:ext>
            </a:extLst>
          </a:blip>
          <a:srcRect l="22015" r="16809" b="10695"/>
          <a:stretch/>
        </p:blipFill>
        <p:spPr>
          <a:xfrm>
            <a:off x="2597032" y="789830"/>
            <a:ext cx="963561" cy="152385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4106" name="Picture 10" descr="Afficher l’image source">
            <a:extLst>
              <a:ext uri="{FF2B5EF4-FFF2-40B4-BE49-F238E27FC236}">
                <a16:creationId xmlns:a16="http://schemas.microsoft.com/office/drawing/2014/main" id="{F61517DA-F99D-BDCD-CA29-1DBD52B6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72" y="3115246"/>
            <a:ext cx="1216592" cy="12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9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8234FCB-A60D-A6A1-40FD-3B63FD355D91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Benchmark -&gt; Points forts</a:t>
            </a:r>
            <a:endParaRPr lang="fr-FR" sz="5400" spc="-80" dirty="0"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442912-89EF-6613-E51D-FE72870BB97E}"/>
              </a:ext>
            </a:extLst>
          </p:cNvPr>
          <p:cNvSpPr txBox="1"/>
          <p:nvPr/>
        </p:nvSpPr>
        <p:spPr>
          <a:xfrm>
            <a:off x="1364049" y="2050823"/>
            <a:ext cx="7308003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 fantastique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Diversification des mondes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Différentes utilisations de la mécanique des éléments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8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A7EBB03-D71E-A365-377B-71A0227BCF6E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Benchmark -&gt; Concurrents</a:t>
            </a:r>
            <a:endParaRPr lang="fr-FR" sz="5400" spc="-80" dirty="0"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05BCF-5A84-BAFC-0116-601AB910B5AB}"/>
              </a:ext>
            </a:extLst>
          </p:cNvPr>
          <p:cNvSpPr txBox="1"/>
          <p:nvPr/>
        </p:nvSpPr>
        <p:spPr>
          <a:xfrm>
            <a:off x="1591142" y="1629797"/>
            <a:ext cx="9009716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Rayman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Jeu de plateforme - Aventure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Rayman, les graphismes sont plus travaillés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humour décalé est mis en avant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capacités spéciales de Rayman sont loufoques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6A1F31E4-7CFF-903F-2C58-3C86613D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1" y="3429000"/>
            <a:ext cx="4680155" cy="263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4F40A0EE-F9FE-4548-0085-7BEDFA14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95" y="3429000"/>
            <a:ext cx="4680155" cy="263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2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A7EBB03-D71E-A365-377B-71A0227BCF6E}"/>
              </a:ext>
            </a:extLst>
          </p:cNvPr>
          <p:cNvSpPr txBox="1">
            <a:spLocks/>
          </p:cNvSpPr>
          <p:nvPr/>
        </p:nvSpPr>
        <p:spPr>
          <a:xfrm>
            <a:off x="2617968" y="367920"/>
            <a:ext cx="62757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5400" spc="-484" dirty="0">
                <a:latin typeface="+mn-lt"/>
              </a:rPr>
              <a:t>Benchmark -&gt; Concurrents</a:t>
            </a:r>
            <a:endParaRPr lang="fr-FR" sz="5400" spc="-80" dirty="0"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05BCF-5A84-BAFC-0116-601AB910B5AB}"/>
              </a:ext>
            </a:extLst>
          </p:cNvPr>
          <p:cNvSpPr txBox="1"/>
          <p:nvPr/>
        </p:nvSpPr>
        <p:spPr>
          <a:xfrm>
            <a:off x="1591142" y="1629797"/>
            <a:ext cx="9009716" cy="2417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145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fr-FR" sz="2400" b="1" i="1" u="sng" spc="-5" dirty="0">
                <a:cs typeface="Noto Serif"/>
              </a:rPr>
              <a:t>Sonic </a:t>
            </a:r>
            <a:r>
              <a:rPr lang="fr-FR" sz="2400" spc="-5" dirty="0">
                <a:cs typeface="Noto Serif"/>
              </a:rPr>
              <a:t>: Jeu de plateforme </a:t>
            </a:r>
            <a:r>
              <a:rPr lang="fr-FR" sz="2400" dirty="0">
                <a:cs typeface="Noto Serif"/>
              </a:rPr>
              <a:t>- </a:t>
            </a:r>
            <a:r>
              <a:rPr lang="fr-FR" sz="2400" spc="-5" dirty="0">
                <a:cs typeface="Noto Serif"/>
              </a:rPr>
              <a:t>Runner avec un </a:t>
            </a:r>
            <a:r>
              <a:rPr lang="fr-FR" sz="2400" spc="-5" dirty="0" err="1">
                <a:cs typeface="Noto Serif"/>
              </a:rPr>
              <a:t>level</a:t>
            </a:r>
            <a:r>
              <a:rPr lang="fr-FR" sz="2400" spc="-5" dirty="0">
                <a:cs typeface="Noto Serif"/>
              </a:rPr>
              <a:t> design plus recherché </a:t>
            </a:r>
            <a:r>
              <a:rPr lang="fr-FR" sz="2400" spc="-6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(loopings </a:t>
            </a:r>
            <a:r>
              <a:rPr lang="fr-FR" sz="2400" dirty="0">
                <a:cs typeface="Noto Serif"/>
              </a:rPr>
              <a:t>- </a:t>
            </a:r>
            <a:r>
              <a:rPr lang="fr-FR" sz="2400" spc="-5" dirty="0">
                <a:cs typeface="Noto Serif"/>
              </a:rPr>
              <a:t>plusieurs manières de finir le niveau </a:t>
            </a:r>
            <a:r>
              <a:rPr lang="fr-FR" sz="2400" dirty="0">
                <a:cs typeface="Noto Serif"/>
              </a:rPr>
              <a:t>- </a:t>
            </a:r>
            <a:r>
              <a:rPr lang="fr-FR" sz="2400" spc="-5" dirty="0">
                <a:cs typeface="Noto Serif"/>
              </a:rPr>
              <a:t>LD vertical et </a:t>
            </a:r>
            <a:r>
              <a:rPr lang="fr-FR" sz="240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horizontal)</a:t>
            </a:r>
            <a:r>
              <a:rPr lang="fr-FR" sz="2400" spc="-15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et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qui</a:t>
            </a:r>
            <a:r>
              <a:rPr lang="fr-FR" sz="2400" spc="-15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s’appuie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sur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l’USP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de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son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personnage</a:t>
            </a:r>
            <a:r>
              <a:rPr lang="fr-FR" sz="2400" spc="-15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principal =&gt;</a:t>
            </a:r>
            <a:r>
              <a:rPr lang="fr-FR" sz="2400" spc="-3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la</a:t>
            </a:r>
            <a:r>
              <a:rPr lang="fr-FR" sz="2400" spc="-30" dirty="0">
                <a:cs typeface="Noto Serif"/>
              </a:rPr>
              <a:t> </a:t>
            </a:r>
            <a:r>
              <a:rPr lang="fr-FR" sz="2400" spc="5" dirty="0">
                <a:cs typeface="Noto Serif"/>
              </a:rPr>
              <a:t>vitesse</a:t>
            </a:r>
            <a:endParaRPr lang="fr-FR" sz="2400" dirty="0">
              <a:cs typeface="Noto Serif"/>
            </a:endParaRPr>
          </a:p>
          <a:p>
            <a:pPr marL="355600" indent="-342900">
              <a:lnSpc>
                <a:spcPct val="100000"/>
              </a:lnSpc>
              <a:spcBef>
                <a:spcPts val="1995"/>
              </a:spcBef>
              <a:buFont typeface="Wingdings" panose="05000000000000000000" pitchFamily="2" charset="2"/>
              <a:buChar char="ü"/>
            </a:pPr>
            <a:r>
              <a:rPr lang="fr-FR" sz="2400" spc="-5" dirty="0">
                <a:cs typeface="Noto Serif"/>
              </a:rPr>
              <a:t>Sonic</a:t>
            </a:r>
            <a:r>
              <a:rPr lang="fr-FR" sz="2400" spc="-15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se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veut plus</a:t>
            </a:r>
            <a:r>
              <a:rPr lang="fr-FR" sz="2400" spc="-15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“cool”</a:t>
            </a:r>
            <a:r>
              <a:rPr lang="fr-FR" sz="2400" spc="-10" dirty="0">
                <a:cs typeface="Noto Serif"/>
              </a:rPr>
              <a:t> </a:t>
            </a:r>
            <a:r>
              <a:rPr lang="fr-FR" sz="2400" spc="-5" dirty="0">
                <a:cs typeface="Noto Serif"/>
              </a:rPr>
              <a:t>et “rebel”</a:t>
            </a:r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F22AEDDE-5252-FF46-888C-A775D4DA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73" y="4101124"/>
            <a:ext cx="3426336" cy="259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67DEEB0D-899E-4134-D749-FC0CD135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20" y="3161230"/>
            <a:ext cx="5339275" cy="300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7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A5220A-1648-92D6-E5A5-8C384D553611}"/>
              </a:ext>
            </a:extLst>
          </p:cNvPr>
          <p:cNvSpPr txBox="1"/>
          <p:nvPr/>
        </p:nvSpPr>
        <p:spPr>
          <a:xfrm>
            <a:off x="1366157" y="0"/>
            <a:ext cx="9459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spc="-685" dirty="0"/>
              <a:t>G</a:t>
            </a:r>
            <a:r>
              <a:rPr lang="fr-FR" sz="5400" spc="-365" dirty="0"/>
              <a:t>ameplay </a:t>
            </a:r>
            <a:r>
              <a:rPr lang="fr-FR" sz="5400" spc="-120" dirty="0"/>
              <a:t>:</a:t>
            </a:r>
            <a:r>
              <a:rPr lang="fr-FR" sz="5400" spc="-240" dirty="0"/>
              <a:t> </a:t>
            </a:r>
            <a:r>
              <a:rPr lang="fr-FR" sz="5400" spc="-415" dirty="0"/>
              <a:t>mécaniques de jeu générale</a:t>
            </a:r>
            <a:endParaRPr lang="fr-FR" sz="5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6928E7-0AD1-7A4F-AB0F-8963C35D4486}"/>
              </a:ext>
            </a:extLst>
          </p:cNvPr>
          <p:cNvSpPr txBox="1"/>
          <p:nvPr/>
        </p:nvSpPr>
        <p:spPr>
          <a:xfrm>
            <a:off x="1591141" y="2008483"/>
            <a:ext cx="9009716" cy="284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Récupérer des pièces de pouvoirs afin d’arriver à la fin du niveau </a:t>
            </a:r>
          </a:p>
          <a:p>
            <a:pPr algn="just">
              <a:lnSpc>
                <a:spcPct val="107000"/>
              </a:lnSpc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 du jeu : réussir le parcours initiatique afin de pouvoir devenir un(e) 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sorcier(e)</a:t>
            </a:r>
          </a:p>
          <a:p>
            <a:pPr algn="just">
              <a:lnSpc>
                <a:spcPct val="107000"/>
              </a:lnSpc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Combattre des monstres ainsi qu’un boss pour réussir à rentrer dans la tour des sorciers</a:t>
            </a:r>
          </a:p>
        </p:txBody>
      </p:sp>
    </p:spTree>
    <p:extLst>
      <p:ext uri="{BB962C8B-B14F-4D97-AF65-F5344CB8AC3E}">
        <p14:creationId xmlns:p14="http://schemas.microsoft.com/office/powerpoint/2010/main" val="3257321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Grand écran</PresentationFormat>
  <Paragraphs>68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GHERON Johanne</dc:creator>
  <cp:lastModifiedBy>GHERON Johanne</cp:lastModifiedBy>
  <cp:revision>41</cp:revision>
  <dcterms:created xsi:type="dcterms:W3CDTF">2022-09-15T16:58:03Z</dcterms:created>
  <dcterms:modified xsi:type="dcterms:W3CDTF">2022-09-16T15:48:58Z</dcterms:modified>
</cp:coreProperties>
</file>