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llerta Stencil" panose="020B0604020202020204" charset="0"/>
      <p:regular r:id="rId11"/>
    </p:embeddedFont>
    <p:embeddedFont>
      <p:font typeface="Brown Sugar" panose="020B0604020202020204" charset="0"/>
      <p:regular r:id="rId12"/>
    </p:embeddedFont>
    <p:embeddedFont>
      <p:font typeface="Kulachat Serif Bold" panose="020B0604020202020204" charset="-34"/>
      <p:regular r:id="rId13"/>
    </p:embeddedFont>
    <p:embeddedFont>
      <p:font typeface="Montserrat Classic" panose="020B0604020202020204" charset="0"/>
      <p:regular r:id="rId14"/>
    </p:embeddedFont>
    <p:embeddedFont>
      <p:font typeface="Montserrat Classic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81529" autoAdjust="0"/>
  </p:normalViewPr>
  <p:slideViewPr>
    <p:cSldViewPr>
      <p:cViewPr varScale="1">
        <p:scale>
          <a:sx n="50" d="100"/>
          <a:sy n="50" d="100"/>
        </p:scale>
        <p:origin x="49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4200/home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460469" y="6118633"/>
            <a:ext cx="7367062" cy="21327"/>
          </a:xfrm>
          <a:prstGeom prst="line">
            <a:avLst/>
          </a:prstGeom>
          <a:ln w="38100" cap="flat">
            <a:solidFill>
              <a:srgbClr val="4D5A4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 rot="-5400000">
            <a:off x="997078" y="1060322"/>
            <a:ext cx="8322164" cy="8258920"/>
          </a:xfrm>
          <a:custGeom>
            <a:avLst/>
            <a:gdLst/>
            <a:ahLst/>
            <a:cxnLst/>
            <a:rect l="l" t="t" r="r" b="b"/>
            <a:pathLst>
              <a:path w="8322164" h="8258920">
                <a:moveTo>
                  <a:pt x="0" y="0"/>
                </a:moveTo>
                <a:lnTo>
                  <a:pt x="8322164" y="0"/>
                </a:lnTo>
                <a:lnTo>
                  <a:pt x="8322164" y="8258920"/>
                </a:lnTo>
                <a:lnTo>
                  <a:pt x="0" y="82589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329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855167" y="2356512"/>
            <a:ext cx="9816216" cy="3543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98"/>
              </a:lnSpc>
            </a:pPr>
            <a:r>
              <a:rPr lang="en-US" sz="8070" dirty="0">
                <a:solidFill>
                  <a:srgbClr val="4D5A46"/>
                </a:solidFill>
                <a:latin typeface="Montserrat Classic"/>
              </a:rPr>
              <a:t>Meal Planning web application for </a:t>
            </a:r>
          </a:p>
          <a:p>
            <a:pPr algn="ctr">
              <a:lnSpc>
                <a:spcPts val="5460"/>
              </a:lnSpc>
            </a:pPr>
            <a:r>
              <a:rPr lang="en-US" sz="3900" dirty="0">
                <a:solidFill>
                  <a:srgbClr val="4D5A46"/>
                </a:solidFill>
                <a:latin typeface="Montserrat Classic"/>
              </a:rPr>
              <a:t> iba Restaurant</a:t>
            </a:r>
          </a:p>
        </p:txBody>
      </p:sp>
      <p:sp>
        <p:nvSpPr>
          <p:cNvPr id="5" name="Freeform 5"/>
          <p:cNvSpPr/>
          <p:nvPr/>
        </p:nvSpPr>
        <p:spPr>
          <a:xfrm rot="-5400000">
            <a:off x="9112378" y="1203942"/>
            <a:ext cx="8322164" cy="7971680"/>
          </a:xfrm>
          <a:custGeom>
            <a:avLst/>
            <a:gdLst/>
            <a:ahLst/>
            <a:cxnLst/>
            <a:rect l="l" t="t" r="r" b="b"/>
            <a:pathLst>
              <a:path w="8322164" h="7971680">
                <a:moveTo>
                  <a:pt x="0" y="0"/>
                </a:moveTo>
                <a:lnTo>
                  <a:pt x="8322164" y="0"/>
                </a:lnTo>
                <a:lnTo>
                  <a:pt x="8322164" y="7971680"/>
                </a:lnTo>
                <a:lnTo>
                  <a:pt x="0" y="79716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2278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201933" y="4531277"/>
            <a:ext cx="5086067" cy="7078282"/>
          </a:xfrm>
          <a:custGeom>
            <a:avLst/>
            <a:gdLst/>
            <a:ahLst/>
            <a:cxnLst/>
            <a:rect l="l" t="t" r="r" b="b"/>
            <a:pathLst>
              <a:path w="5086067" h="7078282">
                <a:moveTo>
                  <a:pt x="0" y="0"/>
                </a:moveTo>
                <a:lnTo>
                  <a:pt x="5086067" y="0"/>
                </a:lnTo>
                <a:lnTo>
                  <a:pt x="5086067" y="7078282"/>
                </a:lnTo>
                <a:lnTo>
                  <a:pt x="0" y="70782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2872" y="-843072"/>
            <a:ext cx="5086067" cy="7078282"/>
          </a:xfrm>
          <a:custGeom>
            <a:avLst/>
            <a:gdLst/>
            <a:ahLst/>
            <a:cxnLst/>
            <a:rect l="l" t="t" r="r" b="b"/>
            <a:pathLst>
              <a:path w="5086067" h="7078282">
                <a:moveTo>
                  <a:pt x="5086067" y="7078282"/>
                </a:moveTo>
                <a:lnTo>
                  <a:pt x="0" y="7078282"/>
                </a:lnTo>
                <a:lnTo>
                  <a:pt x="0" y="0"/>
                </a:lnTo>
                <a:lnTo>
                  <a:pt x="5086067" y="0"/>
                </a:lnTo>
                <a:lnTo>
                  <a:pt x="5086067" y="7078282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-823797" y="7270159"/>
            <a:ext cx="8270729" cy="1552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32"/>
              </a:lnSpc>
              <a:spcBef>
                <a:spcPct val="0"/>
              </a:spcBef>
            </a:pPr>
            <a:r>
              <a:rPr lang="en-US" sz="2237" dirty="0">
                <a:solidFill>
                  <a:srgbClr val="4D5A46"/>
                </a:solidFill>
                <a:latin typeface="Montserrat Classic Bold"/>
              </a:rPr>
              <a:t>BHANU PRAKASH, </a:t>
            </a:r>
          </a:p>
          <a:p>
            <a:pPr algn="ctr">
              <a:lnSpc>
                <a:spcPts val="3132"/>
              </a:lnSpc>
              <a:spcBef>
                <a:spcPct val="0"/>
              </a:spcBef>
            </a:pPr>
            <a:r>
              <a:rPr lang="en-US" sz="2237" dirty="0">
                <a:solidFill>
                  <a:srgbClr val="4D5A46"/>
                </a:solidFill>
                <a:latin typeface="Montserrat Classic Bold"/>
              </a:rPr>
              <a:t>VAMSHIDHAR REDDY </a:t>
            </a:r>
          </a:p>
          <a:p>
            <a:pPr algn="ctr">
              <a:lnSpc>
                <a:spcPts val="3132"/>
              </a:lnSpc>
              <a:spcBef>
                <a:spcPct val="0"/>
              </a:spcBef>
            </a:pPr>
            <a:r>
              <a:rPr lang="en-US" sz="2237" dirty="0">
                <a:solidFill>
                  <a:srgbClr val="4D5A46"/>
                </a:solidFill>
                <a:latin typeface="Montserrat Classic Bold"/>
              </a:rPr>
              <a:t>JOHANNES, </a:t>
            </a:r>
          </a:p>
          <a:p>
            <a:pPr algn="ctr">
              <a:lnSpc>
                <a:spcPts val="3132"/>
              </a:lnSpc>
              <a:spcBef>
                <a:spcPct val="0"/>
              </a:spcBef>
            </a:pPr>
            <a:r>
              <a:rPr lang="en-US" sz="2237" dirty="0">
                <a:solidFill>
                  <a:srgbClr val="4D5A46"/>
                </a:solidFill>
                <a:latin typeface="Montserrat Classic Bold"/>
              </a:rPr>
              <a:t>SHUMANCHENG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2554547" y="1028700"/>
            <a:ext cx="4854034" cy="8229600"/>
            <a:chOff x="0" y="0"/>
            <a:chExt cx="3741801" cy="6343904"/>
          </a:xfrm>
        </p:grpSpPr>
        <p:sp>
          <p:nvSpPr>
            <p:cNvPr id="3" name="Freeform 3"/>
            <p:cNvSpPr/>
            <p:nvPr/>
          </p:nvSpPr>
          <p:spPr>
            <a:xfrm>
              <a:off x="63500" y="63500"/>
              <a:ext cx="3614801" cy="6217031"/>
            </a:xfrm>
            <a:custGeom>
              <a:avLst/>
              <a:gdLst/>
              <a:ahLst/>
              <a:cxnLst/>
              <a:rect l="l" t="t" r="r" b="b"/>
              <a:pathLst>
                <a:path w="3614801" h="6217031">
                  <a:moveTo>
                    <a:pt x="3614801" y="1807464"/>
                  </a:moveTo>
                  <a:lnTo>
                    <a:pt x="3614801" y="6217031"/>
                  </a:lnTo>
                  <a:lnTo>
                    <a:pt x="0" y="6217031"/>
                  </a:lnTo>
                  <a:lnTo>
                    <a:pt x="0" y="1807464"/>
                  </a:lnTo>
                  <a:cubicBezTo>
                    <a:pt x="0" y="809244"/>
                    <a:pt x="809244" y="0"/>
                    <a:pt x="1807464" y="0"/>
                  </a:cubicBezTo>
                  <a:lnTo>
                    <a:pt x="1807464" y="0"/>
                  </a:lnTo>
                  <a:cubicBezTo>
                    <a:pt x="2805557" y="0"/>
                    <a:pt x="3614801" y="809244"/>
                    <a:pt x="3614801" y="1807464"/>
                  </a:cubicBezTo>
                  <a:close/>
                </a:path>
              </a:pathLst>
            </a:custGeom>
            <a:blipFill>
              <a:blip r:embed="rId2"/>
              <a:stretch>
                <a:fillRect l="-36002" r="-122141"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3741801" cy="6344031"/>
            </a:xfrm>
            <a:custGeom>
              <a:avLst/>
              <a:gdLst/>
              <a:ahLst/>
              <a:cxnLst/>
              <a:rect l="l" t="t" r="r" b="b"/>
              <a:pathLst>
                <a:path w="3741801" h="6344031">
                  <a:moveTo>
                    <a:pt x="3741801" y="1870964"/>
                  </a:moveTo>
                  <a:lnTo>
                    <a:pt x="3741801" y="6344031"/>
                  </a:lnTo>
                  <a:lnTo>
                    <a:pt x="0" y="6344031"/>
                  </a:lnTo>
                  <a:lnTo>
                    <a:pt x="0" y="1870964"/>
                  </a:lnTo>
                  <a:cubicBezTo>
                    <a:pt x="0" y="839343"/>
                    <a:pt x="839343" y="0"/>
                    <a:pt x="1870964" y="0"/>
                  </a:cubicBezTo>
                  <a:cubicBezTo>
                    <a:pt x="2902585" y="0"/>
                    <a:pt x="3741801" y="839343"/>
                    <a:pt x="3741801" y="1870964"/>
                  </a:cubicBezTo>
                  <a:close/>
                </a:path>
              </a:pathLst>
            </a:custGeom>
            <a:blipFill>
              <a:blip r:embed="rId3"/>
              <a:stretch>
                <a:fillRect l="-68" r="-68"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 flipH="1">
            <a:off x="0" y="5655574"/>
            <a:ext cx="3785590" cy="5268407"/>
          </a:xfrm>
          <a:custGeom>
            <a:avLst/>
            <a:gdLst/>
            <a:ahLst/>
            <a:cxnLst/>
            <a:rect l="l" t="t" r="r" b="b"/>
            <a:pathLst>
              <a:path w="3785590" h="5268407">
                <a:moveTo>
                  <a:pt x="3785590" y="0"/>
                </a:moveTo>
                <a:lnTo>
                  <a:pt x="0" y="0"/>
                </a:lnTo>
                <a:lnTo>
                  <a:pt x="0" y="5268408"/>
                </a:lnTo>
                <a:lnTo>
                  <a:pt x="3785590" y="5268408"/>
                </a:lnTo>
                <a:lnTo>
                  <a:pt x="378559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493086" y="3335919"/>
            <a:ext cx="8270729" cy="6503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39"/>
              </a:lnSpc>
            </a:pPr>
            <a:r>
              <a:rPr lang="en-US" sz="3099" spc="-61" dirty="0">
                <a:solidFill>
                  <a:srgbClr val="4D5A46"/>
                </a:solidFill>
                <a:latin typeface="Kulachat Serif Bold"/>
              </a:rPr>
              <a:t>1. Problem</a:t>
            </a:r>
          </a:p>
          <a:p>
            <a:pPr algn="just">
              <a:lnSpc>
                <a:spcPts val="4339"/>
              </a:lnSpc>
            </a:pPr>
            <a:endParaRPr lang="en-US" sz="3099" spc="-61" dirty="0">
              <a:solidFill>
                <a:srgbClr val="4D5A46"/>
              </a:solidFill>
              <a:latin typeface="Kulachat Serif Bold"/>
            </a:endParaRPr>
          </a:p>
          <a:p>
            <a:pPr algn="just">
              <a:lnSpc>
                <a:spcPts val="4339"/>
              </a:lnSpc>
            </a:pPr>
            <a:r>
              <a:rPr lang="en-US" sz="3099" spc="-61" dirty="0">
                <a:solidFill>
                  <a:srgbClr val="4D5A46"/>
                </a:solidFill>
                <a:latin typeface="Kulachat Serif Bold"/>
              </a:rPr>
              <a:t>2.Introduction</a:t>
            </a:r>
          </a:p>
          <a:p>
            <a:pPr algn="just">
              <a:lnSpc>
                <a:spcPts val="4339"/>
              </a:lnSpc>
            </a:pPr>
            <a:endParaRPr lang="en-US" sz="3099" spc="-61" dirty="0">
              <a:solidFill>
                <a:srgbClr val="4D5A46"/>
              </a:solidFill>
              <a:latin typeface="Kulachat Serif Bold"/>
            </a:endParaRPr>
          </a:p>
          <a:p>
            <a:pPr algn="just">
              <a:lnSpc>
                <a:spcPts val="4339"/>
              </a:lnSpc>
            </a:pPr>
            <a:r>
              <a:rPr lang="en-US" sz="3099" spc="-61" dirty="0">
                <a:solidFill>
                  <a:srgbClr val="4D5A46"/>
                </a:solidFill>
                <a:latin typeface="Kulachat Serif Bold"/>
              </a:rPr>
              <a:t>3.Technologies Used</a:t>
            </a:r>
          </a:p>
          <a:p>
            <a:pPr algn="just">
              <a:lnSpc>
                <a:spcPts val="4339"/>
              </a:lnSpc>
            </a:pPr>
            <a:endParaRPr lang="en-US" sz="3099" spc="-61" dirty="0">
              <a:solidFill>
                <a:srgbClr val="4D5A46"/>
              </a:solidFill>
              <a:latin typeface="Kulachat Serif Bold"/>
            </a:endParaRPr>
          </a:p>
          <a:p>
            <a:pPr algn="just">
              <a:lnSpc>
                <a:spcPts val="4339"/>
              </a:lnSpc>
            </a:pPr>
            <a:r>
              <a:rPr lang="en-US" sz="3099" spc="-61" dirty="0">
                <a:solidFill>
                  <a:srgbClr val="4D5A46"/>
                </a:solidFill>
                <a:latin typeface="Kulachat Serif Bold"/>
              </a:rPr>
              <a:t>4.Features</a:t>
            </a:r>
          </a:p>
          <a:p>
            <a:pPr algn="just">
              <a:lnSpc>
                <a:spcPts val="4339"/>
              </a:lnSpc>
            </a:pPr>
            <a:endParaRPr lang="en-US" sz="3099" spc="-61" dirty="0">
              <a:solidFill>
                <a:srgbClr val="4D5A46"/>
              </a:solidFill>
              <a:latin typeface="Kulachat Serif Bold"/>
            </a:endParaRPr>
          </a:p>
          <a:p>
            <a:pPr algn="just">
              <a:lnSpc>
                <a:spcPts val="4339"/>
              </a:lnSpc>
            </a:pPr>
            <a:r>
              <a:rPr lang="en-US" sz="3099" spc="-61" dirty="0">
                <a:solidFill>
                  <a:srgbClr val="4D5A46"/>
                </a:solidFill>
                <a:latin typeface="Kulachat Serif Bold"/>
              </a:rPr>
              <a:t>5.Demo </a:t>
            </a:r>
          </a:p>
          <a:p>
            <a:pPr algn="just">
              <a:lnSpc>
                <a:spcPts val="4339"/>
              </a:lnSpc>
            </a:pPr>
            <a:endParaRPr lang="en-US" sz="3099" spc="-61" dirty="0">
              <a:solidFill>
                <a:srgbClr val="4D5A46"/>
              </a:solidFill>
              <a:latin typeface="Kulachat Serif Bold"/>
            </a:endParaRPr>
          </a:p>
          <a:p>
            <a:pPr algn="just">
              <a:lnSpc>
                <a:spcPts val="4339"/>
              </a:lnSpc>
            </a:pPr>
            <a:r>
              <a:rPr lang="en-US" sz="3099" spc="-61" dirty="0">
                <a:solidFill>
                  <a:srgbClr val="4D5A46"/>
                </a:solidFill>
                <a:latin typeface="Kulachat Serif Bold"/>
              </a:rPr>
              <a:t>6.Conclusion</a:t>
            </a:r>
          </a:p>
          <a:p>
            <a:pPr algn="just">
              <a:lnSpc>
                <a:spcPts val="4339"/>
              </a:lnSpc>
              <a:spcBef>
                <a:spcPct val="0"/>
              </a:spcBef>
            </a:pPr>
            <a:endParaRPr lang="en-US" sz="3099" spc="-61" dirty="0">
              <a:solidFill>
                <a:srgbClr val="4D5A46"/>
              </a:solidFill>
              <a:latin typeface="Kulachat Serif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493086" y="1288050"/>
            <a:ext cx="7637006" cy="172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07"/>
              </a:lnSpc>
            </a:pPr>
            <a:r>
              <a:rPr lang="en-US" sz="9934" dirty="0">
                <a:solidFill>
                  <a:srgbClr val="C5A44F"/>
                </a:solidFill>
                <a:latin typeface="Brown Sugar"/>
              </a:rPr>
              <a:t>Agenda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2554547" y="1028700"/>
            <a:ext cx="4854034" cy="8229600"/>
            <a:chOff x="0" y="0"/>
            <a:chExt cx="3741801" cy="6343904"/>
          </a:xfrm>
        </p:grpSpPr>
        <p:sp>
          <p:nvSpPr>
            <p:cNvPr id="3" name="Freeform 3"/>
            <p:cNvSpPr/>
            <p:nvPr/>
          </p:nvSpPr>
          <p:spPr>
            <a:xfrm>
              <a:off x="63500" y="63500"/>
              <a:ext cx="3614801" cy="6217031"/>
            </a:xfrm>
            <a:custGeom>
              <a:avLst/>
              <a:gdLst/>
              <a:ahLst/>
              <a:cxnLst/>
              <a:rect l="l" t="t" r="r" b="b"/>
              <a:pathLst>
                <a:path w="3614801" h="6217031">
                  <a:moveTo>
                    <a:pt x="3614801" y="1807464"/>
                  </a:moveTo>
                  <a:lnTo>
                    <a:pt x="3614801" y="6217031"/>
                  </a:lnTo>
                  <a:lnTo>
                    <a:pt x="0" y="6217031"/>
                  </a:lnTo>
                  <a:lnTo>
                    <a:pt x="0" y="1807464"/>
                  </a:lnTo>
                  <a:cubicBezTo>
                    <a:pt x="0" y="809244"/>
                    <a:pt x="809244" y="0"/>
                    <a:pt x="1807464" y="0"/>
                  </a:cubicBezTo>
                  <a:lnTo>
                    <a:pt x="1807464" y="0"/>
                  </a:lnTo>
                  <a:cubicBezTo>
                    <a:pt x="2805557" y="0"/>
                    <a:pt x="3614801" y="809244"/>
                    <a:pt x="3614801" y="1807464"/>
                  </a:cubicBezTo>
                  <a:close/>
                </a:path>
              </a:pathLst>
            </a:custGeom>
            <a:blipFill>
              <a:blip r:embed="rId2"/>
              <a:stretch>
                <a:fillRect l="-104582" r="-104582"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3741801" cy="6344031"/>
            </a:xfrm>
            <a:custGeom>
              <a:avLst/>
              <a:gdLst/>
              <a:ahLst/>
              <a:cxnLst/>
              <a:rect l="l" t="t" r="r" b="b"/>
              <a:pathLst>
                <a:path w="3741801" h="6344031">
                  <a:moveTo>
                    <a:pt x="3741801" y="1870964"/>
                  </a:moveTo>
                  <a:lnTo>
                    <a:pt x="3741801" y="6344031"/>
                  </a:lnTo>
                  <a:lnTo>
                    <a:pt x="0" y="6344031"/>
                  </a:lnTo>
                  <a:lnTo>
                    <a:pt x="0" y="1870964"/>
                  </a:lnTo>
                  <a:cubicBezTo>
                    <a:pt x="0" y="839343"/>
                    <a:pt x="839343" y="0"/>
                    <a:pt x="1870964" y="0"/>
                  </a:cubicBezTo>
                  <a:cubicBezTo>
                    <a:pt x="2902585" y="0"/>
                    <a:pt x="3741801" y="839343"/>
                    <a:pt x="3741801" y="1870964"/>
                  </a:cubicBezTo>
                  <a:close/>
                </a:path>
              </a:pathLst>
            </a:custGeom>
            <a:blipFill>
              <a:blip r:embed="rId3"/>
              <a:stretch>
                <a:fillRect l="-68" r="-68"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 flipH="1">
            <a:off x="0" y="5655574"/>
            <a:ext cx="3785590" cy="5268407"/>
          </a:xfrm>
          <a:custGeom>
            <a:avLst/>
            <a:gdLst/>
            <a:ahLst/>
            <a:cxnLst/>
            <a:rect l="l" t="t" r="r" b="b"/>
            <a:pathLst>
              <a:path w="3785590" h="5268407">
                <a:moveTo>
                  <a:pt x="3785590" y="0"/>
                </a:moveTo>
                <a:lnTo>
                  <a:pt x="0" y="0"/>
                </a:lnTo>
                <a:lnTo>
                  <a:pt x="0" y="5268408"/>
                </a:lnTo>
                <a:lnTo>
                  <a:pt x="3785590" y="5268408"/>
                </a:lnTo>
                <a:lnTo>
                  <a:pt x="378559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72562" y="0"/>
            <a:ext cx="1714591" cy="3008957"/>
            <a:chOff x="0" y="0"/>
            <a:chExt cx="451579" cy="79248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51579" cy="792482"/>
            </a:xfrm>
            <a:custGeom>
              <a:avLst/>
              <a:gdLst/>
              <a:ahLst/>
              <a:cxnLst/>
              <a:rect l="l" t="t" r="r" b="b"/>
              <a:pathLst>
                <a:path w="451579" h="792482">
                  <a:moveTo>
                    <a:pt x="0" y="0"/>
                  </a:moveTo>
                  <a:lnTo>
                    <a:pt x="451579" y="0"/>
                  </a:lnTo>
                  <a:lnTo>
                    <a:pt x="451579" y="792482"/>
                  </a:lnTo>
                  <a:lnTo>
                    <a:pt x="0" y="792482"/>
                  </a:lnTo>
                  <a:close/>
                </a:path>
              </a:pathLst>
            </a:custGeom>
            <a:solidFill>
              <a:srgbClr val="4D5A46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51579" cy="8401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2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805697" y="3345444"/>
            <a:ext cx="8958119" cy="5314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spc="-60" dirty="0">
                <a:solidFill>
                  <a:srgbClr val="4D5A46"/>
                </a:solidFill>
                <a:latin typeface="Kulachat Serif Bold"/>
              </a:rPr>
              <a:t>Only one person can edit the excel list at a time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spc="-60" dirty="0">
                <a:solidFill>
                  <a:srgbClr val="4D5A46"/>
                </a:solidFill>
                <a:latin typeface="Kulachat Serif Bold"/>
              </a:rPr>
              <a:t>Kitchen:</a:t>
            </a:r>
          </a:p>
          <a:p>
            <a:pPr algn="just">
              <a:lnSpc>
                <a:spcPts val="4200"/>
              </a:lnSpc>
            </a:pPr>
            <a:r>
              <a:rPr lang="en-US" sz="3000" spc="-60" dirty="0">
                <a:solidFill>
                  <a:srgbClr val="4D5A46"/>
                </a:solidFill>
                <a:latin typeface="Kulachat Serif Bold"/>
              </a:rPr>
              <a:t> - Need to be able to fill out the meal name </a:t>
            </a:r>
          </a:p>
          <a:p>
            <a:pPr algn="just">
              <a:lnSpc>
                <a:spcPts val="4200"/>
              </a:lnSpc>
            </a:pPr>
            <a:r>
              <a:rPr lang="en-US" sz="3000" spc="-60" dirty="0">
                <a:solidFill>
                  <a:srgbClr val="4D5A46"/>
                </a:solidFill>
                <a:latin typeface="Kulachat Serif Bold"/>
              </a:rPr>
              <a:t> - Need to be able to see the total amount of meals order</a:t>
            </a:r>
          </a:p>
          <a:p>
            <a:pPr algn="just">
              <a:lnSpc>
                <a:spcPts val="4200"/>
              </a:lnSpc>
            </a:pPr>
            <a:r>
              <a:rPr lang="en-US" sz="3000" spc="-60" dirty="0">
                <a:solidFill>
                  <a:srgbClr val="4D5A46"/>
                </a:solidFill>
                <a:latin typeface="Kulachat Serif Bold"/>
              </a:rPr>
              <a:t> - Need to know how much money in total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spc="-60" dirty="0">
                <a:solidFill>
                  <a:srgbClr val="4D5A46"/>
                </a:solidFill>
                <a:latin typeface="Kulachat Serif Bold"/>
              </a:rPr>
              <a:t>Employees:</a:t>
            </a:r>
          </a:p>
          <a:p>
            <a:pPr algn="just">
              <a:lnSpc>
                <a:spcPts val="4200"/>
              </a:lnSpc>
            </a:pPr>
            <a:r>
              <a:rPr lang="en-US" sz="3000" spc="-60" dirty="0">
                <a:solidFill>
                  <a:srgbClr val="4D5A46"/>
                </a:solidFill>
                <a:latin typeface="Kulachat Serif Bold"/>
              </a:rPr>
              <a:t>-Need to be able to see the menu for a week</a:t>
            </a:r>
          </a:p>
          <a:p>
            <a:pPr algn="just">
              <a:lnSpc>
                <a:spcPts val="4200"/>
              </a:lnSpc>
            </a:pPr>
            <a:r>
              <a:rPr lang="en-US" sz="3000" spc="-60" dirty="0">
                <a:solidFill>
                  <a:srgbClr val="4D5A46"/>
                </a:solidFill>
                <a:latin typeface="Kulachat Serif Bold"/>
              </a:rPr>
              <a:t> - Need </a:t>
            </a:r>
            <a:r>
              <a:rPr lang="en-US" sz="3000" spc="-60" dirty="0" err="1">
                <a:solidFill>
                  <a:srgbClr val="4D5A46"/>
                </a:solidFill>
                <a:latin typeface="Kulachat Serif Bold"/>
              </a:rPr>
              <a:t>tobeabletoadd</a:t>
            </a:r>
            <a:r>
              <a:rPr lang="en-US" sz="3000" spc="-60" dirty="0">
                <a:solidFill>
                  <a:srgbClr val="4D5A46"/>
                </a:solidFill>
                <a:latin typeface="Kulachat Serif Bold"/>
              </a:rPr>
              <a:t> meals for guests</a:t>
            </a:r>
          </a:p>
          <a:p>
            <a:pPr algn="just">
              <a:lnSpc>
                <a:spcPts val="4200"/>
              </a:lnSpc>
            </a:pPr>
            <a:r>
              <a:rPr lang="en-US" sz="3000" spc="-60" dirty="0">
                <a:solidFill>
                  <a:srgbClr val="4D5A46"/>
                </a:solidFill>
                <a:latin typeface="Kulachat Serif Bold"/>
              </a:rPr>
              <a:t>-</a:t>
            </a:r>
            <a:r>
              <a:rPr lang="en-US" sz="3000" spc="-60" dirty="0" err="1">
                <a:solidFill>
                  <a:srgbClr val="4D5A46"/>
                </a:solidFill>
                <a:latin typeface="Kulachat Serif Bold"/>
              </a:rPr>
              <a:t>Needtobeabletodelete</a:t>
            </a:r>
            <a:r>
              <a:rPr lang="en-US" sz="3000" spc="-60" dirty="0">
                <a:solidFill>
                  <a:srgbClr val="4D5A46"/>
                </a:solidFill>
                <a:latin typeface="Kulachat Serif Bold"/>
              </a:rPr>
              <a:t> the meal before certain day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  <a:endParaRPr lang="en-US" sz="3000" spc="-60" dirty="0">
              <a:solidFill>
                <a:srgbClr val="4D5A46"/>
              </a:solidFill>
              <a:latin typeface="Kulachat Serif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493086" y="1288050"/>
            <a:ext cx="7637006" cy="172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07"/>
              </a:lnSpc>
            </a:pPr>
            <a:r>
              <a:rPr lang="en-US" sz="9934" dirty="0">
                <a:solidFill>
                  <a:srgbClr val="C5A44F"/>
                </a:solidFill>
                <a:latin typeface="Brown Sugar"/>
              </a:rPr>
              <a:t>Problem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33342" y="1200457"/>
            <a:ext cx="1393031" cy="1323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83"/>
              </a:lnSpc>
            </a:pPr>
            <a:r>
              <a:rPr lang="en-US" sz="7702">
                <a:solidFill>
                  <a:srgbClr val="C5A44F"/>
                </a:solidFill>
                <a:latin typeface="Brown Sugar"/>
              </a:rPr>
              <a:t>01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049533" y="3721530"/>
            <a:ext cx="5558402" cy="7735630"/>
          </a:xfrm>
          <a:custGeom>
            <a:avLst/>
            <a:gdLst/>
            <a:ahLst/>
            <a:cxnLst/>
            <a:rect l="l" t="t" r="r" b="b"/>
            <a:pathLst>
              <a:path w="5558402" h="7735630">
                <a:moveTo>
                  <a:pt x="0" y="0"/>
                </a:moveTo>
                <a:lnTo>
                  <a:pt x="5558401" y="0"/>
                </a:lnTo>
                <a:lnTo>
                  <a:pt x="5558401" y="7735629"/>
                </a:lnTo>
                <a:lnTo>
                  <a:pt x="0" y="77356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772562" y="0"/>
            <a:ext cx="1714591" cy="3008957"/>
            <a:chOff x="0" y="0"/>
            <a:chExt cx="451579" cy="79248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1579" cy="792482"/>
            </a:xfrm>
            <a:custGeom>
              <a:avLst/>
              <a:gdLst/>
              <a:ahLst/>
              <a:cxnLst/>
              <a:rect l="l" t="t" r="r" b="b"/>
              <a:pathLst>
                <a:path w="451579" h="792482">
                  <a:moveTo>
                    <a:pt x="0" y="0"/>
                  </a:moveTo>
                  <a:lnTo>
                    <a:pt x="451579" y="0"/>
                  </a:lnTo>
                  <a:lnTo>
                    <a:pt x="451579" y="792482"/>
                  </a:lnTo>
                  <a:lnTo>
                    <a:pt x="0" y="792482"/>
                  </a:lnTo>
                  <a:close/>
                </a:path>
              </a:pathLst>
            </a:custGeom>
            <a:solidFill>
              <a:srgbClr val="4D5A4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51579" cy="8401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2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493086" y="1288050"/>
            <a:ext cx="9556447" cy="172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07"/>
              </a:lnSpc>
            </a:pPr>
            <a:r>
              <a:rPr lang="en-US" sz="9934" dirty="0">
                <a:solidFill>
                  <a:srgbClr val="C5A44F"/>
                </a:solidFill>
                <a:latin typeface="Brown Sugar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33342" y="1200457"/>
            <a:ext cx="1393031" cy="1323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83"/>
              </a:lnSpc>
            </a:pPr>
            <a:r>
              <a:rPr lang="en-US" sz="7702">
                <a:solidFill>
                  <a:srgbClr val="C5A44F"/>
                </a:solidFill>
                <a:latin typeface="Brown Sugar"/>
              </a:rPr>
              <a:t>02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93086" y="3654855"/>
            <a:ext cx="8958119" cy="3970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319"/>
              </a:lnSpc>
            </a:pPr>
            <a:r>
              <a:rPr lang="en-US" sz="3799" spc="-75" dirty="0">
                <a:solidFill>
                  <a:srgbClr val="4D5A46"/>
                </a:solidFill>
                <a:latin typeface="Kulachat Serif Bold"/>
              </a:rPr>
              <a:t>(1) Two interfaces </a:t>
            </a:r>
          </a:p>
          <a:p>
            <a:pPr marL="820416" lvl="1" indent="-410208" algn="just">
              <a:lnSpc>
                <a:spcPts val="5319"/>
              </a:lnSpc>
              <a:buFont typeface="Arial"/>
              <a:buChar char="•"/>
            </a:pPr>
            <a:r>
              <a:rPr lang="en-US" sz="3799" spc="-75" dirty="0" err="1">
                <a:solidFill>
                  <a:srgbClr val="4D5A46"/>
                </a:solidFill>
                <a:latin typeface="Kulachat Serif Bold"/>
              </a:rPr>
              <a:t>ForEmployee</a:t>
            </a:r>
            <a:endParaRPr lang="en-US" sz="3799" spc="-75" dirty="0">
              <a:solidFill>
                <a:srgbClr val="4D5A46"/>
              </a:solidFill>
              <a:latin typeface="Kulachat Serif Bold"/>
            </a:endParaRPr>
          </a:p>
          <a:p>
            <a:pPr marL="820416" lvl="1" indent="-410208" algn="just">
              <a:lnSpc>
                <a:spcPts val="5319"/>
              </a:lnSpc>
              <a:buFont typeface="Arial"/>
              <a:buChar char="•"/>
            </a:pPr>
            <a:r>
              <a:rPr lang="en-US" sz="3799" spc="-75" dirty="0">
                <a:solidFill>
                  <a:srgbClr val="4D5A46"/>
                </a:solidFill>
                <a:latin typeface="Kulachat Serif Bold"/>
              </a:rPr>
              <a:t>For Kitchen Crew</a:t>
            </a:r>
          </a:p>
          <a:p>
            <a:pPr algn="just">
              <a:lnSpc>
                <a:spcPts val="5319"/>
              </a:lnSpc>
            </a:pPr>
            <a:endParaRPr lang="en-US" sz="3799" spc="-75" dirty="0">
              <a:solidFill>
                <a:srgbClr val="4D5A46"/>
              </a:solidFill>
              <a:latin typeface="Kulachat Serif Bold"/>
            </a:endParaRPr>
          </a:p>
          <a:p>
            <a:pPr algn="just">
              <a:lnSpc>
                <a:spcPts val="5319"/>
              </a:lnSpc>
            </a:pPr>
            <a:r>
              <a:rPr lang="en-US" sz="3799" spc="-75" dirty="0">
                <a:solidFill>
                  <a:srgbClr val="4D5A46"/>
                </a:solidFill>
                <a:latin typeface="Kulachat Serif Bold"/>
              </a:rPr>
              <a:t>(2) </a:t>
            </a:r>
            <a:r>
              <a:rPr lang="en-US" sz="3799" spc="-75" dirty="0" err="1">
                <a:solidFill>
                  <a:srgbClr val="4D5A46"/>
                </a:solidFill>
                <a:latin typeface="Kulachat Serif Bold"/>
              </a:rPr>
              <a:t>Multipleoptionswebsite</a:t>
            </a:r>
            <a:r>
              <a:rPr lang="en-US" sz="3799" spc="-75" dirty="0">
                <a:solidFill>
                  <a:srgbClr val="4D5A46"/>
                </a:solidFill>
                <a:latin typeface="Kulachat Serif Bold"/>
              </a:rPr>
              <a:t> to access easily</a:t>
            </a:r>
          </a:p>
          <a:p>
            <a:pPr algn="just">
              <a:lnSpc>
                <a:spcPts val="5319"/>
              </a:lnSpc>
              <a:spcBef>
                <a:spcPct val="0"/>
              </a:spcBef>
            </a:pPr>
            <a:endParaRPr lang="en-US" sz="3799" spc="-75" dirty="0">
              <a:solidFill>
                <a:srgbClr val="4D5A46"/>
              </a:solidFill>
              <a:latin typeface="Kulachat Serif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2562" y="0"/>
            <a:ext cx="1714591" cy="3008957"/>
            <a:chOff x="0" y="0"/>
            <a:chExt cx="451579" cy="7924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79" cy="792482"/>
            </a:xfrm>
            <a:custGeom>
              <a:avLst/>
              <a:gdLst/>
              <a:ahLst/>
              <a:cxnLst/>
              <a:rect l="l" t="t" r="r" b="b"/>
              <a:pathLst>
                <a:path w="451579" h="792482">
                  <a:moveTo>
                    <a:pt x="0" y="0"/>
                  </a:moveTo>
                  <a:lnTo>
                    <a:pt x="451579" y="0"/>
                  </a:lnTo>
                  <a:lnTo>
                    <a:pt x="451579" y="792482"/>
                  </a:lnTo>
                  <a:lnTo>
                    <a:pt x="0" y="792482"/>
                  </a:lnTo>
                  <a:close/>
                </a:path>
              </a:pathLst>
            </a:custGeom>
            <a:solidFill>
              <a:srgbClr val="4D5A4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1579" cy="8401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2"/>
                </a:lnSpc>
              </a:pPr>
              <a:endParaRPr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172691" y="3466678"/>
            <a:ext cx="8371438" cy="4782313"/>
            <a:chOff x="0" y="0"/>
            <a:chExt cx="6339713" cy="3621659"/>
          </a:xfrm>
        </p:grpSpPr>
        <p:sp>
          <p:nvSpPr>
            <p:cNvPr id="6" name="Freeform 6"/>
            <p:cNvSpPr/>
            <p:nvPr/>
          </p:nvSpPr>
          <p:spPr>
            <a:xfrm>
              <a:off x="63500" y="63500"/>
              <a:ext cx="6212713" cy="3494659"/>
            </a:xfrm>
            <a:custGeom>
              <a:avLst/>
              <a:gdLst/>
              <a:ahLst/>
              <a:cxnLst/>
              <a:rect l="l" t="t" r="r" b="b"/>
              <a:pathLst>
                <a:path w="6212713" h="3494659">
                  <a:moveTo>
                    <a:pt x="6212713" y="0"/>
                  </a:moveTo>
                  <a:lnTo>
                    <a:pt x="6212713" y="3494659"/>
                  </a:lnTo>
                  <a:lnTo>
                    <a:pt x="0" y="3494659"/>
                  </a:lnTo>
                  <a:lnTo>
                    <a:pt x="0" y="0"/>
                  </a:lnTo>
                  <a:lnTo>
                    <a:pt x="6212713" y="0"/>
                  </a:lnTo>
                  <a:close/>
                </a:path>
              </a:pathLst>
            </a:custGeom>
            <a:blipFill>
              <a:blip r:embed="rId2"/>
              <a:stretch>
                <a:fillRect l="-25083" r="-25083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6339713" cy="3621659"/>
            </a:xfrm>
            <a:custGeom>
              <a:avLst/>
              <a:gdLst/>
              <a:ahLst/>
              <a:cxnLst/>
              <a:rect l="l" t="t" r="r" b="b"/>
              <a:pathLst>
                <a:path w="6339713" h="3621659">
                  <a:moveTo>
                    <a:pt x="6339713" y="0"/>
                  </a:moveTo>
                  <a:lnTo>
                    <a:pt x="6339713" y="3621659"/>
                  </a:lnTo>
                  <a:lnTo>
                    <a:pt x="0" y="3621659"/>
                  </a:lnTo>
                  <a:lnTo>
                    <a:pt x="0" y="0"/>
                  </a:lnTo>
                  <a:lnTo>
                    <a:pt x="6339713" y="0"/>
                  </a:lnTo>
                  <a:close/>
                </a:path>
              </a:pathLst>
            </a:custGeom>
            <a:blipFill>
              <a:blip r:embed="rId3"/>
              <a:stretch>
                <a:fillRect l="-1" r="-1"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 flipH="1">
            <a:off x="0" y="5655574"/>
            <a:ext cx="3785590" cy="5268407"/>
          </a:xfrm>
          <a:custGeom>
            <a:avLst/>
            <a:gdLst/>
            <a:ahLst/>
            <a:cxnLst/>
            <a:rect l="l" t="t" r="r" b="b"/>
            <a:pathLst>
              <a:path w="3785590" h="5268407">
                <a:moveTo>
                  <a:pt x="3785590" y="0"/>
                </a:moveTo>
                <a:lnTo>
                  <a:pt x="0" y="0"/>
                </a:lnTo>
                <a:lnTo>
                  <a:pt x="0" y="5268408"/>
                </a:lnTo>
                <a:lnTo>
                  <a:pt x="3785590" y="5268408"/>
                </a:lnTo>
                <a:lnTo>
                  <a:pt x="378559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493086" y="1288050"/>
            <a:ext cx="13159314" cy="172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07"/>
              </a:lnSpc>
            </a:pPr>
            <a:r>
              <a:rPr lang="en-US" sz="9934" dirty="0">
                <a:solidFill>
                  <a:srgbClr val="C5A44F"/>
                </a:solidFill>
                <a:latin typeface="Brown Sugar"/>
              </a:rPr>
              <a:t>Technologies Used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33342" y="1200457"/>
            <a:ext cx="1393031" cy="1323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83"/>
              </a:lnSpc>
            </a:pPr>
            <a:r>
              <a:rPr lang="en-US" sz="7702">
                <a:solidFill>
                  <a:srgbClr val="C5A44F"/>
                </a:solidFill>
                <a:latin typeface="Brown Sugar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451049" y="3466678"/>
            <a:ext cx="6808251" cy="554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7" lvl="1" indent="-377824" algn="just">
              <a:lnSpc>
                <a:spcPts val="4899"/>
              </a:lnSpc>
              <a:buFont typeface="Arial"/>
              <a:buChar char="•"/>
            </a:pPr>
            <a:r>
              <a:rPr lang="en-US" sz="3499" spc="-69" dirty="0">
                <a:solidFill>
                  <a:srgbClr val="4D5A46"/>
                </a:solidFill>
                <a:latin typeface="Kulachat Serif Bold"/>
              </a:rPr>
              <a:t>VS code</a:t>
            </a:r>
          </a:p>
          <a:p>
            <a:pPr algn="just">
              <a:lnSpc>
                <a:spcPts val="4899"/>
              </a:lnSpc>
            </a:pPr>
            <a:r>
              <a:rPr lang="en-US" sz="3499" spc="-69" dirty="0">
                <a:solidFill>
                  <a:srgbClr val="4D5A46"/>
                </a:solidFill>
                <a:latin typeface="Kulachat Serif Bold"/>
              </a:rPr>
              <a:t>Frontend:</a:t>
            </a:r>
          </a:p>
          <a:p>
            <a:pPr algn="just">
              <a:lnSpc>
                <a:spcPts val="4899"/>
              </a:lnSpc>
            </a:pPr>
            <a:r>
              <a:rPr lang="en-US" sz="3499" spc="-69" dirty="0">
                <a:solidFill>
                  <a:srgbClr val="4D5A46"/>
                </a:solidFill>
                <a:latin typeface="Kulachat Serif Bold"/>
              </a:rPr>
              <a:t>(1) Angular11</a:t>
            </a:r>
          </a:p>
          <a:p>
            <a:pPr algn="just">
              <a:lnSpc>
                <a:spcPts val="4899"/>
              </a:lnSpc>
            </a:pPr>
            <a:r>
              <a:rPr lang="en-US" sz="3499" spc="-69" dirty="0">
                <a:solidFill>
                  <a:srgbClr val="4D5A46"/>
                </a:solidFill>
                <a:latin typeface="Kulachat Serif Bold"/>
              </a:rPr>
              <a:t>(2) Type Script</a:t>
            </a:r>
          </a:p>
          <a:p>
            <a:pPr algn="just">
              <a:lnSpc>
                <a:spcPts val="4899"/>
              </a:lnSpc>
            </a:pPr>
            <a:endParaRPr lang="en-US" sz="3499" spc="-69" dirty="0">
              <a:solidFill>
                <a:srgbClr val="4D5A46"/>
              </a:solidFill>
              <a:latin typeface="Kulachat Serif Bold"/>
            </a:endParaRPr>
          </a:p>
          <a:p>
            <a:pPr algn="just">
              <a:lnSpc>
                <a:spcPts val="4899"/>
              </a:lnSpc>
            </a:pPr>
            <a:r>
              <a:rPr lang="en-US" sz="3499" spc="-69" dirty="0">
                <a:solidFill>
                  <a:srgbClr val="4D5A46"/>
                </a:solidFill>
                <a:latin typeface="Kulachat Serif Bold"/>
              </a:rPr>
              <a:t>Backend</a:t>
            </a:r>
          </a:p>
          <a:p>
            <a:pPr algn="just">
              <a:lnSpc>
                <a:spcPts val="4899"/>
              </a:lnSpc>
            </a:pPr>
            <a:r>
              <a:rPr lang="en-US" sz="3499" spc="-69" dirty="0">
                <a:solidFill>
                  <a:srgbClr val="4D5A46"/>
                </a:solidFill>
                <a:latin typeface="Kulachat Serif Bold"/>
              </a:rPr>
              <a:t>(1) Python Flask </a:t>
            </a:r>
          </a:p>
          <a:p>
            <a:pPr algn="just">
              <a:lnSpc>
                <a:spcPts val="4899"/>
              </a:lnSpc>
            </a:pPr>
            <a:r>
              <a:rPr lang="en-US" sz="3499" spc="-69" dirty="0">
                <a:solidFill>
                  <a:srgbClr val="4D5A46"/>
                </a:solidFill>
                <a:latin typeface="Kulachat Serif Bold"/>
              </a:rPr>
              <a:t>(2) </a:t>
            </a:r>
            <a:r>
              <a:rPr lang="en-US" sz="3499" spc="-69" dirty="0" err="1">
                <a:solidFill>
                  <a:srgbClr val="4D5A46"/>
                </a:solidFill>
                <a:latin typeface="Kulachat Serif Bold"/>
              </a:rPr>
              <a:t>Database:MongoDB</a:t>
            </a:r>
            <a:endParaRPr lang="en-US" sz="3499" spc="-69" dirty="0">
              <a:solidFill>
                <a:srgbClr val="4D5A46"/>
              </a:solidFill>
              <a:latin typeface="Kulachat Serif Bold"/>
            </a:endParaRPr>
          </a:p>
          <a:p>
            <a:pPr algn="just">
              <a:lnSpc>
                <a:spcPts val="4899"/>
              </a:lnSpc>
              <a:spcBef>
                <a:spcPct val="0"/>
              </a:spcBef>
            </a:pPr>
            <a:endParaRPr lang="en-US" sz="3499" spc="-69" dirty="0">
              <a:solidFill>
                <a:srgbClr val="4D5A46"/>
              </a:solidFill>
              <a:latin typeface="Kulachat Serif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2562" y="0"/>
            <a:ext cx="1714591" cy="3008957"/>
            <a:chOff x="0" y="0"/>
            <a:chExt cx="451579" cy="7924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79" cy="792482"/>
            </a:xfrm>
            <a:custGeom>
              <a:avLst/>
              <a:gdLst/>
              <a:ahLst/>
              <a:cxnLst/>
              <a:rect l="l" t="t" r="r" b="b"/>
              <a:pathLst>
                <a:path w="451579" h="792482">
                  <a:moveTo>
                    <a:pt x="0" y="0"/>
                  </a:moveTo>
                  <a:lnTo>
                    <a:pt x="451579" y="0"/>
                  </a:lnTo>
                  <a:lnTo>
                    <a:pt x="451579" y="792482"/>
                  </a:lnTo>
                  <a:lnTo>
                    <a:pt x="0" y="792482"/>
                  </a:lnTo>
                  <a:close/>
                </a:path>
              </a:pathLst>
            </a:custGeom>
            <a:solidFill>
              <a:srgbClr val="4D5A4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1579" cy="8401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2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284160" y="3844625"/>
            <a:ext cx="9525087" cy="4868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04988" lvl="1" indent="-502494" algn="just">
              <a:lnSpc>
                <a:spcPts val="6516"/>
              </a:lnSpc>
              <a:buFont typeface="Arial"/>
              <a:buChar char="•"/>
            </a:pPr>
            <a:r>
              <a:rPr lang="en-US" sz="4654" spc="-93" dirty="0">
                <a:solidFill>
                  <a:srgbClr val="4D5A46"/>
                </a:solidFill>
                <a:latin typeface="Kulachat Serif Bold"/>
              </a:rPr>
              <a:t>Very clean and Simple UI</a:t>
            </a:r>
          </a:p>
          <a:p>
            <a:pPr marL="1004988" lvl="1" indent="-502494" algn="just">
              <a:lnSpc>
                <a:spcPts val="6516"/>
              </a:lnSpc>
              <a:buFont typeface="Arial"/>
              <a:buChar char="•"/>
            </a:pPr>
            <a:r>
              <a:rPr lang="en-US" sz="4654" spc="-93" dirty="0">
                <a:solidFill>
                  <a:srgbClr val="4D5A46"/>
                </a:solidFill>
                <a:latin typeface="Kulachat Serif Bold"/>
              </a:rPr>
              <a:t>No lags</a:t>
            </a:r>
          </a:p>
          <a:p>
            <a:pPr marL="1004988" lvl="1" indent="-502494" algn="just">
              <a:lnSpc>
                <a:spcPts val="6516"/>
              </a:lnSpc>
              <a:buFont typeface="Arial"/>
              <a:buChar char="•"/>
            </a:pPr>
            <a:r>
              <a:rPr lang="en-US" sz="4654" spc="-93" dirty="0">
                <a:solidFill>
                  <a:srgbClr val="4D5A46"/>
                </a:solidFill>
                <a:latin typeface="Kulachat Serif Bold"/>
              </a:rPr>
              <a:t>Customized Meal Scheduling</a:t>
            </a:r>
          </a:p>
          <a:p>
            <a:pPr marL="1004988" lvl="1" indent="-502494" algn="just">
              <a:lnSpc>
                <a:spcPts val="6516"/>
              </a:lnSpc>
              <a:buFont typeface="Arial"/>
              <a:buChar char="•"/>
            </a:pPr>
            <a:r>
              <a:rPr lang="en-US" sz="4654" spc="-93" dirty="0">
                <a:solidFill>
                  <a:srgbClr val="4D5A46"/>
                </a:solidFill>
                <a:latin typeface="Kulachat Serif Bold"/>
              </a:rPr>
              <a:t>Convenient Ordering System</a:t>
            </a:r>
          </a:p>
          <a:p>
            <a:pPr marL="1004988" lvl="1" indent="-502494" algn="just">
              <a:lnSpc>
                <a:spcPts val="6516"/>
              </a:lnSpc>
              <a:buFont typeface="Arial"/>
              <a:buChar char="•"/>
            </a:pPr>
            <a:r>
              <a:rPr lang="en-US" sz="4654" spc="-93" dirty="0">
                <a:solidFill>
                  <a:srgbClr val="4D5A46"/>
                </a:solidFill>
                <a:latin typeface="Kulachat Serif Bold"/>
              </a:rPr>
              <a:t>Used titles instead numbering</a:t>
            </a:r>
          </a:p>
          <a:p>
            <a:pPr algn="just">
              <a:lnSpc>
                <a:spcPts val="6516"/>
              </a:lnSpc>
              <a:spcBef>
                <a:spcPct val="0"/>
              </a:spcBef>
            </a:pPr>
            <a:endParaRPr lang="en-US" sz="4654" spc="-93" dirty="0">
              <a:solidFill>
                <a:srgbClr val="4D5A46"/>
              </a:solidFill>
              <a:latin typeface="Kulachat Serif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3049533" y="3721530"/>
            <a:ext cx="5558402" cy="7735630"/>
          </a:xfrm>
          <a:custGeom>
            <a:avLst/>
            <a:gdLst/>
            <a:ahLst/>
            <a:cxnLst/>
            <a:rect l="l" t="t" r="r" b="b"/>
            <a:pathLst>
              <a:path w="5558402" h="7735630">
                <a:moveTo>
                  <a:pt x="0" y="0"/>
                </a:moveTo>
                <a:lnTo>
                  <a:pt x="5558401" y="0"/>
                </a:lnTo>
                <a:lnTo>
                  <a:pt x="5558401" y="7735629"/>
                </a:lnTo>
                <a:lnTo>
                  <a:pt x="0" y="77356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493086" y="1288050"/>
            <a:ext cx="11363501" cy="172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07"/>
              </a:lnSpc>
            </a:pPr>
            <a:r>
              <a:rPr lang="en-US" sz="9934" dirty="0">
                <a:solidFill>
                  <a:srgbClr val="C5A44F"/>
                </a:solidFill>
                <a:latin typeface="Brown Sugar"/>
              </a:rPr>
              <a:t>Features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33342" y="1200457"/>
            <a:ext cx="1393031" cy="1323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83"/>
              </a:lnSpc>
            </a:pPr>
            <a:r>
              <a:rPr lang="en-US" sz="7702">
                <a:solidFill>
                  <a:srgbClr val="C5A44F"/>
                </a:solidFill>
                <a:latin typeface="Brown Sugar"/>
              </a:rPr>
              <a:t>04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2562" y="0"/>
            <a:ext cx="1714591" cy="3008957"/>
            <a:chOff x="0" y="0"/>
            <a:chExt cx="451579" cy="7924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79" cy="792482"/>
            </a:xfrm>
            <a:custGeom>
              <a:avLst/>
              <a:gdLst/>
              <a:ahLst/>
              <a:cxnLst/>
              <a:rect l="l" t="t" r="r" b="b"/>
              <a:pathLst>
                <a:path w="451579" h="792482">
                  <a:moveTo>
                    <a:pt x="0" y="0"/>
                  </a:moveTo>
                  <a:lnTo>
                    <a:pt x="451579" y="0"/>
                  </a:lnTo>
                  <a:lnTo>
                    <a:pt x="451579" y="792482"/>
                  </a:lnTo>
                  <a:lnTo>
                    <a:pt x="0" y="792482"/>
                  </a:lnTo>
                  <a:close/>
                </a:path>
              </a:pathLst>
            </a:custGeom>
            <a:solidFill>
              <a:srgbClr val="4D5A4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1579" cy="8401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2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284160" y="3844625"/>
            <a:ext cx="9525087" cy="3234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04988" lvl="1" indent="-502494" algn="just">
              <a:lnSpc>
                <a:spcPts val="6516"/>
              </a:lnSpc>
              <a:buFont typeface="Arial"/>
              <a:buChar char="•"/>
            </a:pPr>
            <a:r>
              <a:rPr lang="en-US" sz="4654" u="sng" spc="-93">
                <a:solidFill>
                  <a:srgbClr val="4D5A46"/>
                </a:solidFill>
                <a:latin typeface="Kulachat Serif Bold"/>
                <a:hlinkClick r:id="rId2" tooltip="http://localhost:4200/home"/>
              </a:rPr>
              <a:t>Frontend</a:t>
            </a:r>
          </a:p>
          <a:p>
            <a:pPr marL="1004988" lvl="1" indent="-502494" algn="just">
              <a:lnSpc>
                <a:spcPts val="6516"/>
              </a:lnSpc>
              <a:buFont typeface="Arial"/>
              <a:buChar char="•"/>
            </a:pPr>
            <a:r>
              <a:rPr lang="en-US" sz="4654" spc="-93">
                <a:solidFill>
                  <a:srgbClr val="4D5A46"/>
                </a:solidFill>
                <a:latin typeface="Kulachat Serif Bold"/>
              </a:rPr>
              <a:t>Backend</a:t>
            </a:r>
          </a:p>
          <a:p>
            <a:pPr algn="just">
              <a:lnSpc>
                <a:spcPts val="6516"/>
              </a:lnSpc>
            </a:pPr>
            <a:endParaRPr lang="en-US" sz="4654" spc="-93">
              <a:solidFill>
                <a:srgbClr val="4D5A46"/>
              </a:solidFill>
              <a:latin typeface="Kulachat Serif Bold"/>
            </a:endParaRPr>
          </a:p>
          <a:p>
            <a:pPr algn="just">
              <a:lnSpc>
                <a:spcPts val="6516"/>
              </a:lnSpc>
              <a:spcBef>
                <a:spcPct val="0"/>
              </a:spcBef>
            </a:pPr>
            <a:endParaRPr lang="en-US" sz="4654" spc="-93">
              <a:solidFill>
                <a:srgbClr val="4D5A46"/>
              </a:solidFill>
              <a:latin typeface="Kulachat Serif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3049533" y="3721530"/>
            <a:ext cx="5558402" cy="7735630"/>
          </a:xfrm>
          <a:custGeom>
            <a:avLst/>
            <a:gdLst/>
            <a:ahLst/>
            <a:cxnLst/>
            <a:rect l="l" t="t" r="r" b="b"/>
            <a:pathLst>
              <a:path w="5558402" h="7735630">
                <a:moveTo>
                  <a:pt x="0" y="0"/>
                </a:moveTo>
                <a:lnTo>
                  <a:pt x="5558401" y="0"/>
                </a:lnTo>
                <a:lnTo>
                  <a:pt x="5558401" y="7735629"/>
                </a:lnTo>
                <a:lnTo>
                  <a:pt x="0" y="77356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493086" y="1288050"/>
            <a:ext cx="11363501" cy="172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07"/>
              </a:lnSpc>
            </a:pPr>
            <a:r>
              <a:rPr lang="en-US" sz="9934" dirty="0">
                <a:solidFill>
                  <a:srgbClr val="C5A44F"/>
                </a:solidFill>
                <a:latin typeface="Brown Sugar"/>
              </a:rPr>
              <a:t>DEMO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33342" y="1200457"/>
            <a:ext cx="1393031" cy="1323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83"/>
              </a:lnSpc>
            </a:pPr>
            <a:r>
              <a:rPr lang="en-US" sz="7702">
                <a:solidFill>
                  <a:srgbClr val="C5A44F"/>
                </a:solidFill>
                <a:latin typeface="Brown Sugar"/>
              </a:rPr>
              <a:t>05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2562" y="0"/>
            <a:ext cx="1714591" cy="3008957"/>
            <a:chOff x="0" y="0"/>
            <a:chExt cx="451579" cy="7924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79" cy="792482"/>
            </a:xfrm>
            <a:custGeom>
              <a:avLst/>
              <a:gdLst/>
              <a:ahLst/>
              <a:cxnLst/>
              <a:rect l="l" t="t" r="r" b="b"/>
              <a:pathLst>
                <a:path w="451579" h="792482">
                  <a:moveTo>
                    <a:pt x="0" y="0"/>
                  </a:moveTo>
                  <a:lnTo>
                    <a:pt x="451579" y="0"/>
                  </a:lnTo>
                  <a:lnTo>
                    <a:pt x="451579" y="792482"/>
                  </a:lnTo>
                  <a:lnTo>
                    <a:pt x="0" y="792482"/>
                  </a:lnTo>
                  <a:close/>
                </a:path>
              </a:pathLst>
            </a:custGeom>
            <a:solidFill>
              <a:srgbClr val="4D5A4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1579" cy="8401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2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049533" y="3721530"/>
            <a:ext cx="5558402" cy="7735630"/>
          </a:xfrm>
          <a:custGeom>
            <a:avLst/>
            <a:gdLst/>
            <a:ahLst/>
            <a:cxnLst/>
            <a:rect l="l" t="t" r="r" b="b"/>
            <a:pathLst>
              <a:path w="5558402" h="7735630">
                <a:moveTo>
                  <a:pt x="0" y="0"/>
                </a:moveTo>
                <a:lnTo>
                  <a:pt x="5558401" y="0"/>
                </a:lnTo>
                <a:lnTo>
                  <a:pt x="5558401" y="7735629"/>
                </a:lnTo>
                <a:lnTo>
                  <a:pt x="0" y="77356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493086" y="1288050"/>
            <a:ext cx="11363501" cy="172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07"/>
              </a:lnSpc>
            </a:pPr>
            <a:r>
              <a:rPr lang="en-US" sz="9934" dirty="0">
                <a:solidFill>
                  <a:srgbClr val="C5A44F"/>
                </a:solidFill>
                <a:latin typeface="Brown Sugar"/>
              </a:rPr>
              <a:t>Conclusion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33342" y="1200457"/>
            <a:ext cx="1393031" cy="1323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83"/>
              </a:lnSpc>
            </a:pPr>
            <a:r>
              <a:rPr lang="en-US" sz="7702">
                <a:solidFill>
                  <a:srgbClr val="C5A44F"/>
                </a:solidFill>
                <a:latin typeface="Brown Sugar"/>
              </a:rPr>
              <a:t>06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43185" y="3952199"/>
            <a:ext cx="13226730" cy="5528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8290" lvl="1" indent="-379145" algn="just">
              <a:lnSpc>
                <a:spcPts val="4917"/>
              </a:lnSpc>
              <a:buFont typeface="Arial"/>
              <a:buChar char="•"/>
            </a:pPr>
            <a:r>
              <a:rPr lang="en-US" sz="3512" spc="-70" dirty="0">
                <a:solidFill>
                  <a:srgbClr val="4D5A46"/>
                </a:solidFill>
                <a:latin typeface="Kulachat Serif Bold"/>
              </a:rPr>
              <a:t>Overall this application can be used without prior knowledge</a:t>
            </a:r>
          </a:p>
          <a:p>
            <a:pPr marL="758290" lvl="1" indent="-379145" algn="just">
              <a:lnSpc>
                <a:spcPts val="4917"/>
              </a:lnSpc>
              <a:buFont typeface="Arial"/>
              <a:buChar char="•"/>
            </a:pPr>
            <a:r>
              <a:rPr lang="en-US" sz="3512" spc="-70" dirty="0">
                <a:solidFill>
                  <a:srgbClr val="4D5A46"/>
                </a:solidFill>
                <a:latin typeface="Kulachat Serif Bold"/>
              </a:rPr>
              <a:t>Our web application provides a simple and easy-to-use way for iba employees to plan and organize their meals for the week.</a:t>
            </a:r>
          </a:p>
          <a:p>
            <a:pPr marL="758290" lvl="1" indent="-379145" algn="just">
              <a:lnSpc>
                <a:spcPts val="4917"/>
              </a:lnSpc>
              <a:buFont typeface="Arial"/>
              <a:buChar char="•"/>
            </a:pPr>
            <a:r>
              <a:rPr lang="en-US" sz="3512" spc="-70" dirty="0">
                <a:solidFill>
                  <a:srgbClr val="4D5A46"/>
                </a:solidFill>
                <a:latin typeface="Kulachat Serif Bold"/>
              </a:rPr>
              <a:t>The application provides a simple overview for the Kitchen-Team for both food ordering and billing </a:t>
            </a:r>
          </a:p>
          <a:p>
            <a:pPr marL="758290" lvl="1" indent="-379145" algn="just">
              <a:lnSpc>
                <a:spcPts val="4917"/>
              </a:lnSpc>
              <a:buFont typeface="Arial"/>
              <a:buChar char="•"/>
            </a:pPr>
            <a:r>
              <a:rPr lang="en-US" sz="3512" spc="-70" dirty="0">
                <a:solidFill>
                  <a:srgbClr val="4D5A46"/>
                </a:solidFill>
                <a:latin typeface="Kulachat Serif Bold"/>
              </a:rPr>
              <a:t>Configurable to use the companies Single-Sign-On(No need for more passwords)</a:t>
            </a:r>
          </a:p>
          <a:p>
            <a:pPr algn="just">
              <a:lnSpc>
                <a:spcPts val="4917"/>
              </a:lnSpc>
            </a:pPr>
            <a:endParaRPr lang="en-US" sz="3512" spc="-70" dirty="0">
              <a:solidFill>
                <a:srgbClr val="4D5A46"/>
              </a:solidFill>
              <a:latin typeface="Kulachat Serif Bold"/>
            </a:endParaRPr>
          </a:p>
          <a:p>
            <a:pPr algn="just">
              <a:lnSpc>
                <a:spcPts val="4917"/>
              </a:lnSpc>
              <a:spcBef>
                <a:spcPct val="0"/>
              </a:spcBef>
            </a:pPr>
            <a:endParaRPr lang="en-US" sz="3512" spc="-70" dirty="0">
              <a:solidFill>
                <a:srgbClr val="4D5A46"/>
              </a:solidFill>
              <a:latin typeface="Kulachat Serif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997078" y="1060322"/>
            <a:ext cx="8322164" cy="8258920"/>
          </a:xfrm>
          <a:custGeom>
            <a:avLst/>
            <a:gdLst/>
            <a:ahLst/>
            <a:cxnLst/>
            <a:rect l="l" t="t" r="r" b="b"/>
            <a:pathLst>
              <a:path w="8322164" h="8258920">
                <a:moveTo>
                  <a:pt x="0" y="0"/>
                </a:moveTo>
                <a:lnTo>
                  <a:pt x="8322164" y="0"/>
                </a:lnTo>
                <a:lnTo>
                  <a:pt x="8322164" y="8258920"/>
                </a:lnTo>
                <a:lnTo>
                  <a:pt x="0" y="82589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329"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9112378" y="1203942"/>
            <a:ext cx="8322164" cy="7971680"/>
          </a:xfrm>
          <a:custGeom>
            <a:avLst/>
            <a:gdLst/>
            <a:ahLst/>
            <a:cxnLst/>
            <a:rect l="l" t="t" r="r" b="b"/>
            <a:pathLst>
              <a:path w="8322164" h="7971680">
                <a:moveTo>
                  <a:pt x="0" y="0"/>
                </a:moveTo>
                <a:lnTo>
                  <a:pt x="8322164" y="0"/>
                </a:lnTo>
                <a:lnTo>
                  <a:pt x="8322164" y="7971680"/>
                </a:lnTo>
                <a:lnTo>
                  <a:pt x="0" y="79716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2278"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263983" y="4934122"/>
            <a:ext cx="4303986" cy="5989860"/>
          </a:xfrm>
          <a:custGeom>
            <a:avLst/>
            <a:gdLst/>
            <a:ahLst/>
            <a:cxnLst/>
            <a:rect l="l" t="t" r="r" b="b"/>
            <a:pathLst>
              <a:path w="4303986" h="5989860">
                <a:moveTo>
                  <a:pt x="4303987" y="0"/>
                </a:moveTo>
                <a:lnTo>
                  <a:pt x="0" y="0"/>
                </a:lnTo>
                <a:lnTo>
                  <a:pt x="0" y="5989860"/>
                </a:lnTo>
                <a:lnTo>
                  <a:pt x="4303987" y="5989860"/>
                </a:lnTo>
                <a:lnTo>
                  <a:pt x="4303987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096866" y="2885928"/>
            <a:ext cx="6094268" cy="3053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4916"/>
              </a:lnSpc>
              <a:spcBef>
                <a:spcPct val="0"/>
              </a:spcBef>
            </a:pPr>
            <a:r>
              <a:rPr lang="en-US" sz="17797">
                <a:solidFill>
                  <a:srgbClr val="000000"/>
                </a:solidFill>
                <a:latin typeface="Allerta Stencil"/>
              </a:rPr>
              <a:t>Q &amp; 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248</Words>
  <Application>Microsoft Office PowerPoint</Application>
  <PresentationFormat>Custom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Brown Sugar</vt:lpstr>
      <vt:lpstr>Allerta Stencil</vt:lpstr>
      <vt:lpstr>Calibri</vt:lpstr>
      <vt:lpstr>Montserrat Classic</vt:lpstr>
      <vt:lpstr>Montserrat Classic Bold</vt:lpstr>
      <vt:lpstr>Kulachat Serif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Gold Elegant Wedding Planner Presentation</dc:title>
  <cp:lastModifiedBy>VAMSHIDHAR_REDDY E</cp:lastModifiedBy>
  <cp:revision>2</cp:revision>
  <dcterms:created xsi:type="dcterms:W3CDTF">2006-08-16T00:00:00Z</dcterms:created>
  <dcterms:modified xsi:type="dcterms:W3CDTF">2024-01-20T15:53:16Z</dcterms:modified>
  <dc:identifier>DAF6b7FYtpI</dc:identifier>
</cp:coreProperties>
</file>