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8FF6E-6049-410A-A898-0FFDAFFE80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43625D2-DFD6-415E-82AC-5930110D0F51}">
      <dgm:prSet/>
      <dgm:spPr/>
      <dgm:t>
        <a:bodyPr/>
        <a:lstStyle/>
        <a:p>
          <a:pPr>
            <a:defRPr cap="all"/>
          </a:pPr>
          <a:r>
            <a:rPr lang="nl-NL"/>
            <a:t>Using HiveMQ</a:t>
          </a:r>
          <a:endParaRPr lang="en-US"/>
        </a:p>
      </dgm:t>
    </dgm:pt>
    <dgm:pt modelId="{15849140-0D99-40C0-A5D8-2D0CAE1372C9}" type="parTrans" cxnId="{2CE18ADE-B6DE-4810-B093-64193C8ED3A5}">
      <dgm:prSet/>
      <dgm:spPr/>
      <dgm:t>
        <a:bodyPr/>
        <a:lstStyle/>
        <a:p>
          <a:endParaRPr lang="en-US"/>
        </a:p>
      </dgm:t>
    </dgm:pt>
    <dgm:pt modelId="{C76E779F-EDA1-4EED-B2CF-991AE295B246}" type="sibTrans" cxnId="{2CE18ADE-B6DE-4810-B093-64193C8ED3A5}">
      <dgm:prSet/>
      <dgm:spPr/>
      <dgm:t>
        <a:bodyPr/>
        <a:lstStyle/>
        <a:p>
          <a:endParaRPr lang="en-US"/>
        </a:p>
      </dgm:t>
    </dgm:pt>
    <dgm:pt modelId="{0C3ED735-B536-4A49-8987-17A184F6DB82}">
      <dgm:prSet/>
      <dgm:spPr/>
      <dgm:t>
        <a:bodyPr/>
        <a:lstStyle/>
        <a:p>
          <a:pPr>
            <a:defRPr cap="all"/>
          </a:pPr>
          <a:r>
            <a:rPr lang="nl-NL"/>
            <a:t>Using tls on port 8883</a:t>
          </a:r>
          <a:endParaRPr lang="en-US"/>
        </a:p>
      </dgm:t>
    </dgm:pt>
    <dgm:pt modelId="{C1DFA3B2-C3F3-44C3-A1B7-4E23488DABEC}" type="parTrans" cxnId="{A7F85DC2-CDB8-4E26-95B1-5C278A1870A5}">
      <dgm:prSet/>
      <dgm:spPr/>
      <dgm:t>
        <a:bodyPr/>
        <a:lstStyle/>
        <a:p>
          <a:endParaRPr lang="en-US"/>
        </a:p>
      </dgm:t>
    </dgm:pt>
    <dgm:pt modelId="{264C5A06-4228-4AC8-8EB5-092882308104}" type="sibTrans" cxnId="{A7F85DC2-CDB8-4E26-95B1-5C278A1870A5}">
      <dgm:prSet/>
      <dgm:spPr/>
      <dgm:t>
        <a:bodyPr/>
        <a:lstStyle/>
        <a:p>
          <a:endParaRPr lang="en-US"/>
        </a:p>
      </dgm:t>
    </dgm:pt>
    <dgm:pt modelId="{42E82696-6EE1-41D8-8E98-6A600D98C61D}">
      <dgm:prSet/>
      <dgm:spPr/>
      <dgm:t>
        <a:bodyPr/>
        <a:lstStyle/>
        <a:p>
          <a:pPr>
            <a:defRPr cap="all"/>
          </a:pPr>
          <a:r>
            <a:rPr lang="nl-NL"/>
            <a:t>Root CA needed for secure connections</a:t>
          </a:r>
          <a:endParaRPr lang="en-US"/>
        </a:p>
      </dgm:t>
    </dgm:pt>
    <dgm:pt modelId="{AC980426-C034-4658-9F82-72C1C7D9F8E0}" type="parTrans" cxnId="{FA38E834-5D0F-43C5-88A9-5D51F60BBE82}">
      <dgm:prSet/>
      <dgm:spPr/>
      <dgm:t>
        <a:bodyPr/>
        <a:lstStyle/>
        <a:p>
          <a:endParaRPr lang="en-US"/>
        </a:p>
      </dgm:t>
    </dgm:pt>
    <dgm:pt modelId="{4B4FB985-24DF-46C9-B55F-C4B877808DA2}" type="sibTrans" cxnId="{FA38E834-5D0F-43C5-88A9-5D51F60BBE82}">
      <dgm:prSet/>
      <dgm:spPr/>
      <dgm:t>
        <a:bodyPr/>
        <a:lstStyle/>
        <a:p>
          <a:endParaRPr lang="en-US"/>
        </a:p>
      </dgm:t>
    </dgm:pt>
    <dgm:pt modelId="{4FE284DA-F0BF-46C6-A69B-2B2364CBB1D8}" type="pres">
      <dgm:prSet presAssocID="{AC88FF6E-6049-410A-A898-0FFDAFFE8017}" presName="root" presStyleCnt="0">
        <dgm:presLayoutVars>
          <dgm:dir/>
          <dgm:resizeHandles val="exact"/>
        </dgm:presLayoutVars>
      </dgm:prSet>
      <dgm:spPr/>
    </dgm:pt>
    <dgm:pt modelId="{0912A523-568C-4528-AD45-71661A4DAB89}" type="pres">
      <dgm:prSet presAssocID="{D43625D2-DFD6-415E-82AC-5930110D0F51}" presName="compNode" presStyleCnt="0"/>
      <dgm:spPr/>
    </dgm:pt>
    <dgm:pt modelId="{F02E6F0E-F01B-419A-91C1-19ED3E9E94E2}" type="pres">
      <dgm:prSet presAssocID="{D43625D2-DFD6-415E-82AC-5930110D0F5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4A2016F-AB09-4206-8C49-5D1E39C44DCE}" type="pres">
      <dgm:prSet presAssocID="{D43625D2-DFD6-415E-82AC-5930110D0F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CCDFCAC8-6EFB-4E63-B93D-DFF408BDA006}" type="pres">
      <dgm:prSet presAssocID="{D43625D2-DFD6-415E-82AC-5930110D0F51}" presName="spaceRect" presStyleCnt="0"/>
      <dgm:spPr/>
    </dgm:pt>
    <dgm:pt modelId="{F214ED84-D29F-42A3-AB4A-599BACA979FC}" type="pres">
      <dgm:prSet presAssocID="{D43625D2-DFD6-415E-82AC-5930110D0F51}" presName="textRect" presStyleLbl="revTx" presStyleIdx="0" presStyleCnt="3">
        <dgm:presLayoutVars>
          <dgm:chMax val="1"/>
          <dgm:chPref val="1"/>
        </dgm:presLayoutVars>
      </dgm:prSet>
      <dgm:spPr/>
    </dgm:pt>
    <dgm:pt modelId="{25E6F7B4-4662-4E50-9992-9A34B3DD6C72}" type="pres">
      <dgm:prSet presAssocID="{C76E779F-EDA1-4EED-B2CF-991AE295B246}" presName="sibTrans" presStyleCnt="0"/>
      <dgm:spPr/>
    </dgm:pt>
    <dgm:pt modelId="{6968C0F5-E71A-44D8-A69D-8477ED416422}" type="pres">
      <dgm:prSet presAssocID="{0C3ED735-B536-4A49-8987-17A184F6DB82}" presName="compNode" presStyleCnt="0"/>
      <dgm:spPr/>
    </dgm:pt>
    <dgm:pt modelId="{1D1E798F-1FE5-415B-ADF8-E583D9371127}" type="pres">
      <dgm:prSet presAssocID="{0C3ED735-B536-4A49-8987-17A184F6DB8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416774E-D0AD-4C7C-8E02-466317FA7D8F}" type="pres">
      <dgm:prSet presAssocID="{0C3ED735-B536-4A49-8987-17A184F6DB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ing"/>
        </a:ext>
      </dgm:extLst>
    </dgm:pt>
    <dgm:pt modelId="{3A6F908C-B465-495A-9BA8-1EB3EC4236D0}" type="pres">
      <dgm:prSet presAssocID="{0C3ED735-B536-4A49-8987-17A184F6DB82}" presName="spaceRect" presStyleCnt="0"/>
      <dgm:spPr/>
    </dgm:pt>
    <dgm:pt modelId="{657011D5-626B-4C75-BB2E-F59D07263333}" type="pres">
      <dgm:prSet presAssocID="{0C3ED735-B536-4A49-8987-17A184F6DB82}" presName="textRect" presStyleLbl="revTx" presStyleIdx="1" presStyleCnt="3">
        <dgm:presLayoutVars>
          <dgm:chMax val="1"/>
          <dgm:chPref val="1"/>
        </dgm:presLayoutVars>
      </dgm:prSet>
      <dgm:spPr/>
    </dgm:pt>
    <dgm:pt modelId="{554FFA45-C6E4-4317-A077-0A7F68576AB1}" type="pres">
      <dgm:prSet presAssocID="{264C5A06-4228-4AC8-8EB5-092882308104}" presName="sibTrans" presStyleCnt="0"/>
      <dgm:spPr/>
    </dgm:pt>
    <dgm:pt modelId="{1642CFD4-9F59-4690-83FB-B9D7109B33D9}" type="pres">
      <dgm:prSet presAssocID="{42E82696-6EE1-41D8-8E98-6A600D98C61D}" presName="compNode" presStyleCnt="0"/>
      <dgm:spPr/>
    </dgm:pt>
    <dgm:pt modelId="{463EE972-E620-4A16-8A25-8D14CDDA4E79}" type="pres">
      <dgm:prSet presAssocID="{42E82696-6EE1-41D8-8E98-6A600D98C61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EEB827-88A9-4328-BDAA-24D0E7DCACC3}" type="pres">
      <dgm:prSet presAssocID="{42E82696-6EE1-41D8-8E98-6A600D98C6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grendelen"/>
        </a:ext>
      </dgm:extLst>
    </dgm:pt>
    <dgm:pt modelId="{8071A29B-29C1-4C71-B4C7-8D5AAC882C07}" type="pres">
      <dgm:prSet presAssocID="{42E82696-6EE1-41D8-8E98-6A600D98C61D}" presName="spaceRect" presStyleCnt="0"/>
      <dgm:spPr/>
    </dgm:pt>
    <dgm:pt modelId="{FCAFDF15-7AC3-494F-94A7-E1D045572BD8}" type="pres">
      <dgm:prSet presAssocID="{42E82696-6EE1-41D8-8E98-6A600D98C6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A2A407-02BD-48EF-84C7-DB4598C34C93}" type="presOf" srcId="{0C3ED735-B536-4A49-8987-17A184F6DB82}" destId="{657011D5-626B-4C75-BB2E-F59D07263333}" srcOrd="0" destOrd="0" presId="urn:microsoft.com/office/officeart/2018/5/layout/IconLeafLabelList"/>
    <dgm:cxn modelId="{FA38E834-5D0F-43C5-88A9-5D51F60BBE82}" srcId="{AC88FF6E-6049-410A-A898-0FFDAFFE8017}" destId="{42E82696-6EE1-41D8-8E98-6A600D98C61D}" srcOrd="2" destOrd="0" parTransId="{AC980426-C034-4658-9F82-72C1C7D9F8E0}" sibTransId="{4B4FB985-24DF-46C9-B55F-C4B877808DA2}"/>
    <dgm:cxn modelId="{AD146959-437B-4C6D-8AAD-8C8F889D3263}" type="presOf" srcId="{42E82696-6EE1-41D8-8E98-6A600D98C61D}" destId="{FCAFDF15-7AC3-494F-94A7-E1D045572BD8}" srcOrd="0" destOrd="0" presId="urn:microsoft.com/office/officeart/2018/5/layout/IconLeafLabelList"/>
    <dgm:cxn modelId="{C9841B8F-418E-4871-99A0-B3BCFD23A962}" type="presOf" srcId="{AC88FF6E-6049-410A-A898-0FFDAFFE8017}" destId="{4FE284DA-F0BF-46C6-A69B-2B2364CBB1D8}" srcOrd="0" destOrd="0" presId="urn:microsoft.com/office/officeart/2018/5/layout/IconLeafLabelList"/>
    <dgm:cxn modelId="{B843E5C0-F7FF-4EF8-A74E-66FA6446FFB7}" type="presOf" srcId="{D43625D2-DFD6-415E-82AC-5930110D0F51}" destId="{F214ED84-D29F-42A3-AB4A-599BACA979FC}" srcOrd="0" destOrd="0" presId="urn:microsoft.com/office/officeart/2018/5/layout/IconLeafLabelList"/>
    <dgm:cxn modelId="{A7F85DC2-CDB8-4E26-95B1-5C278A1870A5}" srcId="{AC88FF6E-6049-410A-A898-0FFDAFFE8017}" destId="{0C3ED735-B536-4A49-8987-17A184F6DB82}" srcOrd="1" destOrd="0" parTransId="{C1DFA3B2-C3F3-44C3-A1B7-4E23488DABEC}" sibTransId="{264C5A06-4228-4AC8-8EB5-092882308104}"/>
    <dgm:cxn modelId="{2CE18ADE-B6DE-4810-B093-64193C8ED3A5}" srcId="{AC88FF6E-6049-410A-A898-0FFDAFFE8017}" destId="{D43625D2-DFD6-415E-82AC-5930110D0F51}" srcOrd="0" destOrd="0" parTransId="{15849140-0D99-40C0-A5D8-2D0CAE1372C9}" sibTransId="{C76E779F-EDA1-4EED-B2CF-991AE295B246}"/>
    <dgm:cxn modelId="{EF46A05D-B4FF-4F9A-8B08-0520AE85FFDD}" type="presParOf" srcId="{4FE284DA-F0BF-46C6-A69B-2B2364CBB1D8}" destId="{0912A523-568C-4528-AD45-71661A4DAB89}" srcOrd="0" destOrd="0" presId="urn:microsoft.com/office/officeart/2018/5/layout/IconLeafLabelList"/>
    <dgm:cxn modelId="{11DD7DB1-6896-4883-A658-5CD324E7FAEE}" type="presParOf" srcId="{0912A523-568C-4528-AD45-71661A4DAB89}" destId="{F02E6F0E-F01B-419A-91C1-19ED3E9E94E2}" srcOrd="0" destOrd="0" presId="urn:microsoft.com/office/officeart/2018/5/layout/IconLeafLabelList"/>
    <dgm:cxn modelId="{504ACF2E-8748-44C8-8C2B-F8534B166C78}" type="presParOf" srcId="{0912A523-568C-4528-AD45-71661A4DAB89}" destId="{74A2016F-AB09-4206-8C49-5D1E39C44DCE}" srcOrd="1" destOrd="0" presId="urn:microsoft.com/office/officeart/2018/5/layout/IconLeafLabelList"/>
    <dgm:cxn modelId="{2301CD40-59FB-4062-A4C5-1F3F88EC376A}" type="presParOf" srcId="{0912A523-568C-4528-AD45-71661A4DAB89}" destId="{CCDFCAC8-6EFB-4E63-B93D-DFF408BDA006}" srcOrd="2" destOrd="0" presId="urn:microsoft.com/office/officeart/2018/5/layout/IconLeafLabelList"/>
    <dgm:cxn modelId="{994AB018-A6E3-46D8-B107-9197B943C289}" type="presParOf" srcId="{0912A523-568C-4528-AD45-71661A4DAB89}" destId="{F214ED84-D29F-42A3-AB4A-599BACA979FC}" srcOrd="3" destOrd="0" presId="urn:microsoft.com/office/officeart/2018/5/layout/IconLeafLabelList"/>
    <dgm:cxn modelId="{04F8601A-7EFD-4AFD-9864-D433B4F43AD5}" type="presParOf" srcId="{4FE284DA-F0BF-46C6-A69B-2B2364CBB1D8}" destId="{25E6F7B4-4662-4E50-9992-9A34B3DD6C72}" srcOrd="1" destOrd="0" presId="urn:microsoft.com/office/officeart/2018/5/layout/IconLeafLabelList"/>
    <dgm:cxn modelId="{18C8FD75-DEC7-4457-8DB5-D59628982FA7}" type="presParOf" srcId="{4FE284DA-F0BF-46C6-A69B-2B2364CBB1D8}" destId="{6968C0F5-E71A-44D8-A69D-8477ED416422}" srcOrd="2" destOrd="0" presId="urn:microsoft.com/office/officeart/2018/5/layout/IconLeafLabelList"/>
    <dgm:cxn modelId="{92F45A11-A03F-4453-B346-A6F16FCEDE7A}" type="presParOf" srcId="{6968C0F5-E71A-44D8-A69D-8477ED416422}" destId="{1D1E798F-1FE5-415B-ADF8-E583D9371127}" srcOrd="0" destOrd="0" presId="urn:microsoft.com/office/officeart/2018/5/layout/IconLeafLabelList"/>
    <dgm:cxn modelId="{8677AF01-19C5-4C80-964B-416F7B1F35D3}" type="presParOf" srcId="{6968C0F5-E71A-44D8-A69D-8477ED416422}" destId="{2416774E-D0AD-4C7C-8E02-466317FA7D8F}" srcOrd="1" destOrd="0" presId="urn:microsoft.com/office/officeart/2018/5/layout/IconLeafLabelList"/>
    <dgm:cxn modelId="{948FE359-7A5D-499D-8F88-9A3F1734AD31}" type="presParOf" srcId="{6968C0F5-E71A-44D8-A69D-8477ED416422}" destId="{3A6F908C-B465-495A-9BA8-1EB3EC4236D0}" srcOrd="2" destOrd="0" presId="urn:microsoft.com/office/officeart/2018/5/layout/IconLeafLabelList"/>
    <dgm:cxn modelId="{66BEBEF9-A3BC-478A-A38F-F597B26899B4}" type="presParOf" srcId="{6968C0F5-E71A-44D8-A69D-8477ED416422}" destId="{657011D5-626B-4C75-BB2E-F59D07263333}" srcOrd="3" destOrd="0" presId="urn:microsoft.com/office/officeart/2018/5/layout/IconLeafLabelList"/>
    <dgm:cxn modelId="{4D3C8102-3F9E-460E-8F85-93ACB10BD4CF}" type="presParOf" srcId="{4FE284DA-F0BF-46C6-A69B-2B2364CBB1D8}" destId="{554FFA45-C6E4-4317-A077-0A7F68576AB1}" srcOrd="3" destOrd="0" presId="urn:microsoft.com/office/officeart/2018/5/layout/IconLeafLabelList"/>
    <dgm:cxn modelId="{99132866-5E14-40D6-AEFD-2963CE52CB4D}" type="presParOf" srcId="{4FE284DA-F0BF-46C6-A69B-2B2364CBB1D8}" destId="{1642CFD4-9F59-4690-83FB-B9D7109B33D9}" srcOrd="4" destOrd="0" presId="urn:microsoft.com/office/officeart/2018/5/layout/IconLeafLabelList"/>
    <dgm:cxn modelId="{4B7AF2DE-2440-46BD-BCE1-FB0C8B33E6B1}" type="presParOf" srcId="{1642CFD4-9F59-4690-83FB-B9D7109B33D9}" destId="{463EE972-E620-4A16-8A25-8D14CDDA4E79}" srcOrd="0" destOrd="0" presId="urn:microsoft.com/office/officeart/2018/5/layout/IconLeafLabelList"/>
    <dgm:cxn modelId="{5BA456E5-CA6B-45BC-A195-BB1AB49996EF}" type="presParOf" srcId="{1642CFD4-9F59-4690-83FB-B9D7109B33D9}" destId="{66EEB827-88A9-4328-BDAA-24D0E7DCACC3}" srcOrd="1" destOrd="0" presId="urn:microsoft.com/office/officeart/2018/5/layout/IconLeafLabelList"/>
    <dgm:cxn modelId="{18539F48-F2E7-4FA8-A245-A72E11A48E74}" type="presParOf" srcId="{1642CFD4-9F59-4690-83FB-B9D7109B33D9}" destId="{8071A29B-29C1-4C71-B4C7-8D5AAC882C07}" srcOrd="2" destOrd="0" presId="urn:microsoft.com/office/officeart/2018/5/layout/IconLeafLabelList"/>
    <dgm:cxn modelId="{9D7C0E6B-A6B4-4965-8D6E-5B656CCCCC6A}" type="presParOf" srcId="{1642CFD4-9F59-4690-83FB-B9D7109B33D9}" destId="{FCAFDF15-7AC3-494F-94A7-E1D045572B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E6F0E-F01B-419A-91C1-19ED3E9E94E2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2016F-AB09-4206-8C49-5D1E39C44DC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4ED84-D29F-42A3-AB4A-599BACA979F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Using HiveMQ</a:t>
          </a:r>
          <a:endParaRPr lang="en-US" sz="2300" kern="1200"/>
        </a:p>
      </dsp:txBody>
      <dsp:txXfrm>
        <a:off x="93445" y="3018902"/>
        <a:ext cx="3206250" cy="720000"/>
      </dsp:txXfrm>
    </dsp:sp>
    <dsp:sp modelId="{1D1E798F-1FE5-415B-ADF8-E583D9371127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6774E-D0AD-4C7C-8E02-466317FA7D8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011D5-626B-4C75-BB2E-F59D07263333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Using tls on port 8883</a:t>
          </a:r>
          <a:endParaRPr lang="en-US" sz="2300" kern="1200"/>
        </a:p>
      </dsp:txBody>
      <dsp:txXfrm>
        <a:off x="3860789" y="3018902"/>
        <a:ext cx="3206250" cy="720000"/>
      </dsp:txXfrm>
    </dsp:sp>
    <dsp:sp modelId="{463EE972-E620-4A16-8A25-8D14CDDA4E79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EB827-88A9-4328-BDAA-24D0E7DCACC3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FDF15-7AC3-494F-94A7-E1D045572BD8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300" kern="1200"/>
            <a:t>Root CA needed for secure connections</a:t>
          </a:r>
          <a:endParaRPr lang="en-US" sz="23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BAE62-2F83-4008-9F1D-2F009E0A4C09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CA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75F30-6F5B-4BB4-A4E6-992D185CFEF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48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75F30-6F5B-4BB4-A4E6-992D185CFEF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61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75F30-6F5B-4BB4-A4E6-992D185CFEF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20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CDB31-BB14-65CE-E17B-FD90B334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7C3638-DB3F-6992-BDB4-77A1BBF42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94CC5B-D013-4919-7D6F-E86EDF7C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1058B6-8C2E-82F9-BDB0-86568EC9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BEC711-E477-654D-FA0D-6498EC0E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07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EE4C4-DD7F-3B7A-0196-1368E40F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E13AAA-F6F2-0F7B-E1AC-767E635B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25C116-D83D-A8E3-497C-73F65E1A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EE2B3B-6F94-6B33-A49F-649B6EE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0C7248-F92A-373F-EECC-97A9DFB4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248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D01BB22-E498-7341-7B76-404F74E88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BF1D89-FC08-4D24-6C29-5AB2E977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E4F737-14FB-43F2-1800-03CB1287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EEB332-C46D-EEBB-78CD-10643E3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DBCAFE-FD80-34D8-470B-57B5C59B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69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B262E-7B80-13F0-29CA-53CF6A36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35FA9F-5CA0-4C4D-CB95-0AEFDB53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60B263-BBB6-2D2E-2E43-244243C8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7C8017-F780-2FE7-429C-BCB37CB9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7F9CE4-89F6-7C98-CEFD-B280FAA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99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B7DE2-57A5-1271-7393-41744CE6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812C12-50A9-7A19-0709-71FA40152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8C539-6F72-484B-3D1C-276A695B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C648B9-4115-3E98-DDBA-89B9741D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C40DA7-DEE6-317B-F6C9-88C10AB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5E222-AA45-6923-AF18-32FFE4A7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9DF46B-1DB4-8D1B-589E-0DC09CE33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0AC3A2-24FF-F5FB-D3C4-05E6A3A0B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617AD8-9451-4CD9-C9DB-0B4E90C7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1E6640-32E5-3675-194A-654B61CD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BE85F5-2BD4-72C4-4992-C813E387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727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F4A11-EE30-E3E3-1573-42CAEC4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BBFEDD5-B018-4524-65E0-0B891EAA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86D4416-8556-15E2-07F5-0A7D16F0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9A9AE88-5D5B-32E9-C736-6EFFF32EB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374D69-8193-5A32-9020-AC2FCBB9D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3AB53D-115A-DA60-3534-CFF44A2D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876AC2D-991A-BB6A-9123-6225813A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9442F62-B9CA-C55F-A3C1-F91852F3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16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EA9AC-4768-FCD7-DBF1-867C2166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959C74-ED84-85CD-CEF8-77831EC0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F44389-8641-C457-5855-E9D7F7DC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B57344-57CF-01A2-B6F2-4ABF97E4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56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3E26F4-39AE-58DA-FD89-4B5480B6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24D09EB-55D0-B0BF-97F9-664F834A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C804BF-164F-E425-70DF-3120334E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68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E78AB-FA24-CBF1-094B-14CA4D28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FECC0B-A789-9AEC-2311-B9E0D3E3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63E52D-7725-4E07-2CE2-0D23C4E6E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36521F-05C3-35C7-20DF-DE409C4E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61F359-280B-33E0-7F47-C4665096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05140F-73F4-598C-87B5-FD84E86E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3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10731-9CA4-426B-F537-FEBAA830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783BAED-B641-467C-CA2A-F27C97897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B10F92-216A-5ECB-629A-BF97EBA7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30CD46C-8F23-EDA1-0A28-2853418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A3597C-FDD2-153A-9703-458B59B6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413B7A-F273-8322-DDDB-12EFCFD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89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3A71395-57D8-98AA-DA8D-9DB27AA0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94CABF-C3D8-AFF1-055D-4D7F268B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948708-C234-D57F-350C-10E8A3B1C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7D3BC-B850-4276-BCA9-A716621D3D25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EE2205-1CAA-FB41-9972-71F161A28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29FECC-2695-A824-C381-0DEB073F7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AAA21-3C4C-4BFC-A1AD-65928FD4D7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84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705FA-8082-3F8D-17BF-2FD87C39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50571" y="-181428"/>
            <a:ext cx="9144000" cy="2387600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IoT</a:t>
            </a:r>
            <a:r>
              <a:rPr lang="nl-NL" dirty="0">
                <a:solidFill>
                  <a:schemeClr val="bg1"/>
                </a:solidFill>
              </a:rPr>
              <a:t> Smart </a:t>
            </a:r>
            <a:r>
              <a:rPr lang="nl-NL" dirty="0" err="1">
                <a:solidFill>
                  <a:schemeClr val="bg1"/>
                </a:solidFill>
              </a:rPr>
              <a:t>Car</a:t>
            </a:r>
            <a:r>
              <a:rPr lang="nl-NL" dirty="0">
                <a:solidFill>
                  <a:schemeClr val="bg1"/>
                </a:solidFill>
              </a:rPr>
              <a:t> 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 err="1">
                <a:solidFill>
                  <a:schemeClr val="bg1"/>
                </a:solidFill>
              </a:rPr>
              <a:t>Psoc</a:t>
            </a:r>
            <a:r>
              <a:rPr lang="nl-NL" dirty="0">
                <a:solidFill>
                  <a:schemeClr val="bg1"/>
                </a:solidFill>
              </a:rPr>
              <a:t> X5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B1BA41-E044-459B-F6CD-C8DB2EBD5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5285" y="5623719"/>
            <a:ext cx="3646715" cy="1655762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Johannes Chopov, Laurence Jorissen, Mohammed Albayyouk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1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3D410-E2C4-8410-F8B3-4BDA33CEF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0E1104-C547-7116-1BCD-623CC865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6951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2E14F56-20E1-F1F3-EDFA-1D0C47ACF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594381"/>
            <a:ext cx="5708649" cy="3639263"/>
          </a:xfrm>
          <a:prstGeom prst="rect">
            <a:avLst/>
          </a:prstGeom>
        </p:spPr>
      </p:pic>
      <p:sp>
        <p:nvSpPr>
          <p:cNvPr id="3" name="AutoShape 2" descr="PS4 controller Dualshock 4">
            <a:extLst>
              <a:ext uri="{FF2B5EF4-FFF2-40B4-BE49-F238E27FC236}">
                <a16:creationId xmlns:a16="http://schemas.microsoft.com/office/drawing/2014/main" id="{2983FA16-D7B7-C5AB-BAEE-A5B0EE0C5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492C84D-A885-B1FE-9508-B9DE0EA54F43}"/>
              </a:ext>
            </a:extLst>
          </p:cNvPr>
          <p:cNvSpPr txBox="1"/>
          <p:nvPr/>
        </p:nvSpPr>
        <p:spPr>
          <a:xfrm>
            <a:off x="773408" y="2231571"/>
            <a:ext cx="4081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Website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73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78D09-D33C-CB9A-EA37-35555C6C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lang="nl-NL" dirty="0"/>
              <a:t>Connection schematic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1018C3-931B-128F-D232-04C6D0E1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3439"/>
            <a:ext cx="10417629" cy="58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04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7822F-4986-0CE8-29AF-10677A77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FreeRTOS code structure</a:t>
            </a:r>
            <a:endParaRPr lang="nl-BE" dirty="0"/>
          </a:p>
        </p:txBody>
      </p:sp>
      <p:pic>
        <p:nvPicPr>
          <p:cNvPr id="5" name="Afbeelding 4" descr="Afbeelding met tekst, Post-it-briefje, schermopname, Rechthoek&#10;&#10;Automatisch gegenereerde beschrijving">
            <a:extLst>
              <a:ext uri="{FF2B5EF4-FFF2-40B4-BE49-F238E27FC236}">
                <a16:creationId xmlns:a16="http://schemas.microsoft.com/office/drawing/2014/main" id="{52412C3F-AA68-A214-0FCD-A3FF6063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04" y="1406202"/>
            <a:ext cx="7677992" cy="54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E005C-F864-FB58-253F-19D26C51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>
                    <a:lumMod val="85000"/>
                    <a:lumOff val="15000"/>
                  </a:schemeClr>
                </a:solidFill>
              </a:rPr>
              <a:t>Low power mode</a:t>
            </a:r>
            <a:endParaRPr lang="nl-B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344863-CC6C-AFDC-7A72-862C6B4AE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nl-NL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PWM signal to limit power drawn by the motor drivers</a:t>
            </a:r>
          </a:p>
          <a:p>
            <a:endParaRPr lang="nl-BE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F56E15-F3DD-8974-5ED2-8A285D76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l-NL" sz="4000" dirty="0">
                <a:solidFill>
                  <a:srgbClr val="FFFFFF"/>
                </a:solidFill>
              </a:rPr>
              <a:t>Security</a:t>
            </a:r>
            <a:endParaRPr lang="nl-BE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4492A17-75C6-F63E-52E6-D5F9B60EF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2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9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012272-BE52-6E38-4580-0DE99B9D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>
            <a:normAutofit/>
          </a:bodyPr>
          <a:lstStyle/>
          <a:p>
            <a:r>
              <a:rPr lang="nl-NL"/>
              <a:t>Project goals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834F55-3419-3E50-6380-895FA24E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315874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/>
              <a:t>Basis = Remote Controlled car</a:t>
            </a:r>
          </a:p>
          <a:p>
            <a:r>
              <a:rPr lang="nl-NL" sz="2000"/>
              <a:t>Data streaming</a:t>
            </a:r>
          </a:p>
          <a:p>
            <a:pPr lvl="1"/>
            <a:r>
              <a:rPr lang="nl-NL" sz="2000"/>
              <a:t>Acceleration</a:t>
            </a:r>
          </a:p>
          <a:p>
            <a:pPr lvl="1"/>
            <a:r>
              <a:rPr lang="nl-NL" sz="2000"/>
              <a:t>Wheel RPMs</a:t>
            </a:r>
          </a:p>
          <a:p>
            <a:pPr lvl="1"/>
            <a:r>
              <a:rPr lang="nl-NL" sz="2000"/>
              <a:t>Distance to obstacles</a:t>
            </a:r>
          </a:p>
          <a:p>
            <a:r>
              <a:rPr lang="nl-NL" sz="2000"/>
              <a:t>Collision avoidance</a:t>
            </a:r>
          </a:p>
          <a:p>
            <a:r>
              <a:rPr lang="nl-BE" sz="2000"/>
              <a:t>Autonomous driving</a:t>
            </a:r>
          </a:p>
        </p:txBody>
      </p:sp>
      <p:pic>
        <p:nvPicPr>
          <p:cNvPr id="5" name="Afbeelding 4" descr="Afbeelding met laser, Elektriciteitsnetwerk, Elektrische bedrading, elektriciteit&#10;&#10;Automatisch gegenereerde beschrijving">
            <a:extLst>
              <a:ext uri="{FF2B5EF4-FFF2-40B4-BE49-F238E27FC236}">
                <a16:creationId xmlns:a16="http://schemas.microsoft.com/office/drawing/2014/main" id="{3571C101-E9CB-F784-27E0-24769969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43" r="2" b="2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3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698F7DB-50DA-4359-AB57-E3DA492A0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"/>
            <a:ext cx="12188952" cy="6857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40B2599-8958-480A-B5BB-A76A74D70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E1A110-C6AF-0071-07F0-92F64441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609600"/>
            <a:ext cx="6650303" cy="1330518"/>
          </a:xfrm>
        </p:spPr>
        <p:txBody>
          <a:bodyPr>
            <a:normAutofit/>
          </a:bodyPr>
          <a:lstStyle/>
          <a:p>
            <a:r>
              <a:rPr lang="nl-NL" dirty="0"/>
              <a:t>Sensors (</a:t>
            </a:r>
            <a:r>
              <a:rPr lang="nl-NL" dirty="0" err="1"/>
              <a:t>inputs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039791-C855-CA60-BB67-D93233DD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8" y="2193779"/>
            <a:ext cx="6650302" cy="3908909"/>
          </a:xfrm>
        </p:spPr>
        <p:txBody>
          <a:bodyPr>
            <a:normAutofit/>
          </a:bodyPr>
          <a:lstStyle/>
          <a:p>
            <a:r>
              <a:rPr lang="nl-NL" sz="2000"/>
              <a:t>Distance</a:t>
            </a:r>
          </a:p>
          <a:p>
            <a:pPr lvl="1"/>
            <a:r>
              <a:rPr lang="nl-NL" sz="2000"/>
              <a:t>SR-04 Ultrasonic sensors</a:t>
            </a:r>
          </a:p>
          <a:p>
            <a:pPr lvl="1"/>
            <a:r>
              <a:rPr lang="nl-NL" sz="2000"/>
              <a:t>Logic level converters</a:t>
            </a:r>
          </a:p>
          <a:p>
            <a:r>
              <a:rPr lang="nl-NL" sz="2000"/>
              <a:t>RPM</a:t>
            </a:r>
            <a:endParaRPr lang="nl-BE" sz="2000"/>
          </a:p>
          <a:p>
            <a:pPr lvl="1"/>
            <a:r>
              <a:rPr lang="nl-BE" sz="2000"/>
              <a:t>Pulse counting module</a:t>
            </a:r>
          </a:p>
          <a:p>
            <a:r>
              <a:rPr lang="nl-BE" sz="2000"/>
              <a:t>Acceleration</a:t>
            </a:r>
          </a:p>
          <a:p>
            <a:pPr lvl="1"/>
            <a:r>
              <a:rPr lang="nl-BE" sz="2000"/>
              <a:t>MPU6050 (I2C)</a:t>
            </a:r>
          </a:p>
          <a:p>
            <a:r>
              <a:rPr lang="nl-BE" sz="2000"/>
              <a:t>Thermistor</a:t>
            </a:r>
          </a:p>
          <a:p>
            <a:pPr lvl="1"/>
            <a:r>
              <a:rPr lang="nl-BE" sz="2000"/>
              <a:t>On the PSoC itself.</a:t>
            </a:r>
          </a:p>
          <a:p>
            <a:pPr marL="457200" lvl="1" indent="0">
              <a:buNone/>
            </a:pPr>
            <a:endParaRPr lang="nl-BE" sz="2000"/>
          </a:p>
        </p:txBody>
      </p:sp>
      <p:pic>
        <p:nvPicPr>
          <p:cNvPr id="1030" name="Picture 6" descr="Speed ​​Sensor Module Pulse Counting Motor Test Limit Counter Slot Type  Optocoupler Module">
            <a:extLst>
              <a:ext uri="{FF2B5EF4-FFF2-40B4-BE49-F238E27FC236}">
                <a16:creationId xmlns:a16="http://schemas.microsoft.com/office/drawing/2014/main" id="{68516BF9-2B51-CF8E-20D2-1AF42389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6" r="-4" b="19596"/>
          <a:stretch/>
        </p:blipFill>
        <p:spPr bwMode="auto">
          <a:xfrm>
            <a:off x="8751067" y="10"/>
            <a:ext cx="3440934" cy="2285990"/>
          </a:xfrm>
          <a:custGeom>
            <a:avLst/>
            <a:gdLst/>
            <a:ahLst/>
            <a:cxnLst/>
            <a:rect l="l" t="t" r="r" b="b"/>
            <a:pathLst>
              <a:path w="3440934" h="2286000">
                <a:moveTo>
                  <a:pt x="172481" y="2232285"/>
                </a:moveTo>
                <a:lnTo>
                  <a:pt x="172531" y="2232737"/>
                </a:lnTo>
                <a:lnTo>
                  <a:pt x="172407" y="2233032"/>
                </a:lnTo>
                <a:cubicBezTo>
                  <a:pt x="172452" y="2232834"/>
                  <a:pt x="172808" y="2231800"/>
                  <a:pt x="172481" y="2232285"/>
                </a:cubicBezTo>
                <a:close/>
                <a:moveTo>
                  <a:pt x="18615" y="0"/>
                </a:moveTo>
                <a:lnTo>
                  <a:pt x="3440934" y="0"/>
                </a:lnTo>
                <a:lnTo>
                  <a:pt x="3440934" y="2286000"/>
                </a:lnTo>
                <a:lnTo>
                  <a:pt x="178765" y="2286000"/>
                </a:lnTo>
                <a:lnTo>
                  <a:pt x="174444" y="2250010"/>
                </a:lnTo>
                <a:lnTo>
                  <a:pt x="172531" y="2232737"/>
                </a:lnTo>
                <a:lnTo>
                  <a:pt x="174201" y="2228764"/>
                </a:lnTo>
                <a:cubicBezTo>
                  <a:pt x="177345" y="2221109"/>
                  <a:pt x="195223" y="2193427"/>
                  <a:pt x="191343" y="2186356"/>
                </a:cubicBezTo>
                <a:cubicBezTo>
                  <a:pt x="178219" y="2152642"/>
                  <a:pt x="168572" y="2171498"/>
                  <a:pt x="164067" y="2142065"/>
                </a:cubicBezTo>
                <a:cubicBezTo>
                  <a:pt x="160133" y="2108680"/>
                  <a:pt x="159859" y="2130285"/>
                  <a:pt x="146664" y="2089229"/>
                </a:cubicBezTo>
                <a:cubicBezTo>
                  <a:pt x="150478" y="2084435"/>
                  <a:pt x="154800" y="2063293"/>
                  <a:pt x="152113" y="2054485"/>
                </a:cubicBezTo>
                <a:cubicBezTo>
                  <a:pt x="150513" y="2038242"/>
                  <a:pt x="152449" y="2036605"/>
                  <a:pt x="144880" y="2020593"/>
                </a:cubicBezTo>
                <a:cubicBezTo>
                  <a:pt x="150732" y="2023165"/>
                  <a:pt x="151291" y="1972155"/>
                  <a:pt x="157720" y="1979286"/>
                </a:cubicBezTo>
                <a:cubicBezTo>
                  <a:pt x="162030" y="1968351"/>
                  <a:pt x="153186" y="1963668"/>
                  <a:pt x="156833" y="1952854"/>
                </a:cubicBezTo>
                <a:cubicBezTo>
                  <a:pt x="156957" y="1940918"/>
                  <a:pt x="151341" y="1960059"/>
                  <a:pt x="149917" y="1946946"/>
                </a:cubicBezTo>
                <a:lnTo>
                  <a:pt x="153743" y="1875565"/>
                </a:lnTo>
                <a:cubicBezTo>
                  <a:pt x="149772" y="1866223"/>
                  <a:pt x="150846" y="1858473"/>
                  <a:pt x="153507" y="1850807"/>
                </a:cubicBezTo>
                <a:cubicBezTo>
                  <a:pt x="151112" y="1828667"/>
                  <a:pt x="173586" y="1811973"/>
                  <a:pt x="173799" y="1786925"/>
                </a:cubicBezTo>
                <a:cubicBezTo>
                  <a:pt x="168188" y="1760165"/>
                  <a:pt x="157236" y="1742030"/>
                  <a:pt x="157426" y="1715265"/>
                </a:cubicBezTo>
                <a:cubicBezTo>
                  <a:pt x="147202" y="1689354"/>
                  <a:pt x="168916" y="1697216"/>
                  <a:pt x="167109" y="1674793"/>
                </a:cubicBezTo>
                <a:cubicBezTo>
                  <a:pt x="157138" y="1638671"/>
                  <a:pt x="174193" y="1675326"/>
                  <a:pt x="168434" y="1619050"/>
                </a:cubicBezTo>
                <a:cubicBezTo>
                  <a:pt x="166922" y="1615926"/>
                  <a:pt x="156527" y="1609033"/>
                  <a:pt x="158412" y="1609679"/>
                </a:cubicBezTo>
                <a:cubicBezTo>
                  <a:pt x="157079" y="1597353"/>
                  <a:pt x="177090" y="1561235"/>
                  <a:pt x="173964" y="1543700"/>
                </a:cubicBezTo>
                <a:cubicBezTo>
                  <a:pt x="177333" y="1508983"/>
                  <a:pt x="167634" y="1492719"/>
                  <a:pt x="167811" y="1467670"/>
                </a:cubicBezTo>
                <a:cubicBezTo>
                  <a:pt x="172477" y="1438484"/>
                  <a:pt x="177359" y="1421247"/>
                  <a:pt x="188428" y="1369969"/>
                </a:cubicBezTo>
                <a:lnTo>
                  <a:pt x="217496" y="1196801"/>
                </a:lnTo>
                <a:cubicBezTo>
                  <a:pt x="245293" y="1130831"/>
                  <a:pt x="218387" y="1051919"/>
                  <a:pt x="216976" y="1013447"/>
                </a:cubicBezTo>
                <a:cubicBezTo>
                  <a:pt x="205168" y="998657"/>
                  <a:pt x="215132" y="984657"/>
                  <a:pt x="209028" y="965967"/>
                </a:cubicBezTo>
                <a:cubicBezTo>
                  <a:pt x="202413" y="923668"/>
                  <a:pt x="186505" y="882644"/>
                  <a:pt x="188665" y="826635"/>
                </a:cubicBezTo>
                <a:cubicBezTo>
                  <a:pt x="154241" y="805031"/>
                  <a:pt x="166790" y="738356"/>
                  <a:pt x="143158" y="687408"/>
                </a:cubicBezTo>
                <a:cubicBezTo>
                  <a:pt x="136288" y="657129"/>
                  <a:pt x="147156" y="607330"/>
                  <a:pt x="128870" y="598473"/>
                </a:cubicBezTo>
                <a:cubicBezTo>
                  <a:pt x="137949" y="583359"/>
                  <a:pt x="119601" y="571975"/>
                  <a:pt x="116513" y="556793"/>
                </a:cubicBezTo>
                <a:cubicBezTo>
                  <a:pt x="121944" y="543862"/>
                  <a:pt x="115534" y="538383"/>
                  <a:pt x="113103" y="527393"/>
                </a:cubicBezTo>
                <a:cubicBezTo>
                  <a:pt x="116712" y="521931"/>
                  <a:pt x="115528" y="512540"/>
                  <a:pt x="110358" y="509836"/>
                </a:cubicBezTo>
                <a:cubicBezTo>
                  <a:pt x="99665" y="515528"/>
                  <a:pt x="101869" y="482263"/>
                  <a:pt x="93922" y="480624"/>
                </a:cubicBezTo>
                <a:cubicBezTo>
                  <a:pt x="90364" y="461815"/>
                  <a:pt x="91658" y="378414"/>
                  <a:pt x="77901" y="365726"/>
                </a:cubicBezTo>
                <a:cubicBezTo>
                  <a:pt x="68104" y="327965"/>
                  <a:pt x="82000" y="270503"/>
                  <a:pt x="79978" y="254235"/>
                </a:cubicBezTo>
                <a:cubicBezTo>
                  <a:pt x="100822" y="235742"/>
                  <a:pt x="33401" y="163109"/>
                  <a:pt x="25016" y="94011"/>
                </a:cubicBezTo>
                <a:cubicBezTo>
                  <a:pt x="26229" y="84459"/>
                  <a:pt x="25686" y="79476"/>
                  <a:pt x="20299" y="77502"/>
                </a:cubicBezTo>
                <a:cubicBezTo>
                  <a:pt x="17891" y="68655"/>
                  <a:pt x="14563" y="55480"/>
                  <a:pt x="10477" y="39898"/>
                </a:cubicBezTo>
                <a:lnTo>
                  <a:pt x="0" y="191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PU6050 sensor - 3-axis accelerometer / gyroscope">
            <a:extLst>
              <a:ext uri="{FF2B5EF4-FFF2-40B4-BE49-F238E27FC236}">
                <a16:creationId xmlns:a16="http://schemas.microsoft.com/office/drawing/2014/main" id="{BF918FB3-F7C1-05C4-0783-346BBF801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6" r="-3" b="12942"/>
          <a:stretch/>
        </p:blipFill>
        <p:spPr bwMode="auto">
          <a:xfrm>
            <a:off x="8695498" y="2286000"/>
            <a:ext cx="3496503" cy="2286000"/>
          </a:xfrm>
          <a:custGeom>
            <a:avLst/>
            <a:gdLst/>
            <a:ahLst/>
            <a:cxnLst/>
            <a:rect l="l" t="t" r="r" b="b"/>
            <a:pathLst>
              <a:path w="3496503" h="2286000">
                <a:moveTo>
                  <a:pt x="234334" y="0"/>
                </a:moveTo>
                <a:lnTo>
                  <a:pt x="3496503" y="0"/>
                </a:lnTo>
                <a:lnTo>
                  <a:pt x="3496503" y="2286000"/>
                </a:lnTo>
                <a:lnTo>
                  <a:pt x="3613" y="2286000"/>
                </a:lnTo>
                <a:lnTo>
                  <a:pt x="4396" y="2270265"/>
                </a:lnTo>
                <a:cubicBezTo>
                  <a:pt x="4106" y="2264862"/>
                  <a:pt x="2924" y="2261078"/>
                  <a:pt x="0" y="2260767"/>
                </a:cubicBezTo>
                <a:lnTo>
                  <a:pt x="6766" y="2236182"/>
                </a:lnTo>
                <a:lnTo>
                  <a:pt x="20683" y="2223768"/>
                </a:lnTo>
                <a:cubicBezTo>
                  <a:pt x="21224" y="2219117"/>
                  <a:pt x="9918" y="2214114"/>
                  <a:pt x="9373" y="2208586"/>
                </a:cubicBezTo>
                <a:cubicBezTo>
                  <a:pt x="4738" y="2194984"/>
                  <a:pt x="10418" y="2173804"/>
                  <a:pt x="10075" y="2154649"/>
                </a:cubicBezTo>
                <a:lnTo>
                  <a:pt x="16259" y="2145853"/>
                </a:lnTo>
                <a:lnTo>
                  <a:pt x="11033" y="2117141"/>
                </a:lnTo>
                <a:lnTo>
                  <a:pt x="11986" y="2053936"/>
                </a:lnTo>
                <a:lnTo>
                  <a:pt x="10583" y="2045434"/>
                </a:lnTo>
                <a:cubicBezTo>
                  <a:pt x="11282" y="2042276"/>
                  <a:pt x="181" y="2038711"/>
                  <a:pt x="937" y="2034990"/>
                </a:cubicBezTo>
                <a:lnTo>
                  <a:pt x="15114" y="2023110"/>
                </a:lnTo>
                <a:cubicBezTo>
                  <a:pt x="15743" y="2013526"/>
                  <a:pt x="19078" y="1985878"/>
                  <a:pt x="19941" y="1977488"/>
                </a:cubicBezTo>
                <a:cubicBezTo>
                  <a:pt x="20060" y="1975917"/>
                  <a:pt x="20179" y="1974346"/>
                  <a:pt x="20296" y="1972774"/>
                </a:cubicBezTo>
                <a:lnTo>
                  <a:pt x="31316" y="1942643"/>
                </a:lnTo>
                <a:cubicBezTo>
                  <a:pt x="37425" y="1919203"/>
                  <a:pt x="50453" y="1862289"/>
                  <a:pt x="56947" y="1832134"/>
                </a:cubicBezTo>
                <a:cubicBezTo>
                  <a:pt x="52894" y="1805090"/>
                  <a:pt x="69291" y="1783336"/>
                  <a:pt x="66473" y="1761713"/>
                </a:cubicBezTo>
                <a:cubicBezTo>
                  <a:pt x="70558" y="1734434"/>
                  <a:pt x="77296" y="1712419"/>
                  <a:pt x="81460" y="1694779"/>
                </a:cubicBezTo>
                <a:cubicBezTo>
                  <a:pt x="83201" y="1691851"/>
                  <a:pt x="90092" y="1659258"/>
                  <a:pt x="91453" y="1655871"/>
                </a:cubicBezTo>
                <a:cubicBezTo>
                  <a:pt x="95191" y="1636504"/>
                  <a:pt x="95447" y="1644218"/>
                  <a:pt x="101271" y="1611464"/>
                </a:cubicBezTo>
                <a:cubicBezTo>
                  <a:pt x="107232" y="1583980"/>
                  <a:pt x="109653" y="1555768"/>
                  <a:pt x="115918" y="1525131"/>
                </a:cubicBezTo>
                <a:cubicBezTo>
                  <a:pt x="124353" y="1492600"/>
                  <a:pt x="122211" y="1473342"/>
                  <a:pt x="125775" y="1460539"/>
                </a:cubicBezTo>
                <a:cubicBezTo>
                  <a:pt x="136106" y="1433637"/>
                  <a:pt x="127852" y="1425291"/>
                  <a:pt x="126873" y="1384274"/>
                </a:cubicBezTo>
                <a:cubicBezTo>
                  <a:pt x="133737" y="1352753"/>
                  <a:pt x="131247" y="1319027"/>
                  <a:pt x="144248" y="1294980"/>
                </a:cubicBezTo>
                <a:cubicBezTo>
                  <a:pt x="143106" y="1291836"/>
                  <a:pt x="142383" y="1288469"/>
                  <a:pt x="141961" y="1284960"/>
                </a:cubicBezTo>
                <a:cubicBezTo>
                  <a:pt x="141807" y="1281537"/>
                  <a:pt x="141652" y="1278114"/>
                  <a:pt x="141497" y="1274692"/>
                </a:cubicBezTo>
                <a:lnTo>
                  <a:pt x="142074" y="1273742"/>
                </a:lnTo>
                <a:cubicBezTo>
                  <a:pt x="142731" y="1263061"/>
                  <a:pt x="144799" y="1221141"/>
                  <a:pt x="145443" y="1210604"/>
                </a:cubicBezTo>
                <a:lnTo>
                  <a:pt x="145939" y="1210516"/>
                </a:lnTo>
                <a:cubicBezTo>
                  <a:pt x="147057" y="1207748"/>
                  <a:pt x="148708" y="1200510"/>
                  <a:pt x="152146" y="1193997"/>
                </a:cubicBezTo>
                <a:cubicBezTo>
                  <a:pt x="155856" y="1183479"/>
                  <a:pt x="164871" y="1159395"/>
                  <a:pt x="168198" y="1147411"/>
                </a:cubicBezTo>
                <a:lnTo>
                  <a:pt x="183535" y="1125901"/>
                </a:lnTo>
                <a:lnTo>
                  <a:pt x="179302" y="1105015"/>
                </a:lnTo>
                <a:cubicBezTo>
                  <a:pt x="177427" y="1088995"/>
                  <a:pt x="183476" y="1087934"/>
                  <a:pt x="188150" y="1068360"/>
                </a:cubicBezTo>
                <a:cubicBezTo>
                  <a:pt x="185665" y="1058736"/>
                  <a:pt x="176420" y="1052359"/>
                  <a:pt x="180132" y="1046638"/>
                </a:cubicBezTo>
                <a:cubicBezTo>
                  <a:pt x="181056" y="1026408"/>
                  <a:pt x="198829" y="1009747"/>
                  <a:pt x="202718" y="987934"/>
                </a:cubicBezTo>
                <a:cubicBezTo>
                  <a:pt x="201197" y="962487"/>
                  <a:pt x="211172" y="952942"/>
                  <a:pt x="215291" y="929621"/>
                </a:cubicBezTo>
                <a:cubicBezTo>
                  <a:pt x="209930" y="906521"/>
                  <a:pt x="224528" y="915000"/>
                  <a:pt x="229290" y="903908"/>
                </a:cubicBezTo>
                <a:lnTo>
                  <a:pt x="230029" y="900578"/>
                </a:lnTo>
                <a:lnTo>
                  <a:pt x="228646" y="854063"/>
                </a:lnTo>
                <a:cubicBezTo>
                  <a:pt x="234851" y="848408"/>
                  <a:pt x="228954" y="820026"/>
                  <a:pt x="240038" y="824287"/>
                </a:cubicBezTo>
                <a:cubicBezTo>
                  <a:pt x="242249" y="809308"/>
                  <a:pt x="241673" y="775478"/>
                  <a:pt x="241912" y="764190"/>
                </a:cubicBezTo>
                <a:cubicBezTo>
                  <a:pt x="241766" y="761646"/>
                  <a:pt x="241619" y="759103"/>
                  <a:pt x="241473" y="756558"/>
                </a:cubicBezTo>
                <a:lnTo>
                  <a:pt x="240145" y="754270"/>
                </a:lnTo>
                <a:cubicBezTo>
                  <a:pt x="239378" y="751871"/>
                  <a:pt x="239144" y="748528"/>
                  <a:pt x="240106" y="743071"/>
                </a:cubicBezTo>
                <a:lnTo>
                  <a:pt x="240556" y="741834"/>
                </a:lnTo>
                <a:cubicBezTo>
                  <a:pt x="239764" y="738704"/>
                  <a:pt x="237828" y="696921"/>
                  <a:pt x="237972" y="678244"/>
                </a:cubicBezTo>
                <a:cubicBezTo>
                  <a:pt x="247782" y="647903"/>
                  <a:pt x="227131" y="663568"/>
                  <a:pt x="229993" y="629773"/>
                </a:cubicBezTo>
                <a:cubicBezTo>
                  <a:pt x="229544" y="591552"/>
                  <a:pt x="239252" y="564992"/>
                  <a:pt x="239462" y="539841"/>
                </a:cubicBezTo>
                <a:cubicBezTo>
                  <a:pt x="238623" y="528031"/>
                  <a:pt x="238173" y="441859"/>
                  <a:pt x="242683" y="448956"/>
                </a:cubicBezTo>
                <a:cubicBezTo>
                  <a:pt x="243255" y="418452"/>
                  <a:pt x="244219" y="373783"/>
                  <a:pt x="242896" y="356821"/>
                </a:cubicBezTo>
                <a:cubicBezTo>
                  <a:pt x="242719" y="353610"/>
                  <a:pt x="234923" y="350399"/>
                  <a:pt x="234747" y="347187"/>
                </a:cubicBezTo>
                <a:cubicBezTo>
                  <a:pt x="244704" y="325468"/>
                  <a:pt x="242593" y="337207"/>
                  <a:pt x="243310" y="314607"/>
                </a:cubicBezTo>
                <a:cubicBezTo>
                  <a:pt x="241669" y="297647"/>
                  <a:pt x="250872" y="309332"/>
                  <a:pt x="249229" y="292372"/>
                </a:cubicBezTo>
                <a:cubicBezTo>
                  <a:pt x="220320" y="258295"/>
                  <a:pt x="245189" y="235217"/>
                  <a:pt x="233505" y="189449"/>
                </a:cubicBezTo>
                <a:lnTo>
                  <a:pt x="232734" y="119205"/>
                </a:lnTo>
                <a:cubicBezTo>
                  <a:pt x="232883" y="113125"/>
                  <a:pt x="230979" y="106701"/>
                  <a:pt x="234365" y="102821"/>
                </a:cubicBezTo>
                <a:cubicBezTo>
                  <a:pt x="235226" y="89557"/>
                  <a:pt x="237218" y="59178"/>
                  <a:pt x="237903" y="39622"/>
                </a:cubicBezTo>
                <a:cubicBezTo>
                  <a:pt x="237508" y="29839"/>
                  <a:pt x="236214" y="16537"/>
                  <a:pt x="234680" y="288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ltrasonic Distance Sensor, 5V, 40kHz, Range 4m, TTL Level">
            <a:extLst>
              <a:ext uri="{FF2B5EF4-FFF2-40B4-BE49-F238E27FC236}">
                <a16:creationId xmlns:a16="http://schemas.microsoft.com/office/drawing/2014/main" id="{AAC7B4A1-1D84-73C7-7645-06F4DBE3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b="1405"/>
          <a:stretch/>
        </p:blipFill>
        <p:spPr bwMode="auto">
          <a:xfrm>
            <a:off x="8689022" y="4572000"/>
            <a:ext cx="3502979" cy="2286000"/>
          </a:xfrm>
          <a:custGeom>
            <a:avLst/>
            <a:gdLst/>
            <a:ahLst/>
            <a:cxnLst/>
            <a:rect l="l" t="t" r="r" b="b"/>
            <a:pathLst>
              <a:path w="3502979" h="2286000">
                <a:moveTo>
                  <a:pt x="10089" y="0"/>
                </a:moveTo>
                <a:lnTo>
                  <a:pt x="3502979" y="0"/>
                </a:lnTo>
                <a:lnTo>
                  <a:pt x="3502979" y="2286000"/>
                </a:lnTo>
                <a:lnTo>
                  <a:pt x="154969" y="2286000"/>
                </a:lnTo>
                <a:lnTo>
                  <a:pt x="154933" y="2285999"/>
                </a:lnTo>
                <a:cubicBezTo>
                  <a:pt x="154939" y="2285919"/>
                  <a:pt x="154948" y="2285839"/>
                  <a:pt x="154956" y="2285759"/>
                </a:cubicBezTo>
                <a:lnTo>
                  <a:pt x="157817" y="2280128"/>
                </a:lnTo>
                <a:lnTo>
                  <a:pt x="152413" y="2258335"/>
                </a:lnTo>
                <a:cubicBezTo>
                  <a:pt x="150528" y="2247599"/>
                  <a:pt x="149279" y="2236301"/>
                  <a:pt x="148708" y="2224706"/>
                </a:cubicBezTo>
                <a:cubicBezTo>
                  <a:pt x="152516" y="2222105"/>
                  <a:pt x="147106" y="2213005"/>
                  <a:pt x="146036" y="2208724"/>
                </a:cubicBezTo>
                <a:cubicBezTo>
                  <a:pt x="148522" y="2208679"/>
                  <a:pt x="149715" y="2199194"/>
                  <a:pt x="147657" y="2195828"/>
                </a:cubicBezTo>
                <a:cubicBezTo>
                  <a:pt x="138768" y="2125090"/>
                  <a:pt x="161998" y="2164893"/>
                  <a:pt x="148068" y="2122444"/>
                </a:cubicBezTo>
                <a:cubicBezTo>
                  <a:pt x="147343" y="2115342"/>
                  <a:pt x="148590" y="2110013"/>
                  <a:pt x="150648" y="2105568"/>
                </a:cubicBezTo>
                <a:lnTo>
                  <a:pt x="155787" y="2097570"/>
                </a:lnTo>
                <a:lnTo>
                  <a:pt x="153954" y="2091304"/>
                </a:lnTo>
                <a:cubicBezTo>
                  <a:pt x="153810" y="2067650"/>
                  <a:pt x="159078" y="2060678"/>
                  <a:pt x="153772" y="2046915"/>
                </a:cubicBezTo>
                <a:cubicBezTo>
                  <a:pt x="164801" y="2026580"/>
                  <a:pt x="154871" y="2033427"/>
                  <a:pt x="153183" y="2017960"/>
                </a:cubicBezTo>
                <a:cubicBezTo>
                  <a:pt x="150985" y="2005758"/>
                  <a:pt x="146752" y="2028159"/>
                  <a:pt x="146128" y="2016200"/>
                </a:cubicBezTo>
                <a:cubicBezTo>
                  <a:pt x="148976" y="2003262"/>
                  <a:pt x="140132" y="2003871"/>
                  <a:pt x="143614" y="1990415"/>
                </a:cubicBezTo>
                <a:cubicBezTo>
                  <a:pt x="150276" y="1993685"/>
                  <a:pt x="142322" y="1963865"/>
                  <a:pt x="148142" y="1962939"/>
                </a:cubicBezTo>
                <a:cubicBezTo>
                  <a:pt x="139821" y="1951510"/>
                  <a:pt x="150073" y="1945769"/>
                  <a:pt x="147508" y="1930552"/>
                </a:cubicBezTo>
                <a:cubicBezTo>
                  <a:pt x="144359" y="1923385"/>
                  <a:pt x="143818" y="1918215"/>
                  <a:pt x="147206" y="1911172"/>
                </a:cubicBezTo>
                <a:cubicBezTo>
                  <a:pt x="131877" y="1878161"/>
                  <a:pt x="146519" y="1891201"/>
                  <a:pt x="140623" y="1860308"/>
                </a:cubicBezTo>
                <a:cubicBezTo>
                  <a:pt x="134425" y="1833694"/>
                  <a:pt x="130403" y="1803523"/>
                  <a:pt x="115600" y="1777782"/>
                </a:cubicBezTo>
                <a:cubicBezTo>
                  <a:pt x="111409" y="1773057"/>
                  <a:pt x="109821" y="1761456"/>
                  <a:pt x="112056" y="1751872"/>
                </a:cubicBezTo>
                <a:cubicBezTo>
                  <a:pt x="112440" y="1750225"/>
                  <a:pt x="112926" y="1748698"/>
                  <a:pt x="113499" y="1747342"/>
                </a:cubicBezTo>
                <a:cubicBezTo>
                  <a:pt x="111234" y="1725088"/>
                  <a:pt x="101120" y="1643694"/>
                  <a:pt x="98470" y="1618347"/>
                </a:cubicBezTo>
                <a:cubicBezTo>
                  <a:pt x="103856" y="1616296"/>
                  <a:pt x="94136" y="1603478"/>
                  <a:pt x="97590" y="1595269"/>
                </a:cubicBezTo>
                <a:cubicBezTo>
                  <a:pt x="100620" y="1589389"/>
                  <a:pt x="98377" y="1584128"/>
                  <a:pt x="98140" y="1577986"/>
                </a:cubicBezTo>
                <a:cubicBezTo>
                  <a:pt x="100521" y="1569894"/>
                  <a:pt x="96220" y="1543501"/>
                  <a:pt x="93133" y="1536621"/>
                </a:cubicBezTo>
                <a:cubicBezTo>
                  <a:pt x="82411" y="1520178"/>
                  <a:pt x="90374" y="1482816"/>
                  <a:pt x="82158" y="1469154"/>
                </a:cubicBezTo>
                <a:cubicBezTo>
                  <a:pt x="80954" y="1464197"/>
                  <a:pt x="80466" y="1459348"/>
                  <a:pt x="80424" y="1454586"/>
                </a:cubicBezTo>
                <a:lnTo>
                  <a:pt x="81328" y="1441264"/>
                </a:lnTo>
                <a:lnTo>
                  <a:pt x="83625" y="1437478"/>
                </a:lnTo>
                <a:cubicBezTo>
                  <a:pt x="83435" y="1434764"/>
                  <a:pt x="83246" y="1432049"/>
                  <a:pt x="83056" y="1429335"/>
                </a:cubicBezTo>
                <a:cubicBezTo>
                  <a:pt x="83172" y="1428557"/>
                  <a:pt x="83291" y="1427781"/>
                  <a:pt x="83407" y="1427003"/>
                </a:cubicBezTo>
                <a:cubicBezTo>
                  <a:pt x="84084" y="1422546"/>
                  <a:pt x="84674" y="1418148"/>
                  <a:pt x="84906" y="1413794"/>
                </a:cubicBezTo>
                <a:cubicBezTo>
                  <a:pt x="73390" y="1419520"/>
                  <a:pt x="84992" y="1377705"/>
                  <a:pt x="75678" y="1389757"/>
                </a:cubicBezTo>
                <a:cubicBezTo>
                  <a:pt x="74957" y="1366832"/>
                  <a:pt x="66282" y="1384318"/>
                  <a:pt x="74551" y="1356760"/>
                </a:cubicBezTo>
                <a:cubicBezTo>
                  <a:pt x="72160" y="1327675"/>
                  <a:pt x="66061" y="1251589"/>
                  <a:pt x="61331" y="1215246"/>
                </a:cubicBezTo>
                <a:cubicBezTo>
                  <a:pt x="48696" y="1178057"/>
                  <a:pt x="52517" y="1164292"/>
                  <a:pt x="46176" y="1138699"/>
                </a:cubicBezTo>
                <a:cubicBezTo>
                  <a:pt x="43091" y="1088911"/>
                  <a:pt x="27949" y="1091674"/>
                  <a:pt x="39077" y="1069753"/>
                </a:cubicBezTo>
                <a:cubicBezTo>
                  <a:pt x="36360" y="1036358"/>
                  <a:pt x="22533" y="1065337"/>
                  <a:pt x="27015" y="1030325"/>
                </a:cubicBezTo>
                <a:cubicBezTo>
                  <a:pt x="25199" y="1029239"/>
                  <a:pt x="7014" y="1004953"/>
                  <a:pt x="5711" y="1002694"/>
                </a:cubicBezTo>
                <a:lnTo>
                  <a:pt x="4782" y="959024"/>
                </a:lnTo>
                <a:lnTo>
                  <a:pt x="4956" y="955844"/>
                </a:lnTo>
                <a:lnTo>
                  <a:pt x="0" y="935724"/>
                </a:lnTo>
                <a:lnTo>
                  <a:pt x="396" y="935045"/>
                </a:lnTo>
                <a:cubicBezTo>
                  <a:pt x="1170" y="933065"/>
                  <a:pt x="1530" y="930734"/>
                  <a:pt x="1027" y="927619"/>
                </a:cubicBezTo>
                <a:cubicBezTo>
                  <a:pt x="2171" y="918238"/>
                  <a:pt x="7071" y="890403"/>
                  <a:pt x="7257" y="878755"/>
                </a:cubicBezTo>
                <a:cubicBezTo>
                  <a:pt x="5425" y="872157"/>
                  <a:pt x="3693" y="865113"/>
                  <a:pt x="2142" y="857732"/>
                </a:cubicBezTo>
                <a:lnTo>
                  <a:pt x="1365" y="798432"/>
                </a:lnTo>
                <a:lnTo>
                  <a:pt x="10445" y="736329"/>
                </a:lnTo>
                <a:cubicBezTo>
                  <a:pt x="10644" y="713358"/>
                  <a:pt x="14017" y="693468"/>
                  <a:pt x="11638" y="674025"/>
                </a:cubicBezTo>
                <a:cubicBezTo>
                  <a:pt x="14263" y="666128"/>
                  <a:pt x="7702" y="658684"/>
                  <a:pt x="3774" y="651467"/>
                </a:cubicBezTo>
                <a:cubicBezTo>
                  <a:pt x="5085" y="630031"/>
                  <a:pt x="18313" y="624842"/>
                  <a:pt x="13938" y="611257"/>
                </a:cubicBezTo>
                <a:cubicBezTo>
                  <a:pt x="23010" y="599213"/>
                  <a:pt x="19548" y="598502"/>
                  <a:pt x="16950" y="592841"/>
                </a:cubicBezTo>
                <a:cubicBezTo>
                  <a:pt x="16888" y="592573"/>
                  <a:pt x="16826" y="592303"/>
                  <a:pt x="16764" y="592034"/>
                </a:cubicBezTo>
                <a:lnTo>
                  <a:pt x="18062" y="590387"/>
                </a:lnTo>
                <a:lnTo>
                  <a:pt x="18662" y="586980"/>
                </a:lnTo>
                <a:cubicBezTo>
                  <a:pt x="18533" y="583880"/>
                  <a:pt x="18403" y="580781"/>
                  <a:pt x="18274" y="577681"/>
                </a:cubicBezTo>
                <a:cubicBezTo>
                  <a:pt x="18115" y="576515"/>
                  <a:pt x="17955" y="575348"/>
                  <a:pt x="17796" y="574183"/>
                </a:cubicBezTo>
                <a:cubicBezTo>
                  <a:pt x="17589" y="571773"/>
                  <a:pt x="17612" y="570172"/>
                  <a:pt x="17805" y="569065"/>
                </a:cubicBezTo>
                <a:lnTo>
                  <a:pt x="17912" y="568936"/>
                </a:lnTo>
                <a:cubicBezTo>
                  <a:pt x="17845" y="567338"/>
                  <a:pt x="29209" y="573362"/>
                  <a:pt x="29143" y="571763"/>
                </a:cubicBezTo>
                <a:cubicBezTo>
                  <a:pt x="28562" y="563674"/>
                  <a:pt x="16337" y="548181"/>
                  <a:pt x="15392" y="540689"/>
                </a:cubicBezTo>
                <a:cubicBezTo>
                  <a:pt x="21346" y="534352"/>
                  <a:pt x="14313" y="506665"/>
                  <a:pt x="25536" y="509696"/>
                </a:cubicBezTo>
                <a:cubicBezTo>
                  <a:pt x="24595" y="499588"/>
                  <a:pt x="19934" y="493475"/>
                  <a:pt x="27295" y="496878"/>
                </a:cubicBezTo>
                <a:cubicBezTo>
                  <a:pt x="27196" y="493551"/>
                  <a:pt x="27823" y="491500"/>
                  <a:pt x="28803" y="490032"/>
                </a:cubicBezTo>
                <a:lnTo>
                  <a:pt x="29265" y="489607"/>
                </a:lnTo>
                <a:cubicBezTo>
                  <a:pt x="28500" y="481587"/>
                  <a:pt x="25372" y="452075"/>
                  <a:pt x="24211" y="441905"/>
                </a:cubicBezTo>
                <a:cubicBezTo>
                  <a:pt x="23574" y="437467"/>
                  <a:pt x="22937" y="433030"/>
                  <a:pt x="22300" y="428592"/>
                </a:cubicBezTo>
                <a:lnTo>
                  <a:pt x="22699" y="427306"/>
                </a:lnTo>
                <a:lnTo>
                  <a:pt x="28219" y="418090"/>
                </a:lnTo>
                <a:cubicBezTo>
                  <a:pt x="27250" y="415121"/>
                  <a:pt x="18397" y="412494"/>
                  <a:pt x="16799" y="410365"/>
                </a:cubicBezTo>
                <a:cubicBezTo>
                  <a:pt x="25342" y="378983"/>
                  <a:pt x="17525" y="349373"/>
                  <a:pt x="19002" y="315310"/>
                </a:cubicBezTo>
                <a:cubicBezTo>
                  <a:pt x="15978" y="276813"/>
                  <a:pt x="16726" y="257569"/>
                  <a:pt x="14356" y="235298"/>
                </a:cubicBezTo>
                <a:cubicBezTo>
                  <a:pt x="14223" y="231626"/>
                  <a:pt x="13137" y="201873"/>
                  <a:pt x="17876" y="207989"/>
                </a:cubicBezTo>
                <a:cubicBezTo>
                  <a:pt x="17051" y="174826"/>
                  <a:pt x="20805" y="126304"/>
                  <a:pt x="19885" y="92237"/>
                </a:cubicBezTo>
                <a:cubicBezTo>
                  <a:pt x="31141" y="70340"/>
                  <a:pt x="10251" y="49317"/>
                  <a:pt x="12357" y="26606"/>
                </a:cubicBezTo>
                <a:cubicBezTo>
                  <a:pt x="7176" y="29713"/>
                  <a:pt x="8629" y="17064"/>
                  <a:pt x="9916" y="34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076C7-6411-BE06-D10B-1F6E5ECE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nl-NL" dirty="0"/>
              <a:t>Motor </a:t>
            </a:r>
            <a:r>
              <a:rPr lang="nl-NL" dirty="0" err="1"/>
              <a:t>components</a:t>
            </a:r>
            <a:r>
              <a:rPr lang="nl-NL" dirty="0"/>
              <a:t> (</a:t>
            </a:r>
            <a:r>
              <a:rPr lang="nl-NL" dirty="0" err="1"/>
              <a:t>outputs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459A3-CE8F-BD0B-A965-BC2EA6DD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70880"/>
          </a:xfrm>
        </p:spPr>
        <p:txBody>
          <a:bodyPr>
            <a:normAutofit/>
          </a:bodyPr>
          <a:lstStyle/>
          <a:p>
            <a:r>
              <a:rPr lang="nl-NL" sz="2000"/>
              <a:t>2 - Motor drivers</a:t>
            </a:r>
          </a:p>
          <a:p>
            <a:pPr lvl="1"/>
            <a:r>
              <a:rPr lang="nl-NL" sz="2000"/>
              <a:t>Activation pins for each wheel</a:t>
            </a:r>
          </a:p>
          <a:p>
            <a:pPr lvl="1"/>
            <a:r>
              <a:rPr lang="nl-NL" sz="2000"/>
              <a:t>Pwm output </a:t>
            </a:r>
            <a:r>
              <a:rPr lang="nl-NL" sz="2000">
                <a:sym typeface="Wingdings" panose="05000000000000000000" pitchFamily="2" charset="2"/>
              </a:rPr>
              <a:t> rotation speed</a:t>
            </a:r>
            <a:endParaRPr lang="nl-NL" sz="2000"/>
          </a:p>
          <a:p>
            <a:r>
              <a:rPr lang="nl-NL" sz="2000"/>
              <a:t>4 - DC-motors</a:t>
            </a:r>
          </a:p>
          <a:p>
            <a:r>
              <a:rPr lang="nl-NL" sz="2000"/>
              <a:t>2 - 9V batteries</a:t>
            </a:r>
          </a:p>
          <a:p>
            <a:r>
              <a:rPr lang="nl-NL" sz="2000"/>
              <a:t>4 - Mecanum wheels</a:t>
            </a:r>
          </a:p>
          <a:p>
            <a:endParaRPr lang="nl-BE" sz="2000"/>
          </a:p>
        </p:txBody>
      </p:sp>
      <p:pic>
        <p:nvPicPr>
          <p:cNvPr id="2052" name="Picture 4" descr="DC motor with 1:48 gear 3-6V with double sided Botland - Robotic Shop">
            <a:extLst>
              <a:ext uri="{FF2B5EF4-FFF2-40B4-BE49-F238E27FC236}">
                <a16:creationId xmlns:a16="http://schemas.microsoft.com/office/drawing/2014/main" id="{16366715-347C-46F6-F85B-B40AE5D77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9991" y="826780"/>
            <a:ext cx="1527685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298N 2A MOTOR DRIVER MODULE - iFuture Technology">
            <a:extLst>
              <a:ext uri="{FF2B5EF4-FFF2-40B4-BE49-F238E27FC236}">
                <a16:creationId xmlns:a16="http://schemas.microsoft.com/office/drawing/2014/main" id="{4806E935-0FA0-73DC-9F2C-FC367D7FB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9992" y="2669970"/>
            <a:ext cx="1527685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1 Pair Mecanum Wheels, Smart Robot 48MM Wheels Omni Directional Wheels,  Smart Robot Car Chassis Kit DIY Toy Components">
            <a:extLst>
              <a:ext uri="{FF2B5EF4-FFF2-40B4-BE49-F238E27FC236}">
                <a16:creationId xmlns:a16="http://schemas.microsoft.com/office/drawing/2014/main" id="{6606B453-D47D-982D-C527-978958FD1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613796" y="4513160"/>
            <a:ext cx="1340074" cy="15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02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7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Freeform: Shape 308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A1E7BA-D12F-6C27-021F-0AE74E4B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nl-NL"/>
              <a:t>Distance calculation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D403C838-AA7D-9771-D38D-84F9C4C01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2194102"/>
                <a:ext cx="4438036" cy="3908585"/>
              </a:xfrm>
            </p:spPr>
            <p:txBody>
              <a:bodyPr>
                <a:normAutofit/>
              </a:bodyPr>
              <a:lstStyle/>
              <a:p>
                <a:r>
                  <a:rPr lang="nl-NL" sz="2000"/>
                  <a:t>SR-04 sends out a pulse</a:t>
                </a:r>
              </a:p>
              <a:p>
                <a:r>
                  <a:rPr lang="nl-NL" sz="2000"/>
                  <a:t>Receives that pulse after a certain amount of time</a:t>
                </a:r>
              </a:p>
              <a:p>
                <a:r>
                  <a:rPr lang="nl-NL" sz="2000"/>
                  <a:t>Time measured using a timer interrupt</a:t>
                </a:r>
              </a:p>
              <a:p>
                <a:pPr marL="0" indent="0">
                  <a:buNone/>
                </a:pPr>
                <a:endParaRPr lang="nl-NL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sz="2000" b="0"/>
                  <a:t>	</a:t>
                </a:r>
                <a14:m>
                  <m:oMath xmlns:m="http://schemas.openxmlformats.org/officeDocument/2006/math">
                    <m:r>
                      <a:rPr lang="nl-NL" sz="20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=343 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nl-NL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sz="2000" b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2000" b="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sz="2000" b="0" i="1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nl-NL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nl-NL" sz="2000" b="0" i="1">
                                <a:latin typeface="Cambria Math" panose="02040503050406030204" pitchFamily="18" charset="0"/>
                              </a:rPr>
                              <m:t>𝑝𝑢𝑙𝑠𝑒</m:t>
                            </m:r>
                          </m:sub>
                        </m:sSub>
                      </m:num>
                      <m:den>
                        <m:r>
                          <a:rPr lang="nl-NL" sz="20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nl-NL" sz="2000" b="0"/>
              </a:p>
              <a:p>
                <a:pPr marL="0" indent="0">
                  <a:buNone/>
                </a:pPr>
                <a:endParaRPr lang="nl-BE" sz="200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D403C838-AA7D-9771-D38D-84F9C4C01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2194102"/>
                <a:ext cx="4438036" cy="3908585"/>
              </a:xfrm>
              <a:blipFill>
                <a:blip r:embed="rId2"/>
                <a:stretch>
                  <a:fillRect l="-1236" t="-15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C-SR04 Type Sensor Working Principle | Download Scientific Diagram">
            <a:extLst>
              <a:ext uri="{FF2B5EF4-FFF2-40B4-BE49-F238E27FC236}">
                <a16:creationId xmlns:a16="http://schemas.microsoft.com/office/drawing/2014/main" id="{F21F4ED3-1DE2-4F5D-42E6-5AD9C5AE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208318"/>
            <a:ext cx="4737650" cy="246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1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731D2D-254C-BB05-62E6-D5CEA66B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nl-NL" dirty="0"/>
              <a:t>RPM counter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1E273F1-CCDB-3D65-CBE0-D155FA3DD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</p:spPr>
            <p:txBody>
              <a:bodyPr>
                <a:normAutofit/>
              </a:bodyPr>
              <a:lstStyle/>
              <a:p>
                <a:r>
                  <a:rPr lang="nl-NL" sz="2000"/>
                  <a:t>Count #pulses each second </a:t>
                </a:r>
              </a:p>
              <a:p>
                <a:r>
                  <a:rPr lang="nl-NL" sz="2000"/>
                  <a:t>20 holes per full rotation</a:t>
                </a:r>
              </a:p>
              <a:p>
                <a:pPr marL="0" indent="0">
                  <a:buNone/>
                </a:pPr>
                <a:endParaRPr lang="nl-NL" sz="2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sz="2000" b="0" i="1">
                          <a:latin typeface="Cambria Math" panose="02040503050406030204" pitchFamily="18" charset="0"/>
                        </a:rPr>
                        <m:t>𝑅𝑃𝑀</m:t>
                      </m:r>
                      <m:r>
                        <a:rPr lang="nl-NL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>
                              <a:latin typeface="Cambria Math" panose="02040503050406030204" pitchFamily="18" charset="0"/>
                            </a:rPr>
                            <m:t>𝑝𝑢𝑙𝑠𝑒𝑐𝑜𝑢𝑛𝑡</m:t>
                          </m:r>
                        </m:num>
                        <m:den>
                          <m:r>
                            <a:rPr lang="nl-NL" sz="2000" b="0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nl-NL" sz="2000" b="0" i="1">
                          <a:latin typeface="Cambria Math" panose="02040503050406030204" pitchFamily="18" charset="0"/>
                        </a:rPr>
                        <m:t>∗60</m:t>
                      </m:r>
                    </m:oMath>
                  </m:oMathPara>
                </a14:m>
                <a:endParaRPr lang="nl-BE" sz="200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F1E273F1-CCDB-3D65-CBE0-D155FA3DD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  <a:blipFill>
                <a:blip r:embed="rId2"/>
                <a:stretch>
                  <a:fillRect l="-1599" t="-15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Quality Optical Encoders | Offshore Manufacturing | Sinotech">
            <a:extLst>
              <a:ext uri="{FF2B5EF4-FFF2-40B4-BE49-F238E27FC236}">
                <a16:creationId xmlns:a16="http://schemas.microsoft.com/office/drawing/2014/main" id="{7131C5EC-2583-F21C-9D0D-F09942D7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918995"/>
            <a:ext cx="6155141" cy="304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1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5FE8-E13D-314F-8B7C-497508F7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nl-NL" dirty="0" err="1"/>
              <a:t>Accelerometer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2891B5-6E94-9CA8-B7E2-E69147EB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nl-NL" sz="2000"/>
              <a:t>Detect acceleration in X and Z directions.</a:t>
            </a:r>
          </a:p>
          <a:p>
            <a:r>
              <a:rPr lang="nl-NL" sz="2000"/>
              <a:t>Neglect Y direction: gravitational accelaration (1g)</a:t>
            </a:r>
          </a:p>
          <a:p>
            <a:endParaRPr lang="nl-NL" sz="2000"/>
          </a:p>
          <a:p>
            <a:endParaRPr lang="nl-NL" sz="2000"/>
          </a:p>
          <a:p>
            <a:endParaRPr lang="nl-BE" sz="2000"/>
          </a:p>
        </p:txBody>
      </p:sp>
      <p:pic>
        <p:nvPicPr>
          <p:cNvPr id="5124" name="Picture 4" descr="Black X Y Z Axis Lines Stock Vector (Royalty Free) 2149714063 | Shutterstock">
            <a:extLst>
              <a:ext uri="{FF2B5EF4-FFF2-40B4-BE49-F238E27FC236}">
                <a16:creationId xmlns:a16="http://schemas.microsoft.com/office/drawing/2014/main" id="{D4CB5121-4656-33F8-5582-BC168BDCE9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34"/>
          <a:stretch/>
        </p:blipFill>
        <p:spPr bwMode="auto">
          <a:xfrm>
            <a:off x="6880610" y="1157792"/>
            <a:ext cx="4737650" cy="45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28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Tijdelijke aanduiding voor inhoud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AD257E15-0715-4C65-67D3-D59CAADBB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751114"/>
            <a:ext cx="3940628" cy="54864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A4A0746-4168-E917-57C2-1621CD9B6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487" y="1121228"/>
            <a:ext cx="7380514" cy="44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4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61377A-2A7E-0416-4326-11B36FC8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nl-NL" dirty="0"/>
              <a:t>Motor control 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1F1D21-1AD7-7B85-38B9-F3EADDD0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nl-NL" sz="2000"/>
              <a:t>Each command corresponds to 8 bits</a:t>
            </a:r>
          </a:p>
          <a:p>
            <a:r>
              <a:rPr lang="nl-NL" sz="2000"/>
              <a:t>2 bits/pins per wheel</a:t>
            </a:r>
          </a:p>
          <a:p>
            <a:pPr lvl="1"/>
            <a:r>
              <a:rPr lang="nl-NL" sz="2000"/>
              <a:t>Forward (10)</a:t>
            </a:r>
          </a:p>
          <a:p>
            <a:pPr lvl="1"/>
            <a:r>
              <a:rPr lang="nl-NL" sz="2000"/>
              <a:t>Backward (01)</a:t>
            </a:r>
          </a:p>
          <a:p>
            <a:pPr lvl="1"/>
            <a:r>
              <a:rPr lang="nl-NL" sz="2000"/>
              <a:t>Stationary (00)</a:t>
            </a:r>
          </a:p>
        </p:txBody>
      </p:sp>
      <p:pic>
        <p:nvPicPr>
          <p:cNvPr id="6146" name="Picture 2" descr="Mecanum wheel - Wikipedia">
            <a:extLst>
              <a:ext uri="{FF2B5EF4-FFF2-40B4-BE49-F238E27FC236}">
                <a16:creationId xmlns:a16="http://schemas.microsoft.com/office/drawing/2014/main" id="{61C8163C-B701-D7E0-4429-A1EA3204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840534"/>
            <a:ext cx="6155141" cy="32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6211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Breedbeeld</PresentationFormat>
  <Paragraphs>62</Paragraphs>
  <Slides>14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Wingdings</vt:lpstr>
      <vt:lpstr>Kantoorthema</vt:lpstr>
      <vt:lpstr>IoT Smart Car  Psoc X5</vt:lpstr>
      <vt:lpstr>Project goals</vt:lpstr>
      <vt:lpstr>Sensors (inputs)</vt:lpstr>
      <vt:lpstr>Motor components (outputs)</vt:lpstr>
      <vt:lpstr>Distance calculation</vt:lpstr>
      <vt:lpstr>RPM counter</vt:lpstr>
      <vt:lpstr>Accelerometer</vt:lpstr>
      <vt:lpstr>PowerPoint-presentatie</vt:lpstr>
      <vt:lpstr>Motor control </vt:lpstr>
      <vt:lpstr>User interface</vt:lpstr>
      <vt:lpstr>Connection schematic</vt:lpstr>
      <vt:lpstr>FreeRTOS code structure</vt:lpstr>
      <vt:lpstr>Low power mode</vt:lpstr>
      <vt:lpstr>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Chopov</dc:creator>
  <cp:lastModifiedBy>Mohammed Albayyouk</cp:lastModifiedBy>
  <cp:revision>31</cp:revision>
  <dcterms:created xsi:type="dcterms:W3CDTF">2024-12-10T10:30:00Z</dcterms:created>
  <dcterms:modified xsi:type="dcterms:W3CDTF">2024-12-10T16:59:09Z</dcterms:modified>
</cp:coreProperties>
</file>