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>
  <p:sldMasterIdLst>
    <p:sldMasterId id="2147483660" r:id="rId1"/>
    <p:sldMasterId id="2147483648" r:id="rId2"/>
    <p:sldMasterId id="2147483666" r:id="rId3"/>
  </p:sldMasterIdLst>
  <p:notesMasterIdLst>
    <p:notesMasterId r:id="rId23"/>
  </p:notesMasterIdLst>
  <p:handoutMasterIdLst>
    <p:handoutMasterId r:id="rId24"/>
  </p:handoutMasterIdLst>
  <p:sldIdLst>
    <p:sldId id="290" r:id="rId4"/>
    <p:sldId id="293" r:id="rId5"/>
    <p:sldId id="294" r:id="rId6"/>
    <p:sldId id="295" r:id="rId7"/>
    <p:sldId id="304" r:id="rId8"/>
    <p:sldId id="296" r:id="rId9"/>
    <p:sldId id="297" r:id="rId10"/>
    <p:sldId id="305" r:id="rId11"/>
    <p:sldId id="298" r:id="rId12"/>
    <p:sldId id="306" r:id="rId13"/>
    <p:sldId id="299" r:id="rId14"/>
    <p:sldId id="300" r:id="rId15"/>
    <p:sldId id="307" r:id="rId16"/>
    <p:sldId id="301" r:id="rId17"/>
    <p:sldId id="302" r:id="rId18"/>
    <p:sldId id="303" r:id="rId19"/>
    <p:sldId id="309" r:id="rId20"/>
    <p:sldId id="308" r:id="rId21"/>
    <p:sldId id="292" r:id="rId22"/>
  </p:sldIdLst>
  <p:sldSz cx="9144000" cy="5143500" type="screen16x9"/>
  <p:notesSz cx="6858000" cy="9144000"/>
  <p:embeddedFontLst>
    <p:embeddedFont>
      <p:font typeface="Roboto Condensed" panose="02000000000000000000" pitchFamily="2" charset="0"/>
      <p:regular r:id="rId25"/>
      <p:bold r:id="rId26"/>
      <p:italic r:id="rId27"/>
      <p:boldItalic r:id="rId28"/>
    </p:embeddedFont>
    <p:embeddedFont>
      <p:font typeface="Roboto Serif" panose="020B0604020202020204" charset="0"/>
      <p:regular r:id="rId29"/>
      <p:bold r:id="rId30"/>
      <p:italic r:id="rId31"/>
      <p:boldItalic r:id="rId32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ne Bukatz" initials="SB" lastIdx="6" clrIdx="0">
    <p:extLst>
      <p:ext uri="{19B8F6BF-5375-455C-9EA6-DF929625EA0E}">
        <p15:presenceInfo xmlns:p15="http://schemas.microsoft.com/office/powerpoint/2012/main" userId="S-1-5-21-866499592-3592028529-3545064460-94181" providerId="AD"/>
      </p:ext>
    </p:extLst>
  </p:cmAuthor>
  <p:cmAuthor id="2" name="Susanne Bukatz" initials="SB [2]" lastIdx="15" clrIdx="1">
    <p:extLst>
      <p:ext uri="{19B8F6BF-5375-455C-9EA6-DF929625EA0E}">
        <p15:presenceInfo xmlns:p15="http://schemas.microsoft.com/office/powerpoint/2012/main" userId="Susanne Bukat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C864"/>
    <a:srgbClr val="8A1878"/>
    <a:srgbClr val="FFFFFF"/>
    <a:srgbClr val="002F5D"/>
    <a:srgbClr val="BD9F21"/>
    <a:srgbClr val="FFBE64"/>
    <a:srgbClr val="F0AA46"/>
    <a:srgbClr val="F0A050"/>
    <a:srgbClr val="FFB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57042B-A59D-BD0E-9379-1934744A1E40}" v="3798" dt="2024-07-10T10:56:40.357"/>
    <p1510:client id="{4B981043-0835-787A-6EF1-1EA9CA3CCEC3}" v="22" dt="2024-07-10T17:46:04.241"/>
    <p1510:client id="{5ECBC5B7-E559-C12F-DEB8-B15367E5465E}" v="75" dt="2024-07-10T11:00:38.649"/>
    <p1510:client id="{7B6FC6C0-AB28-8D3C-8C03-C5214151DBCF}" v="17" dt="2024-07-08T20:11:58.8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14" autoAdjust="0"/>
    <p:restoredTop sz="91484" autoAdjust="0"/>
  </p:normalViewPr>
  <p:slideViewPr>
    <p:cSldViewPr snapToGrid="0" snapToObjects="1">
      <p:cViewPr>
        <p:scale>
          <a:sx n="100" d="100"/>
          <a:sy n="100" d="100"/>
        </p:scale>
        <p:origin x="1122" y="9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 showGuides="1">
      <p:cViewPr varScale="1">
        <p:scale>
          <a:sx n="96" d="100"/>
          <a:sy n="96" d="100"/>
        </p:scale>
        <p:origin x="2706" y="102"/>
      </p:cViewPr>
      <p:guideLst>
        <p:guide orient="horz" pos="2880"/>
        <p:guide pos="2160"/>
      </p:guideLst>
    </p:cSldViewPr>
  </p:notesViewPr>
  <p:gridSpacing cx="97200" cy="97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2.fntdata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1.fntdata"/><Relationship Id="rId33" Type="http://schemas.openxmlformats.org/officeDocument/2006/relationships/commentAuthors" Target="commentAuthors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7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2642F8-4030-468B-846F-DE3B6AB6CE0D}" type="datetimeFigureOut">
              <a:rPr lang="de-DE" smtClean="0"/>
              <a:t>10.07.2024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AA542-7317-4AC6-A4A4-9C0CA74357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2496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B2040-EA4D-4002-BC41-13AC0377AF84}" type="datetimeFigureOut">
              <a:rPr lang="de-DE" smtClean="0"/>
              <a:t>10.07.2024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ADD7A-5464-40FD-B5CC-4CA36D7CC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5305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ADD7A-5464-40FD-B5CC-4CA36D7CC1F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968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ADD7A-5464-40FD-B5CC-4CA36D7CC1F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0865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ADD7A-5464-40FD-B5CC-4CA36D7CC1F5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2263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ADD7A-5464-40FD-B5CC-4CA36D7CC1F5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407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ADD7A-5464-40FD-B5CC-4CA36D7CC1F5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05559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ADD7A-5464-40FD-B5CC-4CA36D7CC1F5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09595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ADD7A-5464-40FD-B5CC-4CA36D7CC1F5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16748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ADD7A-5464-40FD-B5CC-4CA36D7CC1F5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2608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ADD7A-5464-40FD-B5CC-4CA36D7CC1F5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476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ADD7A-5464-40FD-B5CC-4CA36D7CC1F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2676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ADD7A-5464-40FD-B5CC-4CA36D7CC1F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8909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ADD7A-5464-40FD-B5CC-4CA36D7CC1F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6222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ADD7A-5464-40FD-B5CC-4CA36D7CC1F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18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ADD7A-5464-40FD-B5CC-4CA36D7CC1F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308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ADD7A-5464-40FD-B5CC-4CA36D7CC1F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735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ADD7A-5464-40FD-B5CC-4CA36D7CC1F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3666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ADD7A-5464-40FD-B5CC-4CA36D7CC1F5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5771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Projekt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37D85B5-8F26-48F9-9A40-02AA946E00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8313" y="3429237"/>
            <a:ext cx="8207374" cy="350838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800" spc="0" baseline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Prof. Dr. Mustermann oder Projekttitel</a:t>
            </a:r>
            <a:endParaRPr lang="de-DE" sz="1800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1B82292-8AF2-4EE1-90BD-12581586030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8313" y="3962400"/>
            <a:ext cx="8207375" cy="447675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3200" b="0">
                <a:latin typeface="+mj-lt"/>
              </a:defRPr>
            </a:lvl1pPr>
          </a:lstStyle>
          <a:p>
            <a:pPr lvl="0"/>
            <a:r>
              <a:rPr lang="de-DE" dirty="0"/>
              <a:t>Titel der Präsentation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7121927E-5D27-4DA4-91BE-50EAE7ABB61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8788" y="4410312"/>
            <a:ext cx="8207374" cy="350838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2200" i="0" spc="0" baseline="0"/>
            </a:lvl1pPr>
          </a:lstStyle>
          <a:p>
            <a:pPr lvl="0"/>
            <a:r>
              <a:rPr lang="de-DE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227768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und Text |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2999580" y="4710243"/>
            <a:ext cx="5234783" cy="16480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lang="de-DE" sz="10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de-DE" dirty="0"/>
              <a:t>Titel der Veranstaltung</a:t>
            </a:r>
          </a:p>
        </p:txBody>
      </p:sp>
      <p:sp>
        <p:nvSpPr>
          <p:cNvPr id="6" name="Textplatzhalter 24"/>
          <p:cNvSpPr txBox="1">
            <a:spLocks/>
          </p:cNvSpPr>
          <p:nvPr userDrawn="1"/>
        </p:nvSpPr>
        <p:spPr>
          <a:xfrm>
            <a:off x="8234363" y="4884574"/>
            <a:ext cx="453230" cy="15420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e-DE" sz="1000" kern="1200" baseline="0" dirty="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22FCD78-D96D-4F80-9AD7-6954839C45E1}" type="slidenum">
              <a:rPr lang="de-DE" smtClean="0">
                <a:solidFill>
                  <a:srgbClr val="002F5D"/>
                </a:solidFill>
                <a:latin typeface="Roboto Condensed" pitchFamily="2" charset="0"/>
                <a:ea typeface="Roboto Condensed" pitchFamily="2" charset="0"/>
              </a:rPr>
              <a:pPr>
                <a:defRPr/>
              </a:pPr>
              <a:t>‹Nr.›</a:t>
            </a:fld>
            <a:endParaRPr lang="de-DE" dirty="0">
              <a:solidFill>
                <a:srgbClr val="002F5D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8" name="Rechteck 7"/>
          <p:cNvSpPr/>
          <p:nvPr userDrawn="1"/>
        </p:nvSpPr>
        <p:spPr>
          <a:xfrm flipV="1">
            <a:off x="-1" y="4500000"/>
            <a:ext cx="4590000" cy="396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382" y="4500000"/>
            <a:ext cx="4572000" cy="39600"/>
          </a:xfrm>
          <a:prstGeom prst="rect">
            <a:avLst/>
          </a:prstGeom>
        </p:spPr>
      </p:pic>
      <p:sp>
        <p:nvSpPr>
          <p:cNvPr id="7" name="Textplatzhalter 24">
            <a:extLst>
              <a:ext uri="{FF2B5EF4-FFF2-40B4-BE49-F238E27FC236}">
                <a16:creationId xmlns:a16="http://schemas.microsoft.com/office/drawing/2014/main" id="{7F43C94D-9979-47C0-B4BE-2FC43A65CA7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99579" y="4888263"/>
            <a:ext cx="5234783" cy="16480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lang="de-DE" sz="1000" i="1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de-DE" dirty="0"/>
              <a:t>Prof. Dr. Mustermann | Datum</a:t>
            </a:r>
          </a:p>
        </p:txBody>
      </p:sp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0F45C553-1950-485B-A6E2-DF7EBF7E046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2438" y="447675"/>
            <a:ext cx="8239125" cy="571504"/>
          </a:xfrm>
        </p:spPr>
        <p:txBody>
          <a:bodyPr l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 dirty="0"/>
              <a:t>Text durch Klicken bearbeiten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B87AC671-D060-4A57-A554-255C900A9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2438" y="1095376"/>
            <a:ext cx="8239125" cy="2952750"/>
          </a:xfrm>
        </p:spPr>
        <p:txBody>
          <a:bodyPr/>
          <a:lstStyle>
            <a:lvl1pPr eaLnBrk="1" latinLnBrk="0" hangingPunct="1">
              <a:defRPr sz="2200"/>
            </a:lvl1pPr>
            <a:lvl2pPr marL="432000" indent="-216000" eaLnBrk="1" latinLnBrk="0" hangingPunct="1">
              <a:buFont typeface="Arial" pitchFamily="34" charset="0"/>
              <a:buChar char="•"/>
              <a:defRPr sz="2000"/>
            </a:lvl2pPr>
            <a:lvl3pPr marL="684000" indent="-216000" eaLnBrk="1" latinLnBrk="0" hangingPunct="1">
              <a:buFont typeface="Arial" pitchFamily="34" charset="0"/>
              <a:buChar char="•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 dirty="0"/>
              <a:t>Textmasterformat bearbeiten</a:t>
            </a:r>
          </a:p>
          <a:p>
            <a:pPr lvl="1" eaLnBrk="1" latinLnBrk="0" hangingPunct="1"/>
            <a:r>
              <a:rPr lang="de-DE" dirty="0"/>
              <a:t>Zweite Ebene</a:t>
            </a:r>
          </a:p>
          <a:p>
            <a:pPr lvl="2" eaLnBrk="1" latinLnBrk="0" hangingPunct="1"/>
            <a:r>
              <a:rPr lang="de-DE" dirty="0"/>
              <a:t>Dritte Ebene</a:t>
            </a:r>
          </a:p>
        </p:txBody>
      </p:sp>
      <p:cxnSp>
        <p:nvCxnSpPr>
          <p:cNvPr id="13" name="Gerade Verbindung 9">
            <a:extLst>
              <a:ext uri="{FF2B5EF4-FFF2-40B4-BE49-F238E27FC236}">
                <a16:creationId xmlns:a16="http://schemas.microsoft.com/office/drawing/2014/main" id="{777BF0FE-2C6F-41A8-AB53-05C956AC5A2D}"/>
              </a:ext>
            </a:extLst>
          </p:cNvPr>
          <p:cNvCxnSpPr/>
          <p:nvPr userDrawn="1"/>
        </p:nvCxnSpPr>
        <p:spPr>
          <a:xfrm>
            <a:off x="449704" y="339502"/>
            <a:ext cx="450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4415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3" orient="horz" pos="282">
          <p15:clr>
            <a:srgbClr val="FBAE40"/>
          </p15:clr>
        </p15:guide>
        <p15:guide id="24" orient="horz" pos="3150">
          <p15:clr>
            <a:srgbClr val="FBAE40"/>
          </p15:clr>
        </p15:guide>
        <p15:guide id="25" orient="horz" pos="690">
          <p15:clr>
            <a:srgbClr val="FBAE40"/>
          </p15:clr>
        </p15:guide>
        <p15:guide id="26" orient="horz" pos="894">
          <p15:clr>
            <a:srgbClr val="FBAE40"/>
          </p15:clr>
        </p15:guide>
        <p15:guide id="27" orient="horz" pos="255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|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2999580" y="4710243"/>
            <a:ext cx="5234783" cy="16480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lang="de-DE" sz="10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de-DE" dirty="0"/>
              <a:t>Titel der Veranstaltung</a:t>
            </a:r>
          </a:p>
        </p:txBody>
      </p:sp>
      <p:sp>
        <p:nvSpPr>
          <p:cNvPr id="6" name="Textplatzhalter 24"/>
          <p:cNvSpPr txBox="1">
            <a:spLocks/>
          </p:cNvSpPr>
          <p:nvPr userDrawn="1"/>
        </p:nvSpPr>
        <p:spPr>
          <a:xfrm>
            <a:off x="8234363" y="4884574"/>
            <a:ext cx="453230" cy="15420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e-DE" sz="1000" kern="1200" baseline="0" dirty="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22FCD78-D96D-4F80-9AD7-6954839C45E1}" type="slidenum">
              <a:rPr lang="de-DE" smtClean="0">
                <a:solidFill>
                  <a:srgbClr val="002F5D"/>
                </a:solidFill>
                <a:latin typeface="Roboto Condensed" pitchFamily="2" charset="0"/>
                <a:ea typeface="Roboto Condensed" pitchFamily="2" charset="0"/>
              </a:rPr>
              <a:pPr>
                <a:defRPr/>
              </a:pPr>
              <a:t>‹Nr.›</a:t>
            </a:fld>
            <a:endParaRPr lang="de-DE" dirty="0">
              <a:solidFill>
                <a:srgbClr val="002F5D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8" name="Rechteck 7"/>
          <p:cNvSpPr/>
          <p:nvPr userDrawn="1"/>
        </p:nvSpPr>
        <p:spPr>
          <a:xfrm flipV="1">
            <a:off x="-1" y="4500000"/>
            <a:ext cx="4590000" cy="396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382" y="4500000"/>
            <a:ext cx="4572000" cy="39600"/>
          </a:xfrm>
          <a:prstGeom prst="rect">
            <a:avLst/>
          </a:prstGeom>
        </p:spPr>
      </p:pic>
      <p:sp>
        <p:nvSpPr>
          <p:cNvPr id="7" name="Textplatzhalter 24">
            <a:extLst>
              <a:ext uri="{FF2B5EF4-FFF2-40B4-BE49-F238E27FC236}">
                <a16:creationId xmlns:a16="http://schemas.microsoft.com/office/drawing/2014/main" id="{7F43C94D-9979-47C0-B4BE-2FC43A65CA7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99579" y="4888263"/>
            <a:ext cx="5234783" cy="16480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lang="de-DE" sz="1000" i="1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de-DE" dirty="0"/>
              <a:t>Prof. Dr. Mustermann | Datum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B87AC671-D060-4A57-A554-255C900A9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2438" y="447675"/>
            <a:ext cx="8239125" cy="3600451"/>
          </a:xfrm>
        </p:spPr>
        <p:txBody>
          <a:bodyPr/>
          <a:lstStyle>
            <a:lvl1pPr eaLnBrk="1" latinLnBrk="0" hangingPunct="1">
              <a:defRPr sz="2200"/>
            </a:lvl1pPr>
            <a:lvl2pPr marL="432000" indent="-216000" eaLnBrk="1" latinLnBrk="0" hangingPunct="1">
              <a:buFont typeface="Arial" pitchFamily="34" charset="0"/>
              <a:buChar char="•"/>
              <a:defRPr sz="2000"/>
            </a:lvl2pPr>
            <a:lvl3pPr marL="684000" indent="-216000" eaLnBrk="1" latinLnBrk="0" hangingPunct="1">
              <a:buFont typeface="Arial" pitchFamily="34" charset="0"/>
              <a:buChar char="•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 dirty="0"/>
              <a:t>Textmasterformat bearbeiten</a:t>
            </a:r>
          </a:p>
          <a:p>
            <a:pPr lvl="1" eaLnBrk="1" latinLnBrk="0" hangingPunct="1"/>
            <a:r>
              <a:rPr lang="de-DE" dirty="0"/>
              <a:t>Zweite Ebene</a:t>
            </a:r>
          </a:p>
          <a:p>
            <a:pPr lvl="2" eaLnBrk="1" latinLnBrk="0" hangingPunct="1"/>
            <a:r>
              <a:rPr lang="de-DE" dirty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7769085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3" orient="horz" pos="282">
          <p15:clr>
            <a:srgbClr val="FBAE40"/>
          </p15:clr>
        </p15:guide>
        <p15:guide id="24" orient="horz" pos="3150">
          <p15:clr>
            <a:srgbClr val="FBAE40"/>
          </p15:clr>
        </p15:guide>
        <p15:guide id="25" orient="horz" pos="690">
          <p15:clr>
            <a:srgbClr val="FBAE40"/>
          </p15:clr>
        </p15:guide>
        <p15:guide id="26" orient="horz" pos="894">
          <p15:clr>
            <a:srgbClr val="FBAE40"/>
          </p15:clr>
        </p15:guide>
        <p15:guide id="27" orient="horz" pos="255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1B82292-8AF2-4EE1-90BD-12581586030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8313" y="3943350"/>
            <a:ext cx="8207375" cy="447675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3200" b="0">
                <a:latin typeface="+mj-lt"/>
              </a:defRPr>
            </a:lvl1pPr>
          </a:lstStyle>
          <a:p>
            <a:pPr lvl="0"/>
            <a:r>
              <a:rPr lang="de-DE" dirty="0"/>
              <a:t>Vielen Dank für Ihre Aufmerksamkeit!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7121927E-5D27-4DA4-91BE-50EAE7ABB61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8788" y="4410312"/>
            <a:ext cx="8207374" cy="350838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2200" i="0" spc="0" baseline="0"/>
            </a:lvl1pPr>
          </a:lstStyle>
          <a:p>
            <a:pPr lvl="0"/>
            <a:r>
              <a:rPr lang="de-DE" dirty="0"/>
              <a:t>Prof. Dr. Mustermann</a:t>
            </a:r>
          </a:p>
        </p:txBody>
      </p:sp>
    </p:spTree>
    <p:extLst>
      <p:ext uri="{BB962C8B-B14F-4D97-AF65-F5344CB8AC3E}">
        <p14:creationId xmlns:p14="http://schemas.microsoft.com/office/powerpoint/2010/main" val="2796292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0668A02D-DFF2-42B1-B020-E80114A2C164}"/>
              </a:ext>
            </a:extLst>
          </p:cNvPr>
          <p:cNvSpPr/>
          <p:nvPr userDrawn="1"/>
        </p:nvSpPr>
        <p:spPr>
          <a:xfrm>
            <a:off x="-1" y="3001788"/>
            <a:ext cx="9144000" cy="21417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9A307A5-F3BD-449F-A720-99606ECBF1AE}"/>
              </a:ext>
            </a:extLst>
          </p:cNvPr>
          <p:cNvSpPr/>
          <p:nvPr userDrawn="1"/>
        </p:nvSpPr>
        <p:spPr>
          <a:xfrm flipV="1">
            <a:off x="-1" y="2970213"/>
            <a:ext cx="4590000" cy="792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E0A91951-814D-4494-BDFC-29391A6A7ED9}"/>
              </a:ext>
            </a:extLst>
          </p:cNvPr>
          <p:cNvPicPr preferRelativeResize="0"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382" y="2970213"/>
            <a:ext cx="4572000" cy="79200"/>
          </a:xfrm>
          <a:prstGeom prst="rect">
            <a:avLst/>
          </a:prstGeom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A5BE7D61-1263-4ED2-9CBA-3F828FF4455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4297" y="447675"/>
            <a:ext cx="1568856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866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1800" kern="1200" spc="2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2200" kern="1200">
          <a:solidFill>
            <a:schemeClr val="tx1"/>
          </a:solidFill>
          <a:latin typeface="Roboto Condensed" pitchFamily="2" charset="0"/>
          <a:ea typeface="Roboto Condensed" pitchFamily="2" charset="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Condensed" pitchFamily="2" charset="0"/>
          <a:ea typeface="Roboto Condensed" pitchFamily="2" charset="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Roboto Condensed" pitchFamily="2" charset="0"/>
          <a:ea typeface="Roboto Condensed" pitchFamily="2" charset="0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Tx/>
        <a:buNone/>
        <a:defRPr sz="1100" kern="1200">
          <a:solidFill>
            <a:schemeClr val="tx1"/>
          </a:solidFill>
          <a:latin typeface="Roboto Condensed" pitchFamily="2" charset="0"/>
          <a:ea typeface="Roboto Condensed" pitchFamily="2" charset="0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900" kern="1200">
          <a:solidFill>
            <a:schemeClr val="tx1"/>
          </a:solidFill>
          <a:latin typeface="Roboto Condensed" pitchFamily="2" charset="0"/>
          <a:ea typeface="Roboto Condensed" pitchFamily="2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5465" userDrawn="1">
          <p15:clr>
            <a:srgbClr val="F26B43"/>
          </p15:clr>
        </p15:guide>
        <p15:guide id="3" pos="295" userDrawn="1">
          <p15:clr>
            <a:srgbClr val="F26B43"/>
          </p15:clr>
        </p15:guide>
        <p15:guide id="4" orient="horz" pos="2958" userDrawn="1">
          <p15:clr>
            <a:srgbClr val="F26B43"/>
          </p15:clr>
        </p15:guide>
        <p15:guide id="5" orient="horz" pos="28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187565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»Fünfte Ebene mit Anführungszeichen«</a:t>
            </a:r>
          </a:p>
        </p:txBody>
      </p:sp>
      <p:sp>
        <p:nvSpPr>
          <p:cNvPr id="11" name="Rechteck 10"/>
          <p:cNvSpPr/>
          <p:nvPr userDrawn="1"/>
        </p:nvSpPr>
        <p:spPr>
          <a:xfrm>
            <a:off x="-1" y="4500000"/>
            <a:ext cx="9144000" cy="64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22" y="4644000"/>
            <a:ext cx="1045904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529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8" r:id="rId2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1800" kern="1200" spc="2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2200" kern="1200">
          <a:solidFill>
            <a:schemeClr val="tx1"/>
          </a:solidFill>
          <a:latin typeface="Roboto Condensed" pitchFamily="2" charset="0"/>
          <a:ea typeface="Roboto Condensed" pitchFamily="2" charset="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Condensed" pitchFamily="2" charset="0"/>
          <a:ea typeface="Roboto Condensed" pitchFamily="2" charset="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Roboto Condensed" pitchFamily="2" charset="0"/>
          <a:ea typeface="Roboto Condensed" pitchFamily="2" charset="0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Tx/>
        <a:buNone/>
        <a:defRPr sz="1100" kern="1200">
          <a:solidFill>
            <a:schemeClr val="tx1"/>
          </a:solidFill>
          <a:latin typeface="Roboto Condensed" pitchFamily="2" charset="0"/>
          <a:ea typeface="Roboto Condensed" pitchFamily="2" charset="0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900" kern="1200">
          <a:solidFill>
            <a:schemeClr val="tx1"/>
          </a:solidFill>
          <a:latin typeface="Roboto Condensed" pitchFamily="2" charset="0"/>
          <a:ea typeface="Roboto Condensed" pitchFamily="2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80">
          <p15:clr>
            <a:srgbClr val="F26B43"/>
          </p15:clr>
        </p15:guide>
        <p15:guide id="3" pos="3170">
          <p15:clr>
            <a:srgbClr val="F26B43"/>
          </p15:clr>
        </p15:guide>
        <p15:guide id="4" pos="3459">
          <p15:clr>
            <a:srgbClr val="F26B43"/>
          </p15:clr>
        </p15:guide>
        <p15:guide id="5" pos="3746">
          <p15:clr>
            <a:srgbClr val="F26B43"/>
          </p15:clr>
        </p15:guide>
        <p15:guide id="6" pos="4035">
          <p15:clr>
            <a:srgbClr val="F26B43"/>
          </p15:clr>
        </p15:guide>
        <p15:guide id="7" pos="4323">
          <p15:clr>
            <a:srgbClr val="F26B43"/>
          </p15:clr>
        </p15:guide>
        <p15:guide id="8" pos="4611">
          <p15:clr>
            <a:srgbClr val="F26B43"/>
          </p15:clr>
        </p15:guide>
        <p15:guide id="9" pos="4899">
          <p15:clr>
            <a:srgbClr val="F26B43"/>
          </p15:clr>
        </p15:guide>
        <p15:guide id="10" pos="5187">
          <p15:clr>
            <a:srgbClr val="F26B43"/>
          </p15:clr>
        </p15:guide>
        <p15:guide id="11" pos="5475">
          <p15:clr>
            <a:srgbClr val="F26B43"/>
          </p15:clr>
        </p15:guide>
        <p15:guide id="12" pos="2589">
          <p15:clr>
            <a:srgbClr val="F26B43"/>
          </p15:clr>
        </p15:guide>
        <p15:guide id="13" pos="2301">
          <p15:clr>
            <a:srgbClr val="F26B43"/>
          </p15:clr>
        </p15:guide>
        <p15:guide id="14" pos="2013">
          <p15:clr>
            <a:srgbClr val="F26B43"/>
          </p15:clr>
        </p15:guide>
        <p15:guide id="15" pos="1725">
          <p15:clr>
            <a:srgbClr val="F26B43"/>
          </p15:clr>
        </p15:guide>
        <p15:guide id="16" pos="1437">
          <p15:clr>
            <a:srgbClr val="F26B43"/>
          </p15:clr>
        </p15:guide>
        <p15:guide id="17" pos="1149">
          <p15:clr>
            <a:srgbClr val="F26B43"/>
          </p15:clr>
        </p15:guide>
        <p15:guide id="18" pos="862">
          <p15:clr>
            <a:srgbClr val="F26B43"/>
          </p15:clr>
        </p15:guide>
        <p15:guide id="19" pos="573">
          <p15:clr>
            <a:srgbClr val="F26B43"/>
          </p15:clr>
        </p15:guide>
        <p15:guide id="20" pos="285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0668A02D-DFF2-42B1-B020-E80114A2C164}"/>
              </a:ext>
            </a:extLst>
          </p:cNvPr>
          <p:cNvSpPr/>
          <p:nvPr userDrawn="1"/>
        </p:nvSpPr>
        <p:spPr>
          <a:xfrm>
            <a:off x="-1" y="3601863"/>
            <a:ext cx="9144000" cy="1541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9A307A5-F3BD-449F-A720-99606ECBF1AE}"/>
              </a:ext>
            </a:extLst>
          </p:cNvPr>
          <p:cNvSpPr/>
          <p:nvPr userDrawn="1"/>
        </p:nvSpPr>
        <p:spPr>
          <a:xfrm flipV="1">
            <a:off x="-1" y="3522663"/>
            <a:ext cx="4590000" cy="792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E0A91951-814D-4494-BDFC-29391A6A7ED9}"/>
              </a:ext>
            </a:extLst>
          </p:cNvPr>
          <p:cNvPicPr preferRelativeResize="0"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382" y="3522663"/>
            <a:ext cx="4572000" cy="79200"/>
          </a:xfrm>
          <a:prstGeom prst="rect">
            <a:avLst/>
          </a:prstGeom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A5BE7D61-1263-4ED2-9CBA-3F828FF4455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4297" y="447675"/>
            <a:ext cx="1568856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24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1800" kern="1200" spc="2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2200" kern="1200">
          <a:solidFill>
            <a:schemeClr val="tx1"/>
          </a:solidFill>
          <a:latin typeface="Roboto Condensed" pitchFamily="2" charset="0"/>
          <a:ea typeface="Roboto Condensed" pitchFamily="2" charset="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Condensed" pitchFamily="2" charset="0"/>
          <a:ea typeface="Roboto Condensed" pitchFamily="2" charset="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Roboto Condensed" pitchFamily="2" charset="0"/>
          <a:ea typeface="Roboto Condensed" pitchFamily="2" charset="0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Tx/>
        <a:buNone/>
        <a:defRPr sz="1100" kern="1200">
          <a:solidFill>
            <a:schemeClr val="tx1"/>
          </a:solidFill>
          <a:latin typeface="Roboto Condensed" pitchFamily="2" charset="0"/>
          <a:ea typeface="Roboto Condensed" pitchFamily="2" charset="0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900" kern="1200">
          <a:solidFill>
            <a:schemeClr val="tx1"/>
          </a:solidFill>
          <a:latin typeface="Roboto Condensed" pitchFamily="2" charset="0"/>
          <a:ea typeface="Roboto Condensed" pitchFamily="2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5465">
          <p15:clr>
            <a:srgbClr val="F26B43"/>
          </p15:clr>
        </p15:guide>
        <p15:guide id="3" pos="295">
          <p15:clr>
            <a:srgbClr val="F26B43"/>
          </p15:clr>
        </p15:guide>
        <p15:guide id="4" orient="horz" pos="2958">
          <p15:clr>
            <a:srgbClr val="F26B43"/>
          </p15:clr>
        </p15:guide>
        <p15:guide id="5" orient="horz" pos="28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view.officeapps.live.com/op/view.aspx?src=https:%2F%2Fwww.tuwien.at%2Ffileadmin%2FAssets%2Fforschung%2FZentrum_Forschungsdatenmanagement%2Fdata-management-plan-template_HE_2021.docx&amp;wdOrigin=BROWSELINK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>
            <a:extLst>
              <a:ext uri="{FF2B5EF4-FFF2-40B4-BE49-F238E27FC236}">
                <a16:creationId xmlns:a16="http://schemas.microsoft.com/office/drawing/2014/main" id="{E36428C4-C5C9-494A-A3F3-9E8E50CF14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0" tIns="0" rIns="0" bIns="0" anchor="t"/>
          <a:lstStyle/>
          <a:p>
            <a:r>
              <a:rPr lang="de-DE" dirty="0">
                <a:latin typeface="Roboto Condensed"/>
                <a:ea typeface="Roboto Condensed"/>
                <a:cs typeface="Roboto Condensed"/>
              </a:rPr>
              <a:t>Management </a:t>
            </a:r>
            <a:r>
              <a:rPr lang="de-DE" dirty="0" err="1">
                <a:latin typeface="Roboto Condensed"/>
                <a:ea typeface="Roboto Condensed"/>
                <a:cs typeface="Roboto Condensed"/>
              </a:rPr>
              <a:t>of</a:t>
            </a:r>
            <a:r>
              <a:rPr lang="de-DE" dirty="0">
                <a:latin typeface="Roboto Condensed"/>
                <a:ea typeface="Roboto Condensed"/>
                <a:cs typeface="Roboto Condensed"/>
              </a:rPr>
              <a:t> Scientific Data - Prüfung</a:t>
            </a:r>
            <a:endParaRPr lang="de-DE" dirty="0">
              <a:cs typeface="Roboto Condensed"/>
            </a:endParaRP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4D67665D-A8B7-4916-8278-DA9462A0A3E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sz="1600" dirty="0">
                <a:ea typeface="Roboto Condensed"/>
                <a:cs typeface="Roboto Serif"/>
              </a:rPr>
              <a:t>Zusammenhang zwischen COVID-19 Fällen und allg. Testabdeckung</a:t>
            </a:r>
            <a:endParaRPr lang="de-DE" sz="1600" b="0" dirty="0">
              <a:cs typeface="Roboto Serif"/>
            </a:endParaRP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69EC0D7E-4F82-4D7C-AA83-F132976490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  <a:latin typeface="Roboto Condensed"/>
                <a:ea typeface="Roboto Condensed"/>
                <a:cs typeface="Roboto Condensed"/>
              </a:rPr>
              <a:t>12.07.2024</a:t>
            </a:r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3" name="Grafik 2" descr="Ein Bild, das Muster, weiß enthält.&#10;&#10;Beschreibung automatisch generiert.">
            <a:extLst>
              <a:ext uri="{FF2B5EF4-FFF2-40B4-BE49-F238E27FC236}">
                <a16:creationId xmlns:a16="http://schemas.microsoft.com/office/drawing/2014/main" id="{FEAC77FB-79A0-6B56-2452-34C302BAB2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30" t="9016" r="7821" b="9714"/>
          <a:stretch/>
        </p:blipFill>
        <p:spPr>
          <a:xfrm>
            <a:off x="7651277" y="1527182"/>
            <a:ext cx="1345320" cy="13101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8796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71AD577-0745-430E-A382-84DD4DC645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de-DE">
                <a:latin typeface="Roboto Condensed"/>
                <a:ea typeface="Roboto Condensed"/>
                <a:cs typeface="Roboto Condensed"/>
              </a:rPr>
              <a:t>Zusammenhang zwischen COVID-19 Fällen und allg. Testabdeckung </a:t>
            </a:r>
            <a:endParaRPr lang="de-DE">
              <a:solidFill>
                <a:srgbClr val="000000"/>
              </a:solidFill>
              <a:latin typeface="Roboto Condensed"/>
              <a:ea typeface="Roboto Condensed"/>
              <a:cs typeface="Roboto Condensed"/>
            </a:endParaRPr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69F98F-435D-4ABB-AE40-FA29924267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de-DE" i="0">
                <a:latin typeface="Roboto Condensed"/>
                <a:ea typeface="Roboto Condensed"/>
                <a:cs typeface="Roboto Condensed"/>
              </a:rPr>
              <a:t>Johannes Franke | 12.07.2024 </a:t>
            </a:r>
            <a:endParaRPr lang="de-DE">
              <a:latin typeface="Roboto Condensed"/>
              <a:ea typeface="Roboto Condensed"/>
              <a:cs typeface="Roboto Condensed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1681234-D78A-45DE-B8D7-1D67513E98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>
                <a:ea typeface="Roboto Condensed"/>
                <a:cs typeface="Roboto Serif"/>
              </a:rPr>
              <a:t>Assure</a:t>
            </a:r>
            <a:endParaRPr lang="de-DE" dirty="0" err="1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CEA19B9-3E31-470C-B1E4-A3D745DC8B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0" rtlCol="0" anchor="t">
            <a:normAutofit fontScale="92500" lnSpcReduction="10000"/>
          </a:bodyPr>
          <a:lstStyle/>
          <a:p>
            <a:pPr marL="264795" indent="-264795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b="1" dirty="0" err="1">
                <a:latin typeface="Roboto Condensed"/>
                <a:ea typeface="Roboto Condensed"/>
                <a:cs typeface="Roboto Condensed"/>
              </a:rPr>
              <a:t>Validity</a:t>
            </a:r>
          </a:p>
          <a:p>
            <a:pPr marL="696595" lvl="1" indent="-264795">
              <a:buClr>
                <a:schemeClr val="accent2"/>
              </a:buClr>
              <a:buFont typeface="Courier New" panose="020B0604020202020204" pitchFamily="34" charset="0"/>
              <a:buChar char="o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Spalten sind valide, konkret und selbsterklärend</a:t>
            </a:r>
          </a:p>
          <a:p>
            <a:pPr marL="696595" lvl="1" indent="-264795">
              <a:buClr>
                <a:schemeClr val="accent2"/>
              </a:buClr>
              <a:buFont typeface="Courier New" panose="020B0604020202020204" pitchFamily="34" charset="0"/>
              <a:buChar char="o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Bei fehlenden Werten wird konstant NA angegeben</a:t>
            </a:r>
          </a:p>
          <a:p>
            <a:pPr marL="264795" indent="-264795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b="1" err="1">
                <a:latin typeface="Roboto Condensed"/>
                <a:ea typeface="Roboto Condensed"/>
                <a:cs typeface="Roboto Condensed"/>
              </a:rPr>
              <a:t>Accuracy</a:t>
            </a:r>
            <a:endParaRPr lang="de-DE" b="1">
              <a:latin typeface="Roboto Condensed"/>
              <a:ea typeface="Roboto Condensed"/>
              <a:cs typeface="Roboto Condensed"/>
            </a:endParaRPr>
          </a:p>
          <a:p>
            <a:pPr marL="696595" lvl="1" indent="-264795">
              <a:buClr>
                <a:schemeClr val="accent2"/>
              </a:buClr>
              <a:buFont typeface="Courier New" panose="020B0604020202020204" pitchFamily="34" charset="0"/>
              <a:buChar char="o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Keine Duplikate</a:t>
            </a:r>
          </a:p>
          <a:p>
            <a:pPr marL="696595" lvl="1" indent="-264795">
              <a:buClr>
                <a:schemeClr val="accent2"/>
              </a:buClr>
              <a:buFont typeface="Courier New" panose="020B0604020202020204" pitchFamily="34" charset="0"/>
              <a:buChar char="o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Alle Spalten enthalten vernünftige/erwartbare Werte</a:t>
            </a:r>
          </a:p>
          <a:p>
            <a:pPr marL="264795" indent="-264795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b="1" dirty="0">
                <a:latin typeface="Roboto Condensed"/>
                <a:ea typeface="Roboto Condensed"/>
                <a:cs typeface="Roboto Condensed"/>
              </a:rPr>
              <a:t>Consistency</a:t>
            </a:r>
          </a:p>
          <a:p>
            <a:pPr marL="696595" lvl="1" indent="-264795">
              <a:buClr>
                <a:schemeClr val="accent2"/>
              </a:buClr>
              <a:buFont typeface="Courier New" panose="020B0604020202020204" pitchFamily="34" charset="0"/>
              <a:buChar char="o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Gute Konsistenz</a:t>
            </a:r>
          </a:p>
          <a:p>
            <a:pPr marL="696595" lvl="1" indent="-264795">
              <a:buClr>
                <a:schemeClr val="accent2"/>
              </a:buClr>
              <a:buFont typeface="Courier New" panose="020B0604020202020204" pitchFamily="34" charset="0"/>
              <a:buChar char="o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Kleinere Inkonsistenzen zwischen Datensätzen (Ländercodes: AUT/AT, ...)</a:t>
            </a:r>
          </a:p>
        </p:txBody>
      </p:sp>
    </p:spTree>
    <p:extLst>
      <p:ext uri="{BB962C8B-B14F-4D97-AF65-F5344CB8AC3E}">
        <p14:creationId xmlns:p14="http://schemas.microsoft.com/office/powerpoint/2010/main" val="801254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71AD577-0745-430E-A382-84DD4DC645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sz="1000" baseline="0">
                <a:solidFill>
                  <a:srgbClr val="002F5D"/>
                </a:solidFill>
                <a:latin typeface="Roboto Condensed"/>
              </a:rPr>
              <a:t>Zusammenhang zwischen COVID-19 Fällen und allg. Testabdeckung </a:t>
            </a:r>
            <a:r>
              <a:rPr lang="de-DE" sz="1000">
                <a:latin typeface="Roboto Condensed"/>
                <a:ea typeface="Roboto Condensed"/>
                <a:cs typeface="Roboto Condensed"/>
              </a:rPr>
              <a:t>​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69F98F-435D-4ABB-AE40-FA29924267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de-DE" i="0"/>
              <a:t>Johannes Franke | 12.07.2024 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1681234-D78A-45DE-B8D7-1D67513E98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>
                <a:ea typeface="Roboto Condensed"/>
                <a:cs typeface="Roboto Serif"/>
              </a:rPr>
              <a:t>Describe</a:t>
            </a:r>
            <a:endParaRPr lang="de-DE" dirty="0" err="1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CEA19B9-3E31-470C-B1E4-A3D745DC8B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264795" indent="-264795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Website bietet für </a:t>
            </a:r>
            <a:r>
              <a:rPr lang="de-DE" dirty="0" err="1">
                <a:latin typeface="Roboto Condensed"/>
                <a:ea typeface="Roboto Condensed"/>
                <a:cs typeface="Roboto Condensed"/>
              </a:rPr>
              <a:t>Deaths</a:t>
            </a:r>
            <a:r>
              <a:rPr lang="de-DE" dirty="0">
                <a:latin typeface="Roboto Condensed"/>
                <a:ea typeface="Roboto Condensed"/>
                <a:cs typeface="Roboto Condensed"/>
              </a:rPr>
              <a:t>/Cases Dataset wenig Informationen</a:t>
            </a:r>
          </a:p>
          <a:p>
            <a:pPr marL="264795" indent="-264795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 err="1">
                <a:latin typeface="Roboto Condensed"/>
                <a:ea typeface="Roboto Condensed"/>
                <a:cs typeface="Roboto Condensed"/>
              </a:rPr>
              <a:t>Testing</a:t>
            </a:r>
            <a:r>
              <a:rPr lang="de-DE" dirty="0">
                <a:latin typeface="Roboto Condensed"/>
                <a:ea typeface="Roboto Condensed"/>
                <a:cs typeface="Roboto Condensed"/>
              </a:rPr>
              <a:t> Volume Dataset enthielt deutlich mehr Metadaten</a:t>
            </a:r>
          </a:p>
          <a:p>
            <a:pPr marL="264795" indent="-264795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GitHub Repository enthält keine Metadaten -&gt; ausführliche README oder Dokumentation wäre hilfreich</a:t>
            </a:r>
          </a:p>
          <a:p>
            <a:pPr marL="264795" indent="-264795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b="1" dirty="0">
                <a:latin typeface="Roboto Condensed"/>
                <a:ea typeface="Roboto Condensed"/>
                <a:cs typeface="Roboto Condensed"/>
              </a:rPr>
              <a:t>Aber:</a:t>
            </a:r>
            <a:r>
              <a:rPr lang="de-DE" dirty="0">
                <a:latin typeface="Roboto Condensed"/>
                <a:ea typeface="Roboto Condensed"/>
                <a:cs typeface="Roboto Condensed"/>
              </a:rPr>
              <a:t> Daten sind meist selbsterklärend, selbst für Menschen ohne medizinischen Hintergrund -&gt; Arbeit mit Daten ist gut möglich</a:t>
            </a:r>
            <a:endParaRPr lang="de-DE" dirty="0">
              <a:cs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070589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71AD577-0745-430E-A382-84DD4DC645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sz="1000" baseline="0">
                <a:solidFill>
                  <a:srgbClr val="002F5D"/>
                </a:solidFill>
                <a:latin typeface="Roboto Condensed"/>
              </a:rPr>
              <a:t>Zusammenhang zwischen COVID-19 Fällen und allg. Testabdeckung </a:t>
            </a:r>
            <a:r>
              <a:rPr lang="de-DE" sz="1000">
                <a:latin typeface="Roboto Condensed"/>
                <a:ea typeface="Roboto Condensed"/>
                <a:cs typeface="Roboto Condensed"/>
              </a:rPr>
              <a:t>​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69F98F-435D-4ABB-AE40-FA29924267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de-DE" i="0"/>
              <a:t>Johannes Franke | 12.07.2024 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1681234-D78A-45DE-B8D7-1D67513E98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>
                <a:ea typeface="Roboto Condensed"/>
                <a:cs typeface="Roboto Serif"/>
              </a:rPr>
              <a:t>Preserve</a:t>
            </a:r>
            <a:endParaRPr lang="de-DE" dirty="0" err="1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CEA19B9-3E31-470C-B1E4-A3D745DC8B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264795" indent="-264795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Daten redundant auf Website &amp; GitHub gespeichert -&gt; gut</a:t>
            </a:r>
          </a:p>
          <a:p>
            <a:pPr marL="264795" indent="-264795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Zusätzlicher Upload auf </a:t>
            </a:r>
            <a:r>
              <a:rPr lang="de-DE" dirty="0" err="1">
                <a:latin typeface="Roboto Condensed"/>
                <a:ea typeface="Roboto Condensed"/>
                <a:cs typeface="Roboto Condensed"/>
              </a:rPr>
              <a:t>Zenodo</a:t>
            </a:r>
            <a:r>
              <a:rPr lang="de-DE" dirty="0">
                <a:latin typeface="Roboto Condensed"/>
                <a:ea typeface="Roboto Condensed"/>
                <a:cs typeface="Roboto Condensed"/>
              </a:rPr>
              <a:t> o.ä. Wünschenswert</a:t>
            </a:r>
            <a:endParaRPr lang="de-DE" dirty="0">
              <a:cs typeface="Roboto Condensed"/>
            </a:endParaRPr>
          </a:p>
          <a:p>
            <a:pPr marL="264795" indent="-264795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Keine Verbindung zu einem Artikel &amp; keine Quality Features angegeben</a:t>
            </a:r>
          </a:p>
          <a:p>
            <a:pPr marL="264795" indent="-264795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DOI oder andere PID fehlen</a:t>
            </a:r>
          </a:p>
          <a:p>
            <a:pPr marL="264795" indent="-264795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Keine Autoren, aber Accounts bei GitHub auffindbar</a:t>
            </a:r>
            <a:endParaRPr lang="de-DE" dirty="0">
              <a:cs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454087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71AD577-0745-430E-A382-84DD4DC645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de-DE">
                <a:latin typeface="Roboto Condensed"/>
                <a:ea typeface="Roboto Condensed"/>
                <a:cs typeface="Roboto Condensed"/>
              </a:rPr>
              <a:t>Zusammenhang zwischen COVID-19 Fällen und allg. Testabdeckung </a:t>
            </a:r>
            <a:endParaRPr lang="de-DE">
              <a:solidFill>
                <a:srgbClr val="000000"/>
              </a:solidFill>
              <a:latin typeface="Roboto Condensed"/>
              <a:ea typeface="Roboto Condensed"/>
              <a:cs typeface="Roboto Condensed"/>
            </a:endParaRPr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69F98F-435D-4ABB-AE40-FA29924267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de-DE" i="0"/>
              <a:t>Johannes Franke | 12.07.2024 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1681234-D78A-45DE-B8D7-1D67513E98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>
                <a:ea typeface="Roboto Condensed"/>
                <a:cs typeface="Roboto Serif"/>
              </a:rPr>
              <a:t>Preserve</a:t>
            </a:r>
            <a:endParaRPr lang="de-DE" dirty="0" err="1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CEA19B9-3E31-470C-B1E4-A3D745DC8B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264795" indent="-264795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 err="1">
                <a:latin typeface="Roboto Condensed"/>
                <a:ea typeface="Roboto Condensed"/>
                <a:cs typeface="Roboto Condensed"/>
              </a:rPr>
              <a:t>Metadata</a:t>
            </a:r>
            <a:r>
              <a:rPr lang="de-DE" dirty="0">
                <a:latin typeface="Roboto Condensed"/>
                <a:ea typeface="Roboto Condensed"/>
                <a:cs typeface="Roboto Condensed"/>
              </a:rPr>
              <a:t> ist teilweise vorhanden</a:t>
            </a:r>
          </a:p>
          <a:p>
            <a:pPr marL="264795" indent="-264795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Öffentlicher Zugriff auf Daten</a:t>
            </a:r>
          </a:p>
          <a:p>
            <a:pPr marL="264795" indent="-264795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Keine direkte Lizenz, aber Verweis auf ECDC Copyright (CC BY 4.0)</a:t>
            </a:r>
          </a:p>
          <a:p>
            <a:pPr marL="264795" indent="-264795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Kein Überblick auf die Daten/Struktur von der Website aus</a:t>
            </a:r>
          </a:p>
          <a:p>
            <a:pPr marL="264795" indent="-264795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>
                <a:latin typeface="Roboto Condensed"/>
                <a:ea typeface="Roboto Condensed"/>
                <a:cs typeface="Roboto Condensed"/>
              </a:rPr>
              <a:t>Archive von früheren Zeitpunkt vorhanden (Juni 2022)</a:t>
            </a:r>
          </a:p>
          <a:p>
            <a:pPr marL="264795" indent="-264795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Website wurde indiziert und ist gut bei Suchmaschinen zu finden</a:t>
            </a:r>
          </a:p>
        </p:txBody>
      </p:sp>
    </p:spTree>
    <p:extLst>
      <p:ext uri="{BB962C8B-B14F-4D97-AF65-F5344CB8AC3E}">
        <p14:creationId xmlns:p14="http://schemas.microsoft.com/office/powerpoint/2010/main" val="4247596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71AD577-0745-430E-A382-84DD4DC645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sz="1000" baseline="0">
                <a:solidFill>
                  <a:srgbClr val="002F5D"/>
                </a:solidFill>
                <a:latin typeface="Roboto Condensed"/>
              </a:rPr>
              <a:t>Zusammenhang zwischen COVID-19 Fällen und allg. Testabdeckung </a:t>
            </a:r>
            <a:r>
              <a:rPr lang="de-DE" sz="1000">
                <a:latin typeface="Roboto Condensed"/>
                <a:ea typeface="Roboto Condensed"/>
                <a:cs typeface="Roboto Condensed"/>
              </a:rPr>
              <a:t>​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69F98F-435D-4ABB-AE40-FA29924267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de-DE" i="0"/>
              <a:t>Johannes Franke | 12.07.2024 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1681234-D78A-45DE-B8D7-1D67513E98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ea typeface="Roboto Condensed"/>
                <a:cs typeface="Roboto Serif"/>
              </a:rPr>
              <a:t>Discover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CEA19B9-3E31-470C-B1E4-A3D745DC8B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264795" indent="-264795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Viele COVID-19 Datensätze verfügbar auf </a:t>
            </a:r>
            <a:r>
              <a:rPr lang="de-DE" err="1">
                <a:latin typeface="Roboto Condensed"/>
                <a:ea typeface="Roboto Condensed"/>
                <a:cs typeface="Roboto Condensed"/>
              </a:rPr>
              <a:t>Zenodo</a:t>
            </a:r>
            <a:r>
              <a:rPr lang="de-DE">
                <a:latin typeface="Roboto Condensed"/>
                <a:ea typeface="Roboto Condensed"/>
                <a:cs typeface="Roboto Condensed"/>
              </a:rPr>
              <a:t> o.ä.</a:t>
            </a:r>
          </a:p>
          <a:p>
            <a:pPr marL="696595" lvl="1" indent="-264795">
              <a:buClr>
                <a:schemeClr val="accent2"/>
              </a:buClr>
              <a:buFont typeface="Courier New" panose="020B0604020202020204" pitchFamily="34" charset="0"/>
              <a:buChar char="o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Öffentliche Datensätze schränken die Anzahl stark ein</a:t>
            </a:r>
          </a:p>
          <a:p>
            <a:pPr marL="696595" lvl="1" indent="-264795">
              <a:buClr>
                <a:schemeClr val="accent2"/>
              </a:buClr>
              <a:buFont typeface="Courier New" panose="020B0604020202020204" pitchFamily="34" charset="0"/>
              <a:buChar char="o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Regionale Probleme -&gt; Viele Daten sind nur für spezifische Regionen</a:t>
            </a:r>
          </a:p>
          <a:p>
            <a:pPr marL="264795" indent="-264795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Daten unseres </a:t>
            </a:r>
            <a:r>
              <a:rPr lang="de-DE" dirty="0" err="1">
                <a:latin typeface="Roboto Condensed"/>
                <a:ea typeface="Roboto Condensed"/>
                <a:cs typeface="Roboto Condensed"/>
              </a:rPr>
              <a:t>ReproHack</a:t>
            </a:r>
            <a:r>
              <a:rPr lang="de-DE" dirty="0">
                <a:latin typeface="Roboto Condensed"/>
                <a:ea typeface="Roboto Condensed"/>
                <a:cs typeface="Roboto Condensed"/>
              </a:rPr>
              <a:t>-Projekt könnten genutzt werden</a:t>
            </a:r>
          </a:p>
          <a:p>
            <a:pPr marL="264795" indent="-264795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Mehr Informationen dann in Live Demo</a:t>
            </a:r>
            <a:endParaRPr lang="de-DE" dirty="0">
              <a:cs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759944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71AD577-0745-430E-A382-84DD4DC645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de-DE" dirty="0">
                <a:latin typeface="Roboto Condensed"/>
                <a:ea typeface="Roboto Condensed"/>
                <a:cs typeface="Roboto Condensed"/>
              </a:rPr>
              <a:t>Zusammenhang zwischen COVID-19 Fällen und allg. Testabdeckung </a:t>
            </a:r>
            <a:endParaRPr lang="de-DE">
              <a:solidFill>
                <a:srgbClr val="000000"/>
              </a:solidFill>
              <a:latin typeface="Roboto Condensed"/>
              <a:ea typeface="Roboto Condensed"/>
              <a:cs typeface="Roboto Condensed"/>
            </a:endParaRPr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69F98F-435D-4ABB-AE40-FA29924267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de-DE" i="0"/>
              <a:t>Johannes Franke | 12.07.2024 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1681234-D78A-45DE-B8D7-1D67513E98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>
                <a:ea typeface="Roboto Condensed"/>
                <a:cs typeface="Roboto Serif"/>
              </a:rPr>
              <a:t>Integrate</a:t>
            </a:r>
            <a:endParaRPr lang="de-DE" dirty="0" err="1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CEA19B9-3E31-470C-B1E4-A3D745DC8B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0" rtlCol="0" anchor="t">
            <a:normAutofit lnSpcReduction="10000"/>
          </a:bodyPr>
          <a:lstStyle/>
          <a:p>
            <a:pPr marL="264795" indent="-264795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>
                <a:latin typeface="Roboto Condensed"/>
                <a:ea typeface="Roboto Condensed"/>
                <a:cs typeface="Roboto Condensed"/>
              </a:rPr>
              <a:t>Datensätze waren gut zu kombinieren</a:t>
            </a:r>
          </a:p>
          <a:p>
            <a:pPr marL="264795" indent="-264795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Vorverarbeitung:</a:t>
            </a:r>
          </a:p>
          <a:p>
            <a:pPr marL="696595" lvl="1" indent="-342900">
              <a:buClr>
                <a:schemeClr val="accent2"/>
              </a:buClr>
              <a:buFont typeface="Courier New" panose="020B0604020202020204" pitchFamily="34" charset="0"/>
              <a:buChar char="o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Anpassung des Datum-Formats</a:t>
            </a:r>
          </a:p>
          <a:p>
            <a:pPr marL="696595" lvl="1" indent="-342900">
              <a:buClr>
                <a:schemeClr val="accent2"/>
              </a:buClr>
              <a:buFont typeface="Courier New" panose="020B0604020202020204" pitchFamily="34" charset="0"/>
              <a:buChar char="o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Zusammenführung der Datensätze</a:t>
            </a:r>
          </a:p>
          <a:p>
            <a:pPr marL="696595" lvl="1" indent="-342900">
              <a:buClr>
                <a:schemeClr val="accent2"/>
              </a:buClr>
              <a:buFont typeface="Courier New" panose="020B0604020202020204" pitchFamily="34" charset="0"/>
              <a:buChar char="o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Entfernung nicht nötiger und redundanten Spalten</a:t>
            </a:r>
          </a:p>
          <a:p>
            <a:pPr marL="696595" lvl="1" indent="-342900">
              <a:buClr>
                <a:schemeClr val="accent2"/>
              </a:buClr>
              <a:buFont typeface="Courier New" panose="020B0604020202020204" pitchFamily="34" charset="0"/>
              <a:buChar char="o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Entfernung aller Spalten mit </a:t>
            </a:r>
            <a:r>
              <a:rPr lang="de-DE" dirty="0" err="1">
                <a:latin typeface="Roboto Condensed"/>
                <a:ea typeface="Roboto Condensed"/>
                <a:cs typeface="Roboto Condensed"/>
              </a:rPr>
              <a:t>NaN</a:t>
            </a:r>
            <a:r>
              <a:rPr lang="de-DE" dirty="0">
                <a:latin typeface="Roboto Condensed"/>
                <a:ea typeface="Roboto Condensed"/>
                <a:cs typeface="Roboto Condensed"/>
              </a:rPr>
              <a:t> Werten</a:t>
            </a:r>
          </a:p>
          <a:p>
            <a:pPr marL="696595" lvl="1" indent="-342900">
              <a:buClr>
                <a:schemeClr val="accent2"/>
              </a:buClr>
              <a:buFont typeface="Courier New" panose="020B0604020202020204" pitchFamily="34" charset="0"/>
              <a:buChar char="o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Export nach Land</a:t>
            </a:r>
          </a:p>
          <a:p>
            <a:pPr marL="264795" indent="-264795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Hilfe von AI bei Entwicklung hatte positiven Einfluss</a:t>
            </a:r>
            <a:endParaRPr lang="de-DE" dirty="0">
              <a:cs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892738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71AD577-0745-430E-A382-84DD4DC645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de-DE" dirty="0">
                <a:latin typeface="Roboto Condensed"/>
                <a:ea typeface="Roboto Condensed"/>
                <a:cs typeface="Roboto Condensed"/>
              </a:rPr>
              <a:t>Zusammenhang zwischen COVID-19 Fällen und allg. Testabdeckung </a:t>
            </a:r>
            <a:endParaRPr lang="de-DE">
              <a:solidFill>
                <a:srgbClr val="000000"/>
              </a:solidFill>
              <a:latin typeface="Roboto Condensed"/>
              <a:ea typeface="Roboto Condensed"/>
              <a:cs typeface="Roboto Condensed"/>
            </a:endParaRPr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69F98F-435D-4ABB-AE40-FA29924267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de-DE" i="0"/>
              <a:t>Johannes Franke | 12.07.2024 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1681234-D78A-45DE-B8D7-1D67513E98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ea typeface="Roboto Condensed"/>
                <a:cs typeface="Roboto Serif"/>
              </a:rPr>
              <a:t>Analyze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CEA19B9-3E31-470C-B1E4-A3D745DC8B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264795" indent="-264795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Arbeitsschritte:</a:t>
            </a:r>
          </a:p>
          <a:p>
            <a:pPr marL="696595" lvl="1" indent="-264795">
              <a:buClr>
                <a:schemeClr val="accent2"/>
              </a:buClr>
              <a:buFont typeface="Courier New" panose="020B0604020202020204" pitchFamily="34" charset="0"/>
              <a:buChar char="o"/>
            </a:pPr>
            <a:r>
              <a:rPr lang="de-DE">
                <a:latin typeface="Roboto Condensed"/>
                <a:ea typeface="Roboto Condensed"/>
                <a:cs typeface="Roboto Condensed"/>
              </a:rPr>
              <a:t>Iteration über alle vorverarbeiteten Länder-Daten</a:t>
            </a:r>
          </a:p>
          <a:p>
            <a:pPr marL="696595" lvl="1" indent="-264795">
              <a:buClr>
                <a:schemeClr val="accent2"/>
              </a:buClr>
              <a:buFont typeface="Courier New" panose="020B0604020202020204" pitchFamily="34" charset="0"/>
              <a:buChar char="o"/>
            </a:pPr>
            <a:r>
              <a:rPr lang="de-DE">
                <a:latin typeface="Roboto Condensed"/>
                <a:ea typeface="Roboto Condensed"/>
                <a:cs typeface="Roboto Condensed"/>
              </a:rPr>
              <a:t>Aufteilung in "Cases" und "</a:t>
            </a:r>
            <a:r>
              <a:rPr lang="de-DE" err="1">
                <a:latin typeface="Roboto Condensed"/>
                <a:ea typeface="Roboto Condensed"/>
                <a:cs typeface="Roboto Condensed"/>
              </a:rPr>
              <a:t>Deaths</a:t>
            </a:r>
            <a:r>
              <a:rPr lang="de-DE">
                <a:latin typeface="Roboto Condensed"/>
                <a:ea typeface="Roboto Condensed"/>
                <a:cs typeface="Roboto Condensed"/>
              </a:rPr>
              <a:t>"</a:t>
            </a:r>
          </a:p>
          <a:p>
            <a:pPr marL="696595" lvl="1" indent="-264795">
              <a:buClr>
                <a:schemeClr val="accent2"/>
              </a:buClr>
              <a:buFont typeface="Courier New" panose="020B0604020202020204" pitchFamily="34" charset="0"/>
              <a:buChar char="o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Generation der Plots in Kombination mit der Test-Rate</a:t>
            </a:r>
          </a:p>
          <a:p>
            <a:pPr marL="696595" lvl="1" indent="-264795">
              <a:buClr>
                <a:schemeClr val="accent2"/>
              </a:buClr>
              <a:buFont typeface="Courier New" panose="020B0604020202020204" pitchFamily="34" charset="0"/>
              <a:buChar char="o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Überprüfung ob Abhängigkeit besteht</a:t>
            </a:r>
          </a:p>
        </p:txBody>
      </p:sp>
    </p:spTree>
    <p:extLst>
      <p:ext uri="{BB962C8B-B14F-4D97-AF65-F5344CB8AC3E}">
        <p14:creationId xmlns:p14="http://schemas.microsoft.com/office/powerpoint/2010/main" val="399473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71AD577-0745-430E-A382-84DD4DC645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de-DE" dirty="0">
                <a:latin typeface="Roboto Condensed"/>
                <a:ea typeface="Roboto Condensed"/>
                <a:cs typeface="Roboto Condensed"/>
              </a:rPr>
              <a:t>Zusammenhang zwischen COVID-19 Fällen und allg. Testabdeckung </a:t>
            </a:r>
            <a:endParaRPr lang="de-DE">
              <a:solidFill>
                <a:srgbClr val="000000"/>
              </a:solidFill>
              <a:latin typeface="Roboto Condensed"/>
              <a:ea typeface="Roboto Condensed"/>
              <a:cs typeface="Roboto Condensed"/>
            </a:endParaRPr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69F98F-435D-4ABB-AE40-FA29924267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de-DE" i="0"/>
              <a:t>Johannes Franke | 12.07.2024 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1681234-D78A-45DE-B8D7-1D67513E98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ea typeface="Roboto Condensed"/>
                <a:cs typeface="Roboto Serif"/>
              </a:rPr>
              <a:t>Analyze</a:t>
            </a:r>
            <a:endParaRPr lang="de-DE" dirty="0"/>
          </a:p>
        </p:txBody>
      </p:sp>
      <p:pic>
        <p:nvPicPr>
          <p:cNvPr id="8" name="Grafik 7" descr="cases_rate_testing_over_time_Germany.png">
            <a:extLst>
              <a:ext uri="{FF2B5EF4-FFF2-40B4-BE49-F238E27FC236}">
                <a16:creationId xmlns:a16="http://schemas.microsoft.com/office/drawing/2014/main" id="{FE8CA642-F1FD-4ECA-B1C1-75FAF193F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88" y="1183399"/>
            <a:ext cx="3689131" cy="2771775"/>
          </a:xfrm>
          <a:prstGeom prst="rect">
            <a:avLst/>
          </a:prstGeom>
        </p:spPr>
      </p:pic>
      <p:pic>
        <p:nvPicPr>
          <p:cNvPr id="9" name="Grafik 8" descr="deaths_rate_testing_over_time_Germany.png">
            <a:extLst>
              <a:ext uri="{FF2B5EF4-FFF2-40B4-BE49-F238E27FC236}">
                <a16:creationId xmlns:a16="http://schemas.microsoft.com/office/drawing/2014/main" id="{AB717DC6-E7A4-7AA9-06A6-3B35B17A4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5542" y="1183399"/>
            <a:ext cx="3698984" cy="277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527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71AD577-0745-430E-A382-84DD4DC645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de-DE"/>
              <a:t>Zusammenhang zwischen COVID-19 Fällen und allg. Testabdeckung </a:t>
            </a:r>
            <a:endParaRPr lang="de-DE">
              <a:solidFill>
                <a:srgbClr val="000000"/>
              </a:solidFill>
            </a:endParaRPr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69F98F-435D-4ABB-AE40-FA29924267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de-DE" i="0"/>
              <a:t>Johannes Franke | 12.07.2024 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1681234-D78A-45DE-B8D7-1D67513E98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ea typeface="Roboto Condensed"/>
                <a:cs typeface="Roboto Serif"/>
              </a:rPr>
              <a:t>FAIR</a:t>
            </a:r>
            <a:endParaRPr lang="de-DE" dirty="0"/>
          </a:p>
        </p:txBody>
      </p:sp>
      <p:pic>
        <p:nvPicPr>
          <p:cNvPr id="8" name="Grafik 7" descr="Ein Bild, das Text, Screenshot, Schrift, Kreis enthält.&#10;&#10;Beschreibung automatisch generiert.">
            <a:extLst>
              <a:ext uri="{FF2B5EF4-FFF2-40B4-BE49-F238E27FC236}">
                <a16:creationId xmlns:a16="http://schemas.microsoft.com/office/drawing/2014/main" id="{DFA168E3-BF94-8AD2-BC88-E552096EE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345" y="1021330"/>
            <a:ext cx="6640236" cy="3470343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612A84FA-B9F4-6D59-A379-E9AF3C19F5B2}"/>
              </a:ext>
            </a:extLst>
          </p:cNvPr>
          <p:cNvSpPr/>
          <p:nvPr/>
        </p:nvSpPr>
        <p:spPr>
          <a:xfrm flipH="1">
            <a:off x="1536154" y="2346106"/>
            <a:ext cx="70944" cy="719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4E27819-362F-4501-37B4-9415A1AC3D98}"/>
              </a:ext>
            </a:extLst>
          </p:cNvPr>
          <p:cNvSpPr/>
          <p:nvPr/>
        </p:nvSpPr>
        <p:spPr>
          <a:xfrm flipH="1">
            <a:off x="1467180" y="3671394"/>
            <a:ext cx="70944" cy="719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5D5F4D8-AB61-4B5D-36DD-3DCC49D76BFC}"/>
              </a:ext>
            </a:extLst>
          </p:cNvPr>
          <p:cNvSpPr/>
          <p:nvPr/>
        </p:nvSpPr>
        <p:spPr>
          <a:xfrm flipH="1">
            <a:off x="5058761" y="1942113"/>
            <a:ext cx="70944" cy="719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2C97536-2780-7CCB-61BD-4FC712B886E2}"/>
              </a:ext>
            </a:extLst>
          </p:cNvPr>
          <p:cNvSpPr/>
          <p:nvPr/>
        </p:nvSpPr>
        <p:spPr>
          <a:xfrm flipH="1">
            <a:off x="5063687" y="2084987"/>
            <a:ext cx="70944" cy="719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BCD7BFF9-ED3C-4B01-203B-9F05C0C4C817}"/>
              </a:ext>
            </a:extLst>
          </p:cNvPr>
          <p:cNvSpPr/>
          <p:nvPr/>
        </p:nvSpPr>
        <p:spPr>
          <a:xfrm flipH="1">
            <a:off x="5063687" y="2336249"/>
            <a:ext cx="70944" cy="719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4374878-9713-3127-422B-3EE0BF3A28BA}"/>
              </a:ext>
            </a:extLst>
          </p:cNvPr>
          <p:cNvSpPr/>
          <p:nvPr/>
        </p:nvSpPr>
        <p:spPr>
          <a:xfrm flipH="1">
            <a:off x="5058760" y="3636904"/>
            <a:ext cx="70944" cy="719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13ACFEB-0FEC-6D69-22A8-8664119B497C}"/>
              </a:ext>
            </a:extLst>
          </p:cNvPr>
          <p:cNvSpPr/>
          <p:nvPr/>
        </p:nvSpPr>
        <p:spPr>
          <a:xfrm flipH="1">
            <a:off x="5063687" y="3902947"/>
            <a:ext cx="70944" cy="719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D2011A9-AFE3-5E46-678A-FB0FF863F89D}"/>
              </a:ext>
            </a:extLst>
          </p:cNvPr>
          <p:cNvSpPr/>
          <p:nvPr/>
        </p:nvSpPr>
        <p:spPr>
          <a:xfrm flipH="1">
            <a:off x="5068614" y="4173917"/>
            <a:ext cx="70944" cy="719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4C184969-8595-D623-27C4-EAFF5173C134}"/>
              </a:ext>
            </a:extLst>
          </p:cNvPr>
          <p:cNvSpPr/>
          <p:nvPr/>
        </p:nvSpPr>
        <p:spPr>
          <a:xfrm flipH="1">
            <a:off x="1536152" y="1942110"/>
            <a:ext cx="70944" cy="7193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2D3A0026-EF18-D7D3-BD97-01908AB02E3E}"/>
              </a:ext>
            </a:extLst>
          </p:cNvPr>
          <p:cNvSpPr/>
          <p:nvPr/>
        </p:nvSpPr>
        <p:spPr>
          <a:xfrm flipH="1">
            <a:off x="1467177" y="3400420"/>
            <a:ext cx="70944" cy="7193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795026B3-0ACE-79C0-31AF-45BD84DFE846}"/>
              </a:ext>
            </a:extLst>
          </p:cNvPr>
          <p:cNvSpPr/>
          <p:nvPr/>
        </p:nvSpPr>
        <p:spPr>
          <a:xfrm flipH="1">
            <a:off x="1481957" y="3937433"/>
            <a:ext cx="70944" cy="7193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498F174C-9B02-B10C-C500-1AC6FE9C5B79}"/>
              </a:ext>
            </a:extLst>
          </p:cNvPr>
          <p:cNvSpPr/>
          <p:nvPr/>
        </p:nvSpPr>
        <p:spPr>
          <a:xfrm flipH="1">
            <a:off x="1536151" y="1685920"/>
            <a:ext cx="70944" cy="7193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D75D8F01-4C8D-91C7-58B9-3B04CAA6B9C7}"/>
              </a:ext>
            </a:extLst>
          </p:cNvPr>
          <p:cNvSpPr/>
          <p:nvPr/>
        </p:nvSpPr>
        <p:spPr>
          <a:xfrm flipH="1">
            <a:off x="1536151" y="2084985"/>
            <a:ext cx="70944" cy="7193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AE3A1034-9968-5D4F-91CB-B4B4CBE575B6}"/>
              </a:ext>
            </a:extLst>
          </p:cNvPr>
          <p:cNvSpPr/>
          <p:nvPr/>
        </p:nvSpPr>
        <p:spPr>
          <a:xfrm flipH="1">
            <a:off x="5058759" y="1685920"/>
            <a:ext cx="70944" cy="7193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7E3EDC09-CE82-5DD8-664A-A2438C2DBF66}"/>
              </a:ext>
            </a:extLst>
          </p:cNvPr>
          <p:cNvSpPr/>
          <p:nvPr/>
        </p:nvSpPr>
        <p:spPr>
          <a:xfrm flipH="1">
            <a:off x="5058759" y="3365933"/>
            <a:ext cx="70944" cy="7193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138F186-8C61-ECE6-35CB-680E336ABA40}"/>
              </a:ext>
            </a:extLst>
          </p:cNvPr>
          <p:cNvSpPr/>
          <p:nvPr/>
        </p:nvSpPr>
        <p:spPr>
          <a:xfrm>
            <a:off x="4060606" y="2203231"/>
            <a:ext cx="914400" cy="914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 dirty="0">
                <a:solidFill>
                  <a:srgbClr val="FFC000"/>
                </a:solidFill>
                <a:ea typeface="Roboto Condensed"/>
                <a:cs typeface="Roboto Condensed"/>
              </a:rPr>
              <a:t>63.33 %</a:t>
            </a:r>
          </a:p>
        </p:txBody>
      </p:sp>
    </p:spTree>
    <p:extLst>
      <p:ext uri="{BB962C8B-B14F-4D97-AF65-F5344CB8AC3E}">
        <p14:creationId xmlns:p14="http://schemas.microsoft.com/office/powerpoint/2010/main" val="3832408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4D67665D-A8B7-4916-8278-DA9462A0A3E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/>
              <a:t>Vielen Dank für Ihre Aufmerksamkeit!</a:t>
            </a:r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69EC0D7E-4F82-4D7C-AA83-F132976490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1411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71AD577-0745-430E-A382-84DD4DC645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de-DE"/>
              <a:t>Zusammenhang zwischen COVID-19 Fällen und allg. Testabdeckung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69F98F-435D-4ABB-AE40-FA29924267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de-DE" i="0">
                <a:latin typeface="Roboto Condensed"/>
                <a:ea typeface="Roboto Condensed"/>
                <a:cs typeface="Roboto Condensed"/>
              </a:rPr>
              <a:t>Johannes Franke | 12.07.2024 </a:t>
            </a:r>
            <a:endParaRPr lang="de-DE" i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1681234-D78A-45DE-B8D7-1D67513E98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ea typeface="Roboto Condensed"/>
                <a:cs typeface="Roboto Serif"/>
              </a:rPr>
              <a:t>Überblick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CEA19B9-3E31-470C-B1E4-A3D745DC8B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264795" indent="-264795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Szenario &amp; Forschungsfrage</a:t>
            </a:r>
          </a:p>
          <a:p>
            <a:pPr marL="264795" indent="-264795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Data Lifecycle</a:t>
            </a:r>
          </a:p>
          <a:p>
            <a:pPr marL="264795" indent="-264795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FAIR</a:t>
            </a:r>
          </a:p>
          <a:p>
            <a:pPr marL="264795" indent="-264795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Verwendete Werkzeuge &amp; Live Demo</a:t>
            </a:r>
            <a:endParaRPr lang="de-DE" dirty="0" err="1">
              <a:cs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617166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71AD577-0745-430E-A382-84DD4DC645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de-DE">
                <a:latin typeface="Roboto Condensed"/>
                <a:ea typeface="Roboto Condensed"/>
                <a:cs typeface="Roboto Condensed"/>
              </a:rPr>
              <a:t>Zusammenhang zwischen COVID-19 Fällen und allg. Testabdeckung </a:t>
            </a:r>
            <a:endParaRPr lang="de-DE">
              <a:solidFill>
                <a:srgbClr val="000000"/>
              </a:solidFill>
              <a:latin typeface="Roboto Condensed"/>
              <a:ea typeface="Roboto Condensed"/>
              <a:cs typeface="Roboto Condensed"/>
            </a:endParaRPr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69F98F-435D-4ABB-AE40-FA29924267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de-DE" i="0"/>
              <a:t>Johannes Franke | 12.07.2024 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1681234-D78A-45DE-B8D7-1D67513E98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ea typeface="Roboto Condensed"/>
                <a:cs typeface="Roboto Serif"/>
              </a:rPr>
              <a:t>Das Szenario</a:t>
            </a:r>
            <a:endParaRPr lang="de-DE" dirty="0"/>
          </a:p>
        </p:txBody>
      </p:sp>
      <p:sp>
        <p:nvSpPr>
          <p:cNvPr id="11" name="Inhaltsplatzhalter 4">
            <a:extLst>
              <a:ext uri="{FF2B5EF4-FFF2-40B4-BE49-F238E27FC236}">
                <a16:creationId xmlns:a16="http://schemas.microsoft.com/office/drawing/2014/main" id="{8D4DAA62-BF61-2795-18E2-D8089DCF9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2438" y="1095376"/>
            <a:ext cx="8239125" cy="2952750"/>
          </a:xfrm>
        </p:spPr>
        <p:txBody>
          <a:bodyPr vert="horz" lIns="0" tIns="0" rIns="0" bIns="0" rtlCol="0" anchor="t">
            <a:normAutofit/>
          </a:bodyPr>
          <a:lstStyle/>
          <a:p>
            <a:pPr marL="264795" indent="-264795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Datasets: </a:t>
            </a:r>
            <a:endParaRPr lang="de-DE" dirty="0">
              <a:cs typeface="Roboto Condensed"/>
            </a:endParaRPr>
          </a:p>
          <a:p>
            <a:pPr marL="696595" lvl="1" indent="-264795">
              <a:buClr>
                <a:schemeClr val="accent2"/>
              </a:buClr>
              <a:buFont typeface="Courier New" panose="020B0604020202020204" pitchFamily="34" charset="0"/>
              <a:buChar char="o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COVID-19 Fälle und Tode - ca. 12600 Einträge</a:t>
            </a:r>
          </a:p>
          <a:p>
            <a:pPr marL="696595" lvl="1" indent="-264795">
              <a:buClr>
                <a:schemeClr val="accent2"/>
              </a:buClr>
              <a:buFont typeface="Courier New" panose="020B0604020202020204" pitchFamily="34" charset="0"/>
              <a:buChar char="o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COVID-19 Testhäufigkeit - ca. 6100 Einträge</a:t>
            </a:r>
          </a:p>
          <a:p>
            <a:pPr marL="264795" indent="-264795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de-DE" dirty="0">
              <a:latin typeface="Roboto Condensed"/>
              <a:ea typeface="Roboto Condensed"/>
              <a:cs typeface="Roboto Condensed"/>
            </a:endParaRPr>
          </a:p>
          <a:p>
            <a:pPr marL="264795" indent="-264795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Passt thematisch gut zu </a:t>
            </a:r>
            <a:r>
              <a:rPr lang="de-DE" dirty="0" err="1">
                <a:latin typeface="Roboto Condensed"/>
                <a:ea typeface="Roboto Condensed"/>
                <a:cs typeface="Roboto Condensed"/>
              </a:rPr>
              <a:t>ReproHack</a:t>
            </a:r>
            <a:r>
              <a:rPr lang="de-DE" dirty="0">
                <a:latin typeface="Roboto Condensed"/>
                <a:ea typeface="Roboto Condensed"/>
                <a:cs typeface="Roboto Condensed"/>
              </a:rPr>
              <a:t> Review im Semester</a:t>
            </a:r>
          </a:p>
          <a:p>
            <a:pPr marL="264795" indent="-264795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Relativ aktuelles Thema</a:t>
            </a:r>
          </a:p>
          <a:p>
            <a:pPr marL="264795" indent="-264795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Daten von Anfang 2020 – Ende 2023</a:t>
            </a:r>
            <a:endParaRPr lang="de-DE" dirty="0">
              <a:cs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829011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71AD577-0745-430E-A382-84DD4DC645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de-DE"/>
              <a:t>Zusammenhang zwischen COVID-19 Fällen und allg. Testabdeckung </a:t>
            </a:r>
            <a:endParaRPr lang="de-DE">
              <a:solidFill>
                <a:srgbClr val="000000"/>
              </a:solidFill>
            </a:endParaRPr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69F98F-435D-4ABB-AE40-FA29924267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de-DE" i="0"/>
              <a:t>Johannes Franke | 12.07.2024 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1681234-D78A-45DE-B8D7-1D67513E98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ea typeface="Roboto Condensed"/>
                <a:cs typeface="Roboto Serif"/>
              </a:rPr>
              <a:t>Die Forschungsfrage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CEA19B9-3E31-470C-B1E4-A3D745DC8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2438" y="2353725"/>
            <a:ext cx="8239125" cy="1662943"/>
          </a:xfrm>
        </p:spPr>
        <p:txBody>
          <a:bodyPr vert="horz" lIns="0" tIns="0" rIns="0" bIns="0" rtlCol="0" anchor="t">
            <a:normAutofit fontScale="92500" lnSpcReduction="10000"/>
          </a:bodyPr>
          <a:lstStyle/>
          <a:p>
            <a:pPr marL="264795" indent="-264795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Relativ triviale Forschungsfrage</a:t>
            </a:r>
          </a:p>
          <a:p>
            <a:pPr marL="264795" indent="-264795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Bietet trotzdem genug Möglichkeiten zur Datenverarbeitung und Analyse</a:t>
            </a:r>
          </a:p>
          <a:p>
            <a:pPr marL="264795" indent="-264795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Fokus liegt auf dem Management der Daten, nicht auf der Analyse</a:t>
            </a:r>
          </a:p>
          <a:p>
            <a:pPr marL="264795" indent="-264795">
              <a:buClr>
                <a:schemeClr val="accent2"/>
              </a:buClr>
              <a:buFont typeface="Arial,Sans-Serif" panose="020B0604020202020204" pitchFamily="34" charset="0"/>
              <a:buChar char="•"/>
            </a:pPr>
            <a:r>
              <a:rPr lang="de-DE" b="1" dirty="0">
                <a:latin typeface="Arial"/>
                <a:ea typeface="Roboto Condensed"/>
                <a:cs typeface="Arial"/>
              </a:rPr>
              <a:t>Hypothese:</a:t>
            </a:r>
            <a:r>
              <a:rPr lang="de-DE" dirty="0">
                <a:latin typeface="Arial"/>
                <a:ea typeface="Roboto Condensed"/>
                <a:cs typeface="Arial"/>
              </a:rPr>
              <a:t> Es besteht eine Abhängigkeit zwischen den zwei Faktoren</a:t>
            </a:r>
            <a:endParaRPr lang="en-US" dirty="0">
              <a:latin typeface="Arial"/>
              <a:ea typeface="Roboto Condensed"/>
              <a:cs typeface="Arial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E1E2D38-C343-42B4-38F7-769598599704}"/>
              </a:ext>
            </a:extLst>
          </p:cNvPr>
          <p:cNvSpPr txBox="1"/>
          <p:nvPr/>
        </p:nvSpPr>
        <p:spPr>
          <a:xfrm>
            <a:off x="1399913" y="1205916"/>
            <a:ext cx="6344173" cy="8624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2400" b="1" i="1" dirty="0">
                <a:ea typeface="+mn-lt"/>
                <a:cs typeface="+mn-lt"/>
              </a:rPr>
              <a:t>Gibt es eine Abhängigkeit zwischen Testhäufigkeit und gemeldeten COVID-19 Fällen?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660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71AD577-0745-430E-A382-84DD4DC645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de-DE" dirty="0">
                <a:latin typeface="Roboto Condensed"/>
                <a:ea typeface="Roboto Condensed"/>
                <a:cs typeface="Roboto Condensed"/>
              </a:rPr>
              <a:t>Zusammenhang zwischen COVID-19 Fällen und allg. Testabdeckung </a:t>
            </a:r>
            <a:endParaRPr lang="de-DE">
              <a:solidFill>
                <a:srgbClr val="000000"/>
              </a:solidFill>
              <a:latin typeface="Roboto Condensed"/>
              <a:ea typeface="Roboto Condensed"/>
              <a:cs typeface="Roboto Condensed"/>
            </a:endParaRPr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69F98F-435D-4ABB-AE40-FA29924267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de-DE" i="0"/>
              <a:t>Johannes Franke | 12.07.2024 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1681234-D78A-45DE-B8D7-1D67513E98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ea typeface="Roboto Condensed"/>
                <a:cs typeface="Roboto Serif"/>
              </a:rPr>
              <a:t>Data Lifecycle</a:t>
            </a:r>
            <a:endParaRPr lang="de-DE" dirty="0"/>
          </a:p>
        </p:txBody>
      </p:sp>
      <p:pic>
        <p:nvPicPr>
          <p:cNvPr id="6" name="Grafik 5" descr="Ein Bild, das Text, Screenshot, Diagramm, Schrift enthält.&#10;&#10;Beschreibung automatisch generiert.">
            <a:extLst>
              <a:ext uri="{FF2B5EF4-FFF2-40B4-BE49-F238E27FC236}">
                <a16:creationId xmlns:a16="http://schemas.microsoft.com/office/drawing/2014/main" id="{F04DABE4-E8D9-AAD8-F281-977AF2038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563" y="1017549"/>
            <a:ext cx="4234874" cy="32338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81271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71AD577-0745-430E-A382-84DD4DC645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de-DE">
                <a:latin typeface="Roboto Condensed"/>
                <a:ea typeface="Roboto Condensed"/>
                <a:cs typeface="Roboto Condensed"/>
              </a:rPr>
              <a:t>Zusammenhang zwischen COVID-19 Fällen und allg. Testabdeckung </a:t>
            </a:r>
            <a:endParaRPr lang="de-DE">
              <a:solidFill>
                <a:srgbClr val="000000"/>
              </a:solidFill>
              <a:latin typeface="Roboto Condensed"/>
              <a:ea typeface="Roboto Condensed"/>
              <a:cs typeface="Roboto Condensed"/>
            </a:endParaRPr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69F98F-435D-4ABB-AE40-FA29924267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de-DE" i="0"/>
              <a:t>Johannes Franke | 12.07.2024 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1681234-D78A-45DE-B8D7-1D67513E98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ea typeface="Roboto Condensed"/>
                <a:cs typeface="Roboto Serif"/>
              </a:rPr>
              <a:t>Plan</a:t>
            </a:r>
            <a:endParaRPr lang="de-DE" dirty="0">
              <a:ea typeface="Roboto Condensed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CEA19B9-3E31-470C-B1E4-A3D745DC8B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0" rtlCol="0" anchor="t">
            <a:normAutofit fontScale="92500" lnSpcReduction="10000"/>
          </a:bodyPr>
          <a:lstStyle/>
          <a:p>
            <a:pPr marL="264795" indent="-264795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b="1" dirty="0">
                <a:latin typeface="Roboto Condensed"/>
                <a:ea typeface="Roboto Condensed"/>
                <a:cs typeface="Roboto Condensed"/>
              </a:rPr>
              <a:t>Data Management Plan</a:t>
            </a:r>
          </a:p>
          <a:p>
            <a:pPr marL="696595" lvl="1" indent="-215900">
              <a:buClr>
                <a:schemeClr val="accent2"/>
              </a:buClr>
              <a:buFont typeface="Courier New" panose="020B0604020202020204" pitchFamily="34" charset="0"/>
              <a:buChar char="o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Basierend auf </a:t>
            </a:r>
            <a:r>
              <a:rPr lang="de-DE" dirty="0">
                <a:latin typeface="Roboto Condensed"/>
                <a:ea typeface="Roboto Condensed"/>
                <a:cs typeface="Roboto Condensed"/>
                <a:hlinkClick r:id="rId3"/>
              </a:rPr>
              <a:t>Horizon Template</a:t>
            </a:r>
            <a:r>
              <a:rPr lang="de-DE" dirty="0">
                <a:latin typeface="Roboto Condensed"/>
                <a:ea typeface="Roboto Condensed"/>
                <a:cs typeface="Roboto Condensed"/>
              </a:rPr>
              <a:t> (persönliche Präferenz)</a:t>
            </a:r>
          </a:p>
          <a:p>
            <a:pPr marL="696595" lvl="1" indent="-215900">
              <a:buClr>
                <a:schemeClr val="accent2"/>
              </a:buClr>
              <a:buFont typeface="Courier New" panose="020B0604020202020204" pitchFamily="34" charset="0"/>
              <a:buChar char="o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Ermöglicht schnellen Projektstart und beinhaltet viele der zentralen Fragen</a:t>
            </a:r>
          </a:p>
          <a:p>
            <a:pPr marL="264795" indent="-264795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b="1" dirty="0">
                <a:latin typeface="Roboto Condensed"/>
                <a:ea typeface="Roboto Condensed"/>
                <a:cs typeface="Roboto Condensed"/>
              </a:rPr>
              <a:t>Dokumentation nach der Idee eines </a:t>
            </a:r>
            <a:r>
              <a:rPr lang="de-DE" b="1" i="1" dirty="0">
                <a:latin typeface="Roboto Condensed"/>
                <a:ea typeface="Roboto Condensed"/>
                <a:cs typeface="Roboto Condensed"/>
              </a:rPr>
              <a:t>"</a:t>
            </a:r>
            <a:r>
              <a:rPr lang="de-DE" b="1" i="1" err="1">
                <a:latin typeface="Roboto Condensed"/>
                <a:ea typeface="Roboto Condensed"/>
                <a:cs typeface="Roboto Condensed"/>
              </a:rPr>
              <a:t>living</a:t>
            </a:r>
            <a:r>
              <a:rPr lang="de-DE" b="1" i="1" dirty="0">
                <a:latin typeface="Roboto Condensed"/>
                <a:ea typeface="Roboto Condensed"/>
                <a:cs typeface="Roboto Condensed"/>
              </a:rPr>
              <a:t> </a:t>
            </a:r>
            <a:r>
              <a:rPr lang="de-DE" b="1" i="1" err="1">
                <a:latin typeface="Roboto Condensed"/>
                <a:ea typeface="Roboto Condensed"/>
                <a:cs typeface="Roboto Condensed"/>
              </a:rPr>
              <a:t>document</a:t>
            </a:r>
            <a:r>
              <a:rPr lang="de-DE" b="1" i="1" dirty="0">
                <a:latin typeface="Roboto Condensed"/>
                <a:ea typeface="Roboto Condensed"/>
                <a:cs typeface="Roboto Condensed"/>
              </a:rPr>
              <a:t>"</a:t>
            </a:r>
          </a:p>
          <a:p>
            <a:pPr marL="696595" lvl="1" indent="-215900">
              <a:buClr>
                <a:schemeClr val="accent2"/>
              </a:buClr>
              <a:buFont typeface="Courier New" panose="020B0604020202020204" pitchFamily="34" charset="0"/>
              <a:buChar char="o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Erstellung eines öffentlichen GitHub Repository mit README &amp; MIT Lizenz</a:t>
            </a:r>
          </a:p>
          <a:p>
            <a:pPr marL="696595" lvl="1" indent="-215900">
              <a:buClr>
                <a:schemeClr val="accent2"/>
              </a:buClr>
              <a:buFont typeface="Courier New" panose="020B0604020202020204" pitchFamily="34" charset="0"/>
              <a:buChar char="o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Erklärung der Ordnerstruktur und E-Mail Bereitstellung für weitere Fragen</a:t>
            </a:r>
          </a:p>
          <a:p>
            <a:pPr marL="696595" lvl="1" indent="-215900">
              <a:buClr>
                <a:schemeClr val="accent2"/>
              </a:buClr>
              <a:buFont typeface="Courier New" panose="020B0604020202020204" pitchFamily="34" charset="0"/>
              <a:buChar char="o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Ein ständig aktualisiertes Dokument mit allen Informationen</a:t>
            </a:r>
          </a:p>
          <a:p>
            <a:pPr marL="696595" lvl="1" indent="-215900">
              <a:buClr>
                <a:schemeClr val="accent2"/>
              </a:buClr>
              <a:buFont typeface="Courier New" panose="020B0604020202020204" pitchFamily="34" charset="0"/>
              <a:buChar char="o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Workflow: Stufe des DLC abarbeiten -&gt; Informationen einfügen -&gt; Nächste Stufe -&gt; bei evtl. späteren Änderungen Dokumentation aktualisieren</a:t>
            </a:r>
            <a:endParaRPr lang="de-DE" dirty="0">
              <a:cs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653601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71AD577-0745-430E-A382-84DD4DC645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de-DE"/>
              <a:t>Zusammenhang zwischen COVID-19 Fällen und allg. Testabdeckung </a:t>
            </a:r>
            <a:endParaRPr lang="de-DE">
              <a:solidFill>
                <a:srgbClr val="000000"/>
              </a:solidFill>
            </a:endParaRPr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69F98F-435D-4ABB-AE40-FA29924267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de-DE" i="0"/>
              <a:t>Johannes Franke | 12.07.2024 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1681234-D78A-45DE-B8D7-1D67513E98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>
                <a:ea typeface="Roboto Condensed"/>
                <a:cs typeface="Roboto Serif"/>
              </a:rPr>
              <a:t>Collect</a:t>
            </a:r>
            <a:endParaRPr lang="de-DE" dirty="0" err="1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CEA19B9-3E31-470C-B1E4-A3D745DC8B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264795" indent="-264795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Die Daten sind quantitativ, strukturiert und glaubwürdig.</a:t>
            </a:r>
            <a:endParaRPr lang="de-DE" dirty="0">
              <a:cs typeface="Roboto Condensed"/>
            </a:endParaRPr>
          </a:p>
          <a:p>
            <a:pPr marL="264795" indent="-264795">
              <a:buClr>
                <a:schemeClr val="accent2"/>
              </a:buClr>
              <a:buFont typeface="Arial,Sans-Serif" panose="020B0604020202020204" pitchFamily="34" charset="0"/>
              <a:buChar char="•"/>
            </a:pPr>
            <a:r>
              <a:rPr lang="de-DE" dirty="0">
                <a:latin typeface="Arial"/>
                <a:ea typeface="Roboto Condensed"/>
                <a:cs typeface="Arial"/>
              </a:rPr>
              <a:t>In gängigen Formaten verfügbar (CSV, JSON, XML, …)</a:t>
            </a:r>
            <a:endParaRPr lang="en-US" dirty="0">
              <a:latin typeface="Arial"/>
              <a:ea typeface="Roboto Condensed"/>
              <a:cs typeface="Arial"/>
            </a:endParaRPr>
          </a:p>
          <a:p>
            <a:pPr marL="264795" indent="-264795">
              <a:buClr>
                <a:schemeClr val="accent2"/>
              </a:buClr>
              <a:buFont typeface="Arial,Sans-Serif" panose="020B0604020202020204" pitchFamily="34" charset="0"/>
              <a:buChar char="•"/>
            </a:pPr>
            <a:r>
              <a:rPr lang="de-DE" dirty="0">
                <a:latin typeface="Arial"/>
                <a:ea typeface="Roboto Condensed"/>
                <a:cs typeface="Arial"/>
              </a:rPr>
              <a:t>Automatisches/Manuelles web-</a:t>
            </a:r>
            <a:r>
              <a:rPr lang="de-DE" dirty="0" err="1">
                <a:latin typeface="Arial"/>
                <a:ea typeface="Roboto Condensed"/>
                <a:cs typeface="Arial"/>
              </a:rPr>
              <a:t>scraping</a:t>
            </a:r>
            <a:r>
              <a:rPr lang="de-DE" dirty="0">
                <a:latin typeface="Arial"/>
                <a:ea typeface="Roboto Condensed"/>
                <a:cs typeface="Arial"/>
              </a:rPr>
              <a:t> der ECDC</a:t>
            </a:r>
            <a:endParaRPr lang="en-US">
              <a:latin typeface="Arial"/>
              <a:ea typeface="Roboto Condensed"/>
              <a:cs typeface="Arial"/>
            </a:endParaRPr>
          </a:p>
          <a:p>
            <a:pPr marL="264795" indent="-264795">
              <a:buFont typeface="Arial,Sans-Serif" panose="020B0604020202020204" pitchFamily="34" charset="0"/>
              <a:buChar char="•"/>
            </a:pPr>
            <a:r>
              <a:rPr lang="de-DE" dirty="0">
                <a:latin typeface="Arial"/>
                <a:ea typeface="Roboto Condensed"/>
                <a:cs typeface="Arial"/>
              </a:rPr>
              <a:t>Datensätze heißen immer </a:t>
            </a:r>
            <a:r>
              <a:rPr lang="de-DE" i="1" dirty="0">
                <a:latin typeface="Arial"/>
                <a:ea typeface="Roboto Condensed"/>
                <a:cs typeface="Arial"/>
              </a:rPr>
              <a:t>"data.csv"</a:t>
            </a:r>
            <a:r>
              <a:rPr lang="de-DE" dirty="0">
                <a:latin typeface="Arial"/>
                <a:ea typeface="Roboto Condensed"/>
                <a:cs typeface="Arial"/>
              </a:rPr>
              <a:t> -&gt; Keine Eindeutigkeit</a:t>
            </a:r>
          </a:p>
          <a:p>
            <a:pPr marL="264795" indent="-264795">
              <a:buFont typeface="Arial,Sans-Serif" panose="020B0604020202020204" pitchFamily="34" charset="0"/>
              <a:buChar char="•"/>
            </a:pPr>
            <a:r>
              <a:rPr lang="de-DE" dirty="0">
                <a:latin typeface="Arial"/>
                <a:ea typeface="Roboto Condensed"/>
                <a:cs typeface="Arial"/>
              </a:rPr>
              <a:t>Nicht global repräsentativ -&gt; Europa </a:t>
            </a:r>
            <a:r>
              <a:rPr lang="de-DE" err="1">
                <a:latin typeface="Arial"/>
                <a:ea typeface="Roboto Condensed"/>
                <a:cs typeface="Arial"/>
              </a:rPr>
              <a:t>biased</a:t>
            </a:r>
            <a:endParaRPr lang="de-DE" dirty="0" err="1">
              <a:latin typeface="Arial"/>
              <a:ea typeface="Roboto Condensed"/>
              <a:cs typeface="Arial"/>
            </a:endParaRPr>
          </a:p>
          <a:p>
            <a:endParaRPr lang="de-DE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5893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71AD577-0745-430E-A382-84DD4DC645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de-DE">
                <a:latin typeface="Roboto Condensed"/>
                <a:ea typeface="Roboto Condensed"/>
                <a:cs typeface="Roboto Condensed"/>
              </a:rPr>
              <a:t>Zusammenhang zwischen COVID-19 Fällen und allg. Testabdeckung </a:t>
            </a:r>
            <a:endParaRPr lang="de-DE">
              <a:solidFill>
                <a:srgbClr val="000000"/>
              </a:solidFill>
              <a:latin typeface="Roboto Condensed"/>
              <a:ea typeface="Roboto Condensed"/>
              <a:cs typeface="Roboto Condensed"/>
            </a:endParaRPr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69F98F-435D-4ABB-AE40-FA29924267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de-DE" i="0"/>
              <a:t>Johannes Franke | 12.07.2024 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1681234-D78A-45DE-B8D7-1D67513E98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>
                <a:cs typeface="Roboto Serif"/>
              </a:rPr>
              <a:t>Collect</a:t>
            </a:r>
            <a:endParaRPr lang="de-DE" dirty="0" err="1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CEA19B9-3E31-470C-B1E4-A3D745DC8B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264795" indent="-264795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b="1" dirty="0">
                <a:latin typeface="Roboto Condensed"/>
                <a:ea typeface="Roboto Condensed"/>
                <a:cs typeface="Roboto Condensed"/>
              </a:rPr>
              <a:t>Datenquellen</a:t>
            </a:r>
            <a:endParaRPr lang="de-DE" b="1" dirty="0"/>
          </a:p>
          <a:p>
            <a:pPr marL="696595" lvl="1" indent="-264795">
              <a:buClr>
                <a:schemeClr val="accent2"/>
              </a:buClr>
              <a:buFont typeface="Courier New" panose="020B0604020202020204" pitchFamily="34" charset="0"/>
              <a:buChar char="o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Primär: European Surveillance System (</a:t>
            </a:r>
            <a:r>
              <a:rPr lang="de-DE" err="1">
                <a:latin typeface="Roboto Condensed"/>
                <a:ea typeface="Roboto Condensed"/>
                <a:cs typeface="Roboto Condensed"/>
              </a:rPr>
              <a:t>TESSy</a:t>
            </a:r>
            <a:r>
              <a:rPr lang="de-DE" dirty="0">
                <a:latin typeface="Roboto Condensed"/>
                <a:ea typeface="Roboto Condensed"/>
                <a:cs typeface="Roboto Condensed"/>
              </a:rPr>
              <a:t>)</a:t>
            </a:r>
            <a:endParaRPr lang="de-DE">
              <a:cs typeface="Roboto Condensed" pitchFamily="2" charset="0"/>
            </a:endParaRPr>
          </a:p>
          <a:p>
            <a:pPr marL="696595" lvl="1" indent="-264795">
              <a:buClr>
                <a:schemeClr val="accent2"/>
              </a:buClr>
              <a:buFont typeface="Courier New" panose="020B0604020202020204" pitchFamily="34" charset="0"/>
              <a:buChar char="o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Sekundär: Öffentliche Online-Quellen -&gt; Datenqualität?</a:t>
            </a:r>
          </a:p>
        </p:txBody>
      </p:sp>
    </p:spTree>
    <p:extLst>
      <p:ext uri="{BB962C8B-B14F-4D97-AF65-F5344CB8AC3E}">
        <p14:creationId xmlns:p14="http://schemas.microsoft.com/office/powerpoint/2010/main" val="1755316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71AD577-0745-430E-A382-84DD4DC645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sz="1000" baseline="0">
                <a:solidFill>
                  <a:srgbClr val="002F5D"/>
                </a:solidFill>
                <a:latin typeface="Roboto Condensed"/>
              </a:rPr>
              <a:t>Zusammenhang zwischen COVID-19 Fällen und allg. Testabdeckung </a:t>
            </a:r>
            <a:r>
              <a:rPr lang="de-DE" sz="1000">
                <a:latin typeface="Roboto Condensed"/>
                <a:ea typeface="Roboto Condensed"/>
                <a:cs typeface="Roboto Condensed"/>
              </a:rPr>
              <a:t>​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69F98F-435D-4ABB-AE40-FA29924267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de-DE" i="0"/>
              <a:t>Johannes Franke | 12.07.2024 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1681234-D78A-45DE-B8D7-1D67513E98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>
                <a:ea typeface="Roboto Condensed"/>
                <a:cs typeface="Roboto Serif"/>
              </a:rPr>
              <a:t>Assure</a:t>
            </a:r>
            <a:endParaRPr lang="de-DE" dirty="0" err="1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CEA19B9-3E31-470C-B1E4-A3D745DC8B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0" rtlCol="0" anchor="t">
            <a:normAutofit lnSpcReduction="10000"/>
          </a:bodyPr>
          <a:lstStyle/>
          <a:p>
            <a:pPr marL="264795" indent="-264795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b="1" err="1">
                <a:latin typeface="Roboto Condensed"/>
                <a:ea typeface="Roboto Condensed"/>
                <a:cs typeface="Roboto Condensed"/>
              </a:rPr>
              <a:t>Completeness</a:t>
            </a:r>
            <a:endParaRPr lang="de-DE" b="1" err="1">
              <a:cs typeface="Roboto Condensed"/>
            </a:endParaRPr>
          </a:p>
          <a:p>
            <a:pPr marL="696595" lvl="1" indent="-342900">
              <a:buClr>
                <a:schemeClr val="accent2"/>
              </a:buClr>
              <a:buFont typeface="Courier New" panose="020B0604020202020204" pitchFamily="34" charset="0"/>
              <a:buChar char="o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7.63% aller Einträge des </a:t>
            </a:r>
            <a:r>
              <a:rPr lang="de-DE" err="1">
                <a:latin typeface="Roboto Condensed"/>
                <a:ea typeface="Roboto Condensed"/>
                <a:cs typeface="Roboto Condensed"/>
              </a:rPr>
              <a:t>Deaths</a:t>
            </a:r>
            <a:r>
              <a:rPr lang="de-DE" dirty="0">
                <a:latin typeface="Roboto Condensed"/>
                <a:ea typeface="Roboto Condensed"/>
                <a:cs typeface="Roboto Condensed"/>
              </a:rPr>
              <a:t>/Cases Datensatz haben </a:t>
            </a:r>
            <a:r>
              <a:rPr lang="de-DE" err="1">
                <a:latin typeface="Roboto Condensed"/>
                <a:ea typeface="Roboto Condensed"/>
                <a:cs typeface="Roboto Condensed"/>
              </a:rPr>
              <a:t>NaN</a:t>
            </a:r>
            <a:r>
              <a:rPr lang="de-DE">
                <a:latin typeface="Roboto Condensed"/>
                <a:ea typeface="Roboto Condensed"/>
                <a:cs typeface="Roboto Condensed"/>
              </a:rPr>
              <a:t> Werte</a:t>
            </a:r>
          </a:p>
          <a:p>
            <a:pPr marL="696595" lvl="1" indent="-342900">
              <a:buClr>
                <a:schemeClr val="accent2"/>
              </a:buClr>
              <a:buFont typeface="Courier New" panose="020B0604020202020204" pitchFamily="34" charset="0"/>
              <a:buChar char="o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Bei </a:t>
            </a:r>
            <a:r>
              <a:rPr lang="de-DE" dirty="0" err="1">
                <a:latin typeface="Roboto Condensed"/>
                <a:ea typeface="Roboto Condensed"/>
                <a:cs typeface="Roboto Condensed"/>
              </a:rPr>
              <a:t>Testing</a:t>
            </a:r>
            <a:r>
              <a:rPr lang="de-DE" dirty="0">
                <a:latin typeface="Roboto Condensed"/>
                <a:ea typeface="Roboto Condensed"/>
                <a:cs typeface="Roboto Condensed"/>
              </a:rPr>
              <a:t> Datensatz: 18.86%</a:t>
            </a:r>
          </a:p>
          <a:p>
            <a:pPr marL="264795" indent="-264795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b="1" err="1">
                <a:latin typeface="Roboto Condensed"/>
                <a:ea typeface="Roboto Condensed"/>
                <a:cs typeface="Roboto Condensed"/>
              </a:rPr>
              <a:t>Uniqueness</a:t>
            </a:r>
            <a:endParaRPr lang="de-DE" b="1">
              <a:latin typeface="Roboto Condensed"/>
              <a:ea typeface="Roboto Condensed"/>
              <a:cs typeface="Roboto Condensed"/>
            </a:endParaRPr>
          </a:p>
          <a:p>
            <a:pPr marL="696595" lvl="1" indent="-264795">
              <a:buClr>
                <a:schemeClr val="accent2"/>
              </a:buClr>
              <a:buFont typeface="Courier New" panose="020B0604020202020204" pitchFamily="34" charset="0"/>
              <a:buChar char="o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Sortierung nach Land und Datum stellt Einzigartigkeit sicher</a:t>
            </a:r>
          </a:p>
          <a:p>
            <a:pPr marL="264795" indent="-264795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b="1" err="1">
                <a:latin typeface="Roboto Condensed"/>
                <a:ea typeface="Roboto Condensed"/>
                <a:cs typeface="Roboto Condensed"/>
              </a:rPr>
              <a:t>Timeliness</a:t>
            </a:r>
            <a:endParaRPr lang="de-DE" b="1">
              <a:latin typeface="Roboto Condensed"/>
              <a:ea typeface="Roboto Condensed"/>
              <a:cs typeface="Roboto Condensed"/>
            </a:endParaRPr>
          </a:p>
          <a:p>
            <a:pPr marL="696595" lvl="1" indent="-264795">
              <a:buClr>
                <a:schemeClr val="accent2"/>
              </a:buClr>
              <a:buFont typeface="Courier New" panose="020B0604020202020204" pitchFamily="34" charset="0"/>
              <a:buChar char="o"/>
            </a:pPr>
            <a:r>
              <a:rPr lang="de-DE">
                <a:latin typeface="Roboto Condensed"/>
                <a:ea typeface="Roboto Condensed"/>
                <a:cs typeface="Roboto Condensed"/>
              </a:rPr>
              <a:t>Relativ repräsentativ</a:t>
            </a:r>
          </a:p>
          <a:p>
            <a:pPr marL="696595" lvl="1" indent="-264795">
              <a:buClr>
                <a:schemeClr val="accent2"/>
              </a:buClr>
              <a:buFont typeface="Courier New" panose="020B0604020202020204" pitchFamily="34" charset="0"/>
              <a:buChar char="o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Keine 100% Garantie das in einer Pandemie alles akkurat ist</a:t>
            </a:r>
          </a:p>
        </p:txBody>
      </p:sp>
    </p:spTree>
    <p:extLst>
      <p:ext uri="{BB962C8B-B14F-4D97-AF65-F5344CB8AC3E}">
        <p14:creationId xmlns:p14="http://schemas.microsoft.com/office/powerpoint/2010/main" val="2869242577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| Titelfolie">
  <a:themeElements>
    <a:clrScheme name="Universität">
      <a:dk1>
        <a:srgbClr val="002F5D"/>
      </a:dk1>
      <a:lt1>
        <a:srgbClr val="FFFFFF"/>
      </a:lt1>
      <a:dk2>
        <a:srgbClr val="002F5D"/>
      </a:dk2>
      <a:lt2>
        <a:srgbClr val="FFFFFF"/>
      </a:lt2>
      <a:accent1>
        <a:srgbClr val="AE9A63"/>
      </a:accent1>
      <a:accent2>
        <a:srgbClr val="7682A5"/>
      </a:accent2>
      <a:accent3>
        <a:srgbClr val="8E98B7"/>
      </a:accent3>
      <a:accent4>
        <a:srgbClr val="FFFFFF"/>
      </a:accent4>
      <a:accent5>
        <a:srgbClr val="FFFFFF"/>
      </a:accent5>
      <a:accent6>
        <a:srgbClr val="FFFFFF"/>
      </a:accent6>
      <a:hlink>
        <a:srgbClr val="7682A5"/>
      </a:hlink>
      <a:folHlink>
        <a:srgbClr val="A8AFC8"/>
      </a:folHlink>
    </a:clrScheme>
    <a:fontScheme name="UniJena_Hausschrift_Roboto">
      <a:majorFont>
        <a:latin typeface="Roboto Serif"/>
        <a:ea typeface=""/>
        <a:cs typeface=""/>
      </a:majorFont>
      <a:minorFont>
        <a:latin typeface="Roboto Condensed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alpha val="8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Master | Inhaltseiten">
  <a:themeElements>
    <a:clrScheme name="Universität">
      <a:dk1>
        <a:srgbClr val="002F5D"/>
      </a:dk1>
      <a:lt1>
        <a:srgbClr val="FFFFFF"/>
      </a:lt1>
      <a:dk2>
        <a:srgbClr val="002F5D"/>
      </a:dk2>
      <a:lt2>
        <a:srgbClr val="FFFFFF"/>
      </a:lt2>
      <a:accent1>
        <a:srgbClr val="AE9A63"/>
      </a:accent1>
      <a:accent2>
        <a:srgbClr val="7682A5"/>
      </a:accent2>
      <a:accent3>
        <a:srgbClr val="8E98B7"/>
      </a:accent3>
      <a:accent4>
        <a:srgbClr val="FFFFFF"/>
      </a:accent4>
      <a:accent5>
        <a:srgbClr val="FFFFFF"/>
      </a:accent5>
      <a:accent6>
        <a:srgbClr val="FFFFFF"/>
      </a:accent6>
      <a:hlink>
        <a:srgbClr val="7682A5"/>
      </a:hlink>
      <a:folHlink>
        <a:srgbClr val="A8AFC8"/>
      </a:folHlink>
    </a:clrScheme>
    <a:fontScheme name="UniJena_Hausschrift_Roboto">
      <a:majorFont>
        <a:latin typeface="Roboto Serif"/>
        <a:ea typeface=""/>
        <a:cs typeface=""/>
      </a:majorFont>
      <a:minorFont>
        <a:latin typeface="Roboto Condensed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alpha val="8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Master | Schlussfolie">
  <a:themeElements>
    <a:clrScheme name="Universität">
      <a:dk1>
        <a:srgbClr val="002F5D"/>
      </a:dk1>
      <a:lt1>
        <a:srgbClr val="FFFFFF"/>
      </a:lt1>
      <a:dk2>
        <a:srgbClr val="002F5D"/>
      </a:dk2>
      <a:lt2>
        <a:srgbClr val="FFFFFF"/>
      </a:lt2>
      <a:accent1>
        <a:srgbClr val="AE9A63"/>
      </a:accent1>
      <a:accent2>
        <a:srgbClr val="7682A5"/>
      </a:accent2>
      <a:accent3>
        <a:srgbClr val="8E98B7"/>
      </a:accent3>
      <a:accent4>
        <a:srgbClr val="FFFFFF"/>
      </a:accent4>
      <a:accent5>
        <a:srgbClr val="FFFFFF"/>
      </a:accent5>
      <a:accent6>
        <a:srgbClr val="FFFFFF"/>
      </a:accent6>
      <a:hlink>
        <a:srgbClr val="7682A5"/>
      </a:hlink>
      <a:folHlink>
        <a:srgbClr val="A8AFC8"/>
      </a:folHlink>
    </a:clrScheme>
    <a:fontScheme name="UniJena_Hausschrift_Roboto">
      <a:majorFont>
        <a:latin typeface="Roboto Serif"/>
        <a:ea typeface=""/>
        <a:cs typeface=""/>
      </a:majorFont>
      <a:minorFont>
        <a:latin typeface="Roboto Condensed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alpha val="8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</Words>
  <Application>Microsoft Office PowerPoint</Application>
  <PresentationFormat>Bildschirmpräsentation (16:9)</PresentationFormat>
  <Paragraphs>8</Paragraphs>
  <Slides>19</Slides>
  <Notes>17</Notes>
  <HiddenSlides>0</HiddenSlides>
  <MMClips>0</MMClips>
  <ScaleCrop>false</ScaleCrop>
  <HeadingPairs>
    <vt:vector size="4" baseType="variant">
      <vt:variant>
        <vt:lpstr>Design</vt:lpstr>
      </vt:variant>
      <vt:variant>
        <vt:i4>3</vt:i4>
      </vt:variant>
      <vt:variant>
        <vt:lpstr>Folientitel</vt:lpstr>
      </vt:variant>
      <vt:variant>
        <vt:i4>19</vt:i4>
      </vt:variant>
    </vt:vector>
  </HeadingPairs>
  <TitlesOfParts>
    <vt:vector size="22" baseType="lpstr">
      <vt:lpstr>Master | Titelfolie</vt:lpstr>
      <vt:lpstr>Master | Inhaltseiten</vt:lpstr>
      <vt:lpstr>Master | Schlussfolie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FSU Jena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Liana Franke</dc:creator>
  <cp:lastModifiedBy>Susanne Bukatz</cp:lastModifiedBy>
  <cp:revision>1275</cp:revision>
  <cp:lastPrinted>2017-04-12T09:06:57Z</cp:lastPrinted>
  <dcterms:created xsi:type="dcterms:W3CDTF">2017-03-23T10:34:48Z</dcterms:created>
  <dcterms:modified xsi:type="dcterms:W3CDTF">2024-07-10T17:46:17Z</dcterms:modified>
</cp:coreProperties>
</file>