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60" r:id="rId1"/>
    <p:sldMasterId id="2147483648" r:id="rId2"/>
    <p:sldMasterId id="2147483666" r:id="rId3"/>
  </p:sldMasterIdLst>
  <p:notesMasterIdLst>
    <p:notesMasterId r:id="rId23"/>
  </p:notesMasterIdLst>
  <p:handoutMasterIdLst>
    <p:handoutMasterId r:id="rId24"/>
  </p:handoutMasterIdLst>
  <p:sldIdLst>
    <p:sldId id="290" r:id="rId4"/>
    <p:sldId id="293" r:id="rId5"/>
    <p:sldId id="294" r:id="rId6"/>
    <p:sldId id="295" r:id="rId7"/>
    <p:sldId id="304" r:id="rId8"/>
    <p:sldId id="296" r:id="rId9"/>
    <p:sldId id="297" r:id="rId10"/>
    <p:sldId id="305" r:id="rId11"/>
    <p:sldId id="298" r:id="rId12"/>
    <p:sldId id="306" r:id="rId13"/>
    <p:sldId id="299" r:id="rId14"/>
    <p:sldId id="300" r:id="rId15"/>
    <p:sldId id="307" r:id="rId16"/>
    <p:sldId id="301" r:id="rId17"/>
    <p:sldId id="302" r:id="rId18"/>
    <p:sldId id="303" r:id="rId19"/>
    <p:sldId id="309" r:id="rId20"/>
    <p:sldId id="308" r:id="rId21"/>
    <p:sldId id="292" r:id="rId22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25"/>
      <p:bold r:id="rId26"/>
      <p:italic r:id="rId27"/>
      <p:boldItalic r:id="rId28"/>
    </p:embeddedFont>
    <p:embeddedFont>
      <p:font typeface="Roboto Serif" panose="020B0604020202020204" charset="0"/>
      <p:regular r:id="rId29"/>
      <p:bold r:id="rId30"/>
      <p:italic r:id="rId31"/>
      <p:boldItalic r:id="rId3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e Bukatz" initials="SB" lastIdx="6" clrIdx="0">
    <p:extLst>
      <p:ext uri="{19B8F6BF-5375-455C-9EA6-DF929625EA0E}">
        <p15:presenceInfo xmlns:p15="http://schemas.microsoft.com/office/powerpoint/2012/main" userId="S-1-5-21-866499592-3592028529-3545064460-94181" providerId="AD"/>
      </p:ext>
    </p:extLst>
  </p:cmAuthor>
  <p:cmAuthor id="2" name="Susanne Bukatz" initials="SB [2]" lastIdx="15" clrIdx="1">
    <p:extLst>
      <p:ext uri="{19B8F6BF-5375-455C-9EA6-DF929625EA0E}">
        <p15:presenceInfo xmlns:p15="http://schemas.microsoft.com/office/powerpoint/2012/main" userId="Susanne Bu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864"/>
    <a:srgbClr val="8A1878"/>
    <a:srgbClr val="FFFFFF"/>
    <a:srgbClr val="002F5D"/>
    <a:srgbClr val="BD9F21"/>
    <a:srgbClr val="FFBE64"/>
    <a:srgbClr val="F0AA46"/>
    <a:srgbClr val="F0A050"/>
    <a:srgbClr val="FFB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042B-A59D-BD0E-9379-1934744A1E40}" v="3798" dt="2024-07-10T10:56:40.357"/>
    <p1510:client id="{5ECBC5B7-E559-C12F-DEB8-B15367E5465E}" v="75" dt="2024-07-10T11:00:38.649"/>
    <p1510:client id="{7B6FC6C0-AB28-8D3C-8C03-C5214151DBCF}" v="17" dt="2024-07-08T20:11:58.869"/>
    <p1510:client id="{BA49A966-32AF-6B93-62BF-8BF2DD47F69B}" v="294" dt="2024-07-08T11:48:51.813"/>
    <p1510:client id="{CD9112B0-6032-47B4-B0B0-86CABD6C3603}" v="570" dt="2024-07-08T12:21:30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4" autoAdjust="0"/>
    <p:restoredTop sz="91484" autoAdjust="0"/>
  </p:normalViewPr>
  <p:slideViewPr>
    <p:cSldViewPr snapToGrid="0" snapToObjects="1">
      <p:cViewPr>
        <p:scale>
          <a:sx n="100" d="100"/>
          <a:sy n="100" d="100"/>
        </p:scale>
        <p:origin x="1122" y="9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96" d="100"/>
          <a:sy n="96" d="100"/>
        </p:scale>
        <p:origin x="2706" y="102"/>
      </p:cViewPr>
      <p:guideLst>
        <p:guide orient="horz" pos="2880"/>
        <p:guide pos="2160"/>
      </p:guideLst>
    </p:cSldViewPr>
  </p:notesViewPr>
  <p:gridSpacing cx="97200" cy="97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42F8-4030-468B-846F-DE3B6AB6CE0D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A542-7317-4AC6-A4A4-9C0CA7435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9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2040-EA4D-4002-BC41-13AC0377AF84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DD7A-5464-40FD-B5CC-4CA36D7CC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9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6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22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0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55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5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7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26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7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67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9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0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73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6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7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Projekt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37D85B5-8F26-48F9-9A40-02AA946E00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429237"/>
            <a:ext cx="8207374" cy="35083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Prof. Dr. Mustermann oder Projekttitel</a:t>
            </a:r>
            <a:endParaRPr lang="de-DE" sz="180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1B82292-8AF2-4EE1-90BD-12581586030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8313" y="3962400"/>
            <a:ext cx="8207375" cy="44767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3200" b="0">
                <a:latin typeface="+mj-lt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121927E-5D27-4DA4-91BE-50EAE7ABB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4410312"/>
            <a:ext cx="8207374" cy="350838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200" i="0" spc="0" baseline="0"/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277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und Text |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024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Titel der Veranstaltung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8234363" y="4884574"/>
            <a:ext cx="453230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 dirty="0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7" name="Textplatzhalter 24">
            <a:extLst>
              <a:ext uri="{FF2B5EF4-FFF2-40B4-BE49-F238E27FC236}">
                <a16:creationId xmlns:a16="http://schemas.microsoft.com/office/drawing/2014/main" id="{7F43C94D-9979-47C0-B4BE-2FC43A65CA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99579" y="488826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i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Prof. Dr. Mustermann | Datum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0F45C553-1950-485B-A6E2-DF7EBF7E04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2438" y="447675"/>
            <a:ext cx="8239125" cy="571504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dirty="0"/>
              <a:t>Text durch Klicken bearbeiten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87AC671-D060-4A57-A554-255C900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1095376"/>
            <a:ext cx="8239125" cy="2952750"/>
          </a:xfrm>
        </p:spPr>
        <p:txBody>
          <a:bodyPr/>
          <a:lstStyle>
            <a:lvl1pPr eaLnBrk="1" latinLnBrk="0" hangingPunct="1">
              <a:defRPr sz="2200"/>
            </a:lvl1pPr>
            <a:lvl2pPr marL="432000" indent="-216000" eaLnBrk="1" latinLnBrk="0" hangingPunct="1">
              <a:buFont typeface="Arial" pitchFamily="34" charset="0"/>
              <a:buChar char="•"/>
              <a:defRPr sz="2000"/>
            </a:lvl2pPr>
            <a:lvl3pPr marL="684000" indent="-216000" eaLnBrk="1" latinLnBrk="0" hangingPunct="1"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777BF0FE-2C6F-41A8-AB53-05C956AC5A2D}"/>
              </a:ext>
            </a:extLst>
          </p:cNvPr>
          <p:cNvCxnSpPr/>
          <p:nvPr userDrawn="1"/>
        </p:nvCxnSpPr>
        <p:spPr>
          <a:xfrm>
            <a:off x="449704" y="339502"/>
            <a:ext cx="450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4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3" orient="horz" pos="282">
          <p15:clr>
            <a:srgbClr val="FBAE40"/>
          </p15:clr>
        </p15:guide>
        <p15:guide id="24" orient="horz" pos="3150">
          <p15:clr>
            <a:srgbClr val="FBAE40"/>
          </p15:clr>
        </p15:guide>
        <p15:guide id="25" orient="horz" pos="690">
          <p15:clr>
            <a:srgbClr val="FBAE40"/>
          </p15:clr>
        </p15:guide>
        <p15:guide id="26" orient="horz" pos="894">
          <p15:clr>
            <a:srgbClr val="FBAE40"/>
          </p15:clr>
        </p15:guide>
        <p15:guide id="27" orient="horz" pos="25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024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Titel der Veranstaltung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8234363" y="4884574"/>
            <a:ext cx="453230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 dirty="0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7" name="Textplatzhalter 24">
            <a:extLst>
              <a:ext uri="{FF2B5EF4-FFF2-40B4-BE49-F238E27FC236}">
                <a16:creationId xmlns:a16="http://schemas.microsoft.com/office/drawing/2014/main" id="{7F43C94D-9979-47C0-B4BE-2FC43A65CA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99579" y="4888263"/>
            <a:ext cx="5234783" cy="16480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i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Prof. Dr. Mustermann | Datum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87AC671-D060-4A57-A554-255C900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447675"/>
            <a:ext cx="8239125" cy="3600451"/>
          </a:xfrm>
        </p:spPr>
        <p:txBody>
          <a:bodyPr/>
          <a:lstStyle>
            <a:lvl1pPr eaLnBrk="1" latinLnBrk="0" hangingPunct="1">
              <a:defRPr sz="2200"/>
            </a:lvl1pPr>
            <a:lvl2pPr marL="432000" indent="-216000" eaLnBrk="1" latinLnBrk="0" hangingPunct="1">
              <a:buFont typeface="Arial" pitchFamily="34" charset="0"/>
              <a:buChar char="•"/>
              <a:defRPr sz="2000"/>
            </a:lvl2pPr>
            <a:lvl3pPr marL="684000" indent="-216000" eaLnBrk="1" latinLnBrk="0" hangingPunct="1"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76908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3" orient="horz" pos="282">
          <p15:clr>
            <a:srgbClr val="FBAE40"/>
          </p15:clr>
        </p15:guide>
        <p15:guide id="24" orient="horz" pos="3150">
          <p15:clr>
            <a:srgbClr val="FBAE40"/>
          </p15:clr>
        </p15:guide>
        <p15:guide id="25" orient="horz" pos="690">
          <p15:clr>
            <a:srgbClr val="FBAE40"/>
          </p15:clr>
        </p15:guide>
        <p15:guide id="26" orient="horz" pos="894">
          <p15:clr>
            <a:srgbClr val="FBAE40"/>
          </p15:clr>
        </p15:guide>
        <p15:guide id="27" orient="horz" pos="2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1B82292-8AF2-4EE1-90BD-12581586030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8313" y="3943350"/>
            <a:ext cx="8207375" cy="44767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3200" b="0">
                <a:latin typeface="+mj-lt"/>
              </a:defRPr>
            </a:lvl1pPr>
          </a:lstStyle>
          <a:p>
            <a:pPr lvl="0"/>
            <a:r>
              <a:rPr lang="de-DE" dirty="0"/>
              <a:t>Vielen Dank für Ihre Aufmerksamkeit!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7121927E-5D27-4DA4-91BE-50EAE7ABB6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8" y="4410312"/>
            <a:ext cx="8207374" cy="350838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200" i="0" spc="0" baseline="0"/>
            </a:lvl1pPr>
          </a:lstStyle>
          <a:p>
            <a:pPr lvl="0"/>
            <a:r>
              <a:rPr lang="de-DE" dirty="0"/>
              <a:t>Prof. Dr. Mustermann</a:t>
            </a:r>
          </a:p>
        </p:txBody>
      </p:sp>
    </p:spTree>
    <p:extLst>
      <p:ext uri="{BB962C8B-B14F-4D97-AF65-F5344CB8AC3E}">
        <p14:creationId xmlns:p14="http://schemas.microsoft.com/office/powerpoint/2010/main" val="27962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668A02D-DFF2-42B1-B020-E80114A2C164}"/>
              </a:ext>
            </a:extLst>
          </p:cNvPr>
          <p:cNvSpPr/>
          <p:nvPr userDrawn="1"/>
        </p:nvSpPr>
        <p:spPr>
          <a:xfrm>
            <a:off x="-1" y="3001788"/>
            <a:ext cx="9144000" cy="2141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A307A5-F3BD-449F-A720-99606ECBF1AE}"/>
              </a:ext>
            </a:extLst>
          </p:cNvPr>
          <p:cNvSpPr/>
          <p:nvPr userDrawn="1"/>
        </p:nvSpPr>
        <p:spPr>
          <a:xfrm flipV="1">
            <a:off x="-1" y="2970213"/>
            <a:ext cx="4590000" cy="792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0A91951-814D-4494-BDFC-29391A6A7ED9}"/>
              </a:ext>
            </a:extLst>
          </p:cNvPr>
          <p:cNvPicPr preferRelativeResize="0"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2970213"/>
            <a:ext cx="4572000" cy="792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5BE7D61-1263-4ED2-9CBA-3F828FF4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7" y="447675"/>
            <a:ext cx="156885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6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465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orient="horz" pos="2958" userDrawn="1">
          <p15:clr>
            <a:srgbClr val="F26B43"/>
          </p15:clr>
        </p15:guide>
        <p15:guide id="5" orient="horz" pos="28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9144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22" y="4644000"/>
            <a:ext cx="104590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3170">
          <p15:clr>
            <a:srgbClr val="F26B43"/>
          </p15:clr>
        </p15:guide>
        <p15:guide id="4" pos="3459">
          <p15:clr>
            <a:srgbClr val="F26B43"/>
          </p15:clr>
        </p15:guide>
        <p15:guide id="5" pos="3746">
          <p15:clr>
            <a:srgbClr val="F26B43"/>
          </p15:clr>
        </p15:guide>
        <p15:guide id="6" pos="4035">
          <p15:clr>
            <a:srgbClr val="F26B43"/>
          </p15:clr>
        </p15:guide>
        <p15:guide id="7" pos="4323">
          <p15:clr>
            <a:srgbClr val="F26B43"/>
          </p15:clr>
        </p15:guide>
        <p15:guide id="8" pos="4611">
          <p15:clr>
            <a:srgbClr val="F26B43"/>
          </p15:clr>
        </p15:guide>
        <p15:guide id="9" pos="4899">
          <p15:clr>
            <a:srgbClr val="F26B43"/>
          </p15:clr>
        </p15:guide>
        <p15:guide id="10" pos="5187">
          <p15:clr>
            <a:srgbClr val="F26B43"/>
          </p15:clr>
        </p15:guide>
        <p15:guide id="11" pos="5475">
          <p15:clr>
            <a:srgbClr val="F26B43"/>
          </p15:clr>
        </p15:guide>
        <p15:guide id="12" pos="2589">
          <p15:clr>
            <a:srgbClr val="F26B43"/>
          </p15:clr>
        </p15:guide>
        <p15:guide id="13" pos="2301">
          <p15:clr>
            <a:srgbClr val="F26B43"/>
          </p15:clr>
        </p15:guide>
        <p15:guide id="14" pos="2013">
          <p15:clr>
            <a:srgbClr val="F26B43"/>
          </p15:clr>
        </p15:guide>
        <p15:guide id="15" pos="1725">
          <p15:clr>
            <a:srgbClr val="F26B43"/>
          </p15:clr>
        </p15:guide>
        <p15:guide id="16" pos="1437">
          <p15:clr>
            <a:srgbClr val="F26B43"/>
          </p15:clr>
        </p15:guide>
        <p15:guide id="17" pos="1149">
          <p15:clr>
            <a:srgbClr val="F26B43"/>
          </p15:clr>
        </p15:guide>
        <p15:guide id="18" pos="862">
          <p15:clr>
            <a:srgbClr val="F26B43"/>
          </p15:clr>
        </p15:guide>
        <p15:guide id="19" pos="573">
          <p15:clr>
            <a:srgbClr val="F26B43"/>
          </p15:clr>
        </p15:guide>
        <p15:guide id="20" pos="2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668A02D-DFF2-42B1-B020-E80114A2C164}"/>
              </a:ext>
            </a:extLst>
          </p:cNvPr>
          <p:cNvSpPr/>
          <p:nvPr userDrawn="1"/>
        </p:nvSpPr>
        <p:spPr>
          <a:xfrm>
            <a:off x="-1" y="3601863"/>
            <a:ext cx="9144000" cy="1541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A307A5-F3BD-449F-A720-99606ECBF1AE}"/>
              </a:ext>
            </a:extLst>
          </p:cNvPr>
          <p:cNvSpPr/>
          <p:nvPr userDrawn="1"/>
        </p:nvSpPr>
        <p:spPr>
          <a:xfrm flipV="1">
            <a:off x="-1" y="3522663"/>
            <a:ext cx="4590000" cy="792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0A91951-814D-4494-BDFC-29391A6A7ED9}"/>
              </a:ext>
            </a:extLst>
          </p:cNvPr>
          <p:cNvPicPr preferRelativeResize="0"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3522663"/>
            <a:ext cx="4572000" cy="792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5BE7D61-1263-4ED2-9CBA-3F828FF4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97" y="447675"/>
            <a:ext cx="156885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800" kern="1200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465">
          <p15:clr>
            <a:srgbClr val="F26B43"/>
          </p15:clr>
        </p15:guide>
        <p15:guide id="3" pos="295">
          <p15:clr>
            <a:srgbClr val="F26B43"/>
          </p15:clr>
        </p15:guide>
        <p15:guide id="4" orient="horz" pos="2958">
          <p15:clr>
            <a:srgbClr val="F26B43"/>
          </p15:clr>
        </p15:guide>
        <p15:guide id="5" orient="horz" pos="2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officeapps.live.com/op/view.aspx?src=https:%2F%2Fwww.tuwien.at%2Ffileadmin%2FAssets%2Fforschung%2FZentrum_Forschungsdatenmanagement%2Fdata-management-plan-template_HE_2021.docx&amp;wdOrigin=BROWSE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6428C4-C5C9-494A-A3F3-9E8E50CF1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 anchor="t"/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Management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of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Scientific Data - Prüfung</a:t>
            </a:r>
            <a:endParaRPr lang="de-DE" dirty="0">
              <a:cs typeface="Roboto Condensed"/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D67665D-A8B7-4916-8278-DA9462A0A3E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600" dirty="0">
                <a:ea typeface="Roboto Condensed"/>
                <a:cs typeface="Roboto Serif"/>
              </a:rPr>
              <a:t>Zusammenhang zwischen COVID-19 Fällen und allg. Testabdeckung</a:t>
            </a:r>
            <a:endParaRPr lang="de-DE" sz="1600" b="0" dirty="0">
              <a:cs typeface="Roboto Serif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9EC0D7E-4F82-4D7C-AA83-F13297649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  <a:latin typeface="Roboto Condensed"/>
                <a:ea typeface="Roboto Condensed"/>
                <a:cs typeface="Roboto Condensed"/>
              </a:rPr>
              <a:t>12.07.2024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>
                <a:latin typeface="Roboto Condensed"/>
                <a:ea typeface="Roboto Condensed"/>
                <a:cs typeface="Roboto Condensed"/>
              </a:rPr>
              <a:t>Johannes Franke | 12.07.2024 </a:t>
            </a:r>
            <a:endParaRPr lang="de-DE"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Assure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 err="1">
                <a:latin typeface="Roboto Condensed"/>
                <a:ea typeface="Roboto Condensed"/>
                <a:cs typeface="Roboto Condensed"/>
              </a:rPr>
              <a:t>Validity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Spalten sind valide, konkret und selbsterklärend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Bei fehlenden Werten wird konstant NA angegeben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Accuracy</a:t>
            </a:r>
            <a:endParaRPr lang="de-DE" b="1">
              <a:latin typeface="Roboto Condensed"/>
              <a:ea typeface="Roboto Condensed"/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Duplikate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Alle Spalten enthalten vernünftige/erwartbare Werte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Consistency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Gute Konsistenz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Kleinere Inkonsistenzen zwischen Datensätzen (Ländercodes: AUT/AT, ...)</a:t>
            </a:r>
          </a:p>
        </p:txBody>
      </p:sp>
    </p:spTree>
    <p:extLst>
      <p:ext uri="{BB962C8B-B14F-4D97-AF65-F5344CB8AC3E}">
        <p14:creationId xmlns:p14="http://schemas.microsoft.com/office/powerpoint/2010/main" val="80125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Describe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Website bietet für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Deaths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/Cases Dataset wenig Informationen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Roboto Condensed"/>
                <a:ea typeface="Roboto Condensed"/>
                <a:cs typeface="Roboto Condensed"/>
              </a:rPr>
              <a:t>Testing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Volume Dataset enthielt deutlich mehr Metadaten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GitHub Repository enthält keine Metadaten -&gt; ausführliche README oder Dokumentation wäre hilfreich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Aber: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Daten sind meist selbsterklärend, selbst für Menschen ohne medizinischen Hintergrund -&gt; Arbeit mit Daten ist gut möglich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7058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Preserve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Daten redundant auf Website &amp; GitHub gespeichert -&gt; gut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Zusätzlicher Upload auf 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Zenodo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o.ä. Wünschenswert</a:t>
            </a:r>
            <a:endParaRPr lang="de-DE" dirty="0"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Verbindung zu einem Artikel &amp; keine Quality Features angegeben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DOI oder andere PID fehlen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Autoren, aber Accounts bei GitHub auffindbar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540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Preserve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Roboto Condensed"/>
                <a:ea typeface="Roboto Condensed"/>
                <a:cs typeface="Roboto Condensed"/>
              </a:rPr>
              <a:t>Metadata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ist teilweise vorhanden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Öffentlicher Zugriff auf Daten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 direkte Lizenz, aber Verweis auf ECDC Copyright (CC BY 4.0)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 Überblick auf die Daten/Struktur von der Website aus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>
                <a:latin typeface="Roboto Condensed"/>
                <a:ea typeface="Roboto Condensed"/>
                <a:cs typeface="Roboto Condensed"/>
              </a:rPr>
              <a:t>Archive von früheren Zeitpunkt vorhanden (Juni 2022)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Website wurde indiziert und ist gut bei Suchmaschinen zu finden</a:t>
            </a:r>
          </a:p>
        </p:txBody>
      </p:sp>
    </p:spTree>
    <p:extLst>
      <p:ext uri="{BB962C8B-B14F-4D97-AF65-F5344CB8AC3E}">
        <p14:creationId xmlns:p14="http://schemas.microsoft.com/office/powerpoint/2010/main" val="424759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Discover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Viele COVID-19 Datensätze verfügbar auf 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Zenodo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o.ä.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Öffentliche Datensätze schränken die Anzahl stark ein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Regionale Probleme -&gt; Viele Daten sind nur für spezifische Regionen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Daten unseres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ReproHack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-Projekt könnten genutzt werden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Mehr Informationen dann in Live Demo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5994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Integrate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>
                <a:latin typeface="Roboto Condensed"/>
                <a:ea typeface="Roboto Condensed"/>
                <a:cs typeface="Roboto Condensed"/>
              </a:rPr>
              <a:t>Datensätze waren gut zu kombinieren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Vorverarbeitung: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Anpassung des Datum-Formats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Zusammenführung der Datensätze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Entfernung nicht nötiger und redundanten Spalten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Entfernung aller Spalten mit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NaN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Werten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Export nach Land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Hilfe von AI bei Entwicklung hatte positiven Einfluss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9273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Analyze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Arbeitsschritte: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>
                <a:latin typeface="Roboto Condensed"/>
                <a:ea typeface="Roboto Condensed"/>
                <a:cs typeface="Roboto Condensed"/>
              </a:rPr>
              <a:t>Iteration über alle vorverarbeiteten Länder-Daten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>
                <a:latin typeface="Roboto Condensed"/>
                <a:ea typeface="Roboto Condensed"/>
                <a:cs typeface="Roboto Condensed"/>
              </a:rPr>
              <a:t>Aufteilung in "Cases" und "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Deaths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"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Generation der Plots in Kombination mit der Test-Rate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Überprüfung ob Abhängigkeit besteht</a:t>
            </a:r>
          </a:p>
        </p:txBody>
      </p:sp>
    </p:spTree>
    <p:extLst>
      <p:ext uri="{BB962C8B-B14F-4D97-AF65-F5344CB8AC3E}">
        <p14:creationId xmlns:p14="http://schemas.microsoft.com/office/powerpoint/2010/main" val="39947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Analyze</a:t>
            </a:r>
            <a:endParaRPr lang="de-DE" dirty="0"/>
          </a:p>
        </p:txBody>
      </p:sp>
      <p:pic>
        <p:nvPicPr>
          <p:cNvPr id="8" name="Grafik 7" descr="cases_rate_testing_over_time_Germany.png">
            <a:extLst>
              <a:ext uri="{FF2B5EF4-FFF2-40B4-BE49-F238E27FC236}">
                <a16:creationId xmlns:a16="http://schemas.microsoft.com/office/drawing/2014/main" id="{FE8CA642-F1FD-4ECA-B1C1-75FAF193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8" y="1183399"/>
            <a:ext cx="3689131" cy="2771775"/>
          </a:xfrm>
          <a:prstGeom prst="rect">
            <a:avLst/>
          </a:prstGeom>
        </p:spPr>
      </p:pic>
      <p:pic>
        <p:nvPicPr>
          <p:cNvPr id="9" name="Grafik 8" descr="deaths_rate_testing_over_time_Germany.png">
            <a:extLst>
              <a:ext uri="{FF2B5EF4-FFF2-40B4-BE49-F238E27FC236}">
                <a16:creationId xmlns:a16="http://schemas.microsoft.com/office/drawing/2014/main" id="{AB717DC6-E7A4-7AA9-06A6-3B35B17A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542" y="1183399"/>
            <a:ext cx="3698984" cy="27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 </a:t>
            </a:r>
            <a:endParaRPr lang="de-DE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FAIR</a:t>
            </a:r>
            <a:endParaRPr lang="de-DE" dirty="0"/>
          </a:p>
        </p:txBody>
      </p:sp>
      <p:pic>
        <p:nvPicPr>
          <p:cNvPr id="8" name="Grafik 7" descr="Ein Bild, das Text, Screenshot, Schrift, Kreis enthält.&#10;&#10;Beschreibung automatisch generiert.">
            <a:extLst>
              <a:ext uri="{FF2B5EF4-FFF2-40B4-BE49-F238E27FC236}">
                <a16:creationId xmlns:a16="http://schemas.microsoft.com/office/drawing/2014/main" id="{DFA168E3-BF94-8AD2-BC88-E552096E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45" y="1021330"/>
            <a:ext cx="6640236" cy="347034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12A84FA-B9F4-6D59-A379-E9AF3C19F5B2}"/>
              </a:ext>
            </a:extLst>
          </p:cNvPr>
          <p:cNvSpPr/>
          <p:nvPr/>
        </p:nvSpPr>
        <p:spPr>
          <a:xfrm flipH="1">
            <a:off x="1536154" y="2346106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4E27819-362F-4501-37B4-9415A1AC3D98}"/>
              </a:ext>
            </a:extLst>
          </p:cNvPr>
          <p:cNvSpPr/>
          <p:nvPr/>
        </p:nvSpPr>
        <p:spPr>
          <a:xfrm flipH="1">
            <a:off x="1467180" y="3671394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D5F4D8-AB61-4B5D-36DD-3DCC49D76BFC}"/>
              </a:ext>
            </a:extLst>
          </p:cNvPr>
          <p:cNvSpPr/>
          <p:nvPr/>
        </p:nvSpPr>
        <p:spPr>
          <a:xfrm flipH="1">
            <a:off x="5058761" y="1942113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2C97536-2780-7CCB-61BD-4FC712B886E2}"/>
              </a:ext>
            </a:extLst>
          </p:cNvPr>
          <p:cNvSpPr/>
          <p:nvPr/>
        </p:nvSpPr>
        <p:spPr>
          <a:xfrm flipH="1">
            <a:off x="5063687" y="2084987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D7BFF9-ED3C-4B01-203B-9F05C0C4C817}"/>
              </a:ext>
            </a:extLst>
          </p:cNvPr>
          <p:cNvSpPr/>
          <p:nvPr/>
        </p:nvSpPr>
        <p:spPr>
          <a:xfrm flipH="1">
            <a:off x="5063687" y="2336249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4374878-9713-3127-422B-3EE0BF3A28BA}"/>
              </a:ext>
            </a:extLst>
          </p:cNvPr>
          <p:cNvSpPr/>
          <p:nvPr/>
        </p:nvSpPr>
        <p:spPr>
          <a:xfrm flipH="1">
            <a:off x="5058760" y="3636904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13ACFEB-0FEC-6D69-22A8-8664119B497C}"/>
              </a:ext>
            </a:extLst>
          </p:cNvPr>
          <p:cNvSpPr/>
          <p:nvPr/>
        </p:nvSpPr>
        <p:spPr>
          <a:xfrm flipH="1">
            <a:off x="5063687" y="3902947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011A9-AFE3-5E46-678A-FB0FF863F89D}"/>
              </a:ext>
            </a:extLst>
          </p:cNvPr>
          <p:cNvSpPr/>
          <p:nvPr/>
        </p:nvSpPr>
        <p:spPr>
          <a:xfrm flipH="1">
            <a:off x="5068614" y="4173917"/>
            <a:ext cx="70944" cy="719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C184969-8595-D623-27C4-EAFF5173C134}"/>
              </a:ext>
            </a:extLst>
          </p:cNvPr>
          <p:cNvSpPr/>
          <p:nvPr/>
        </p:nvSpPr>
        <p:spPr>
          <a:xfrm flipH="1">
            <a:off x="1536152" y="1942110"/>
            <a:ext cx="70944" cy="71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D3A0026-EF18-D7D3-BD97-01908AB02E3E}"/>
              </a:ext>
            </a:extLst>
          </p:cNvPr>
          <p:cNvSpPr/>
          <p:nvPr/>
        </p:nvSpPr>
        <p:spPr>
          <a:xfrm flipH="1">
            <a:off x="1467177" y="3400420"/>
            <a:ext cx="70944" cy="71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95026B3-0ACE-79C0-31AF-45BD84DFE846}"/>
              </a:ext>
            </a:extLst>
          </p:cNvPr>
          <p:cNvSpPr/>
          <p:nvPr/>
        </p:nvSpPr>
        <p:spPr>
          <a:xfrm flipH="1">
            <a:off x="1481957" y="3937433"/>
            <a:ext cx="70944" cy="71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98F174C-9B02-B10C-C500-1AC6FE9C5B79}"/>
              </a:ext>
            </a:extLst>
          </p:cNvPr>
          <p:cNvSpPr/>
          <p:nvPr/>
        </p:nvSpPr>
        <p:spPr>
          <a:xfrm flipH="1">
            <a:off x="1536151" y="1685920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75D8F01-4C8D-91C7-58B9-3B04CAA6B9C7}"/>
              </a:ext>
            </a:extLst>
          </p:cNvPr>
          <p:cNvSpPr/>
          <p:nvPr/>
        </p:nvSpPr>
        <p:spPr>
          <a:xfrm flipH="1">
            <a:off x="1536151" y="2084985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E3A1034-9968-5D4F-91CB-B4B4CBE575B6}"/>
              </a:ext>
            </a:extLst>
          </p:cNvPr>
          <p:cNvSpPr/>
          <p:nvPr/>
        </p:nvSpPr>
        <p:spPr>
          <a:xfrm flipH="1">
            <a:off x="5058759" y="1685920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E3EDC09-CE82-5DD8-664A-A2438C2DBF66}"/>
              </a:ext>
            </a:extLst>
          </p:cNvPr>
          <p:cNvSpPr/>
          <p:nvPr/>
        </p:nvSpPr>
        <p:spPr>
          <a:xfrm flipH="1">
            <a:off x="5058759" y="3365933"/>
            <a:ext cx="70944" cy="71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138F186-8C61-ECE6-35CB-680E336ABA40}"/>
              </a:ext>
            </a:extLst>
          </p:cNvPr>
          <p:cNvSpPr/>
          <p:nvPr/>
        </p:nvSpPr>
        <p:spPr>
          <a:xfrm>
            <a:off x="4060606" y="2203231"/>
            <a:ext cx="914400" cy="91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FFC000"/>
                </a:solidFill>
                <a:ea typeface="Roboto Condensed"/>
                <a:cs typeface="Roboto Condensed"/>
              </a:rPr>
              <a:t>63.33 %</a:t>
            </a:r>
          </a:p>
        </p:txBody>
      </p:sp>
    </p:spTree>
    <p:extLst>
      <p:ext uri="{BB962C8B-B14F-4D97-AF65-F5344CB8AC3E}">
        <p14:creationId xmlns:p14="http://schemas.microsoft.com/office/powerpoint/2010/main" val="383240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D67665D-A8B7-4916-8278-DA9462A0A3E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/>
              <a:t>Vielen Dank für Ihre Aufmerksamkeit!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9EC0D7E-4F82-4D7C-AA83-F13297649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4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>
                <a:latin typeface="Roboto Condensed"/>
                <a:ea typeface="Roboto Condensed"/>
                <a:cs typeface="Roboto Condensed"/>
              </a:rPr>
              <a:t>Johannes Franke | 12.07.2024 </a:t>
            </a:r>
            <a:endParaRPr lang="de-DE" i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Überblick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Szenario &amp; Forschungsfrage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Data Lifecycle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FAIR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Verwendete Werkzeuge &amp; Live Demo</a:t>
            </a:r>
            <a:endParaRPr lang="de-DE" dirty="0" err="1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716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Das Szenario</a:t>
            </a:r>
            <a:endParaRPr lang="de-DE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8D4DAA62-BF61-2795-18E2-D8089DCF9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1095376"/>
            <a:ext cx="8239125" cy="2952750"/>
          </a:xfrm>
        </p:spPr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Datasets: </a:t>
            </a:r>
            <a:endParaRPr lang="de-DE" dirty="0"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COVID-19 Fälle und Tode - ca. 12600 Einträge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COVID-19 Testhäufigkeit - ca. 6100 Einträge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>
              <a:latin typeface="Roboto Condensed"/>
              <a:ea typeface="Roboto Condensed"/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Passt thematisch gut zu 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ReproHack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Review im Semester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Relativ aktuelles Thema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Daten von Anfang 2020 – Ende 2023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290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 </a:t>
            </a:r>
            <a:endParaRPr lang="de-DE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Die Forschungsfrage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438" y="2353725"/>
            <a:ext cx="8239125" cy="1662943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Relativ triviale Forschungsfrage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Bietet trotzdem genug Möglichkeiten zur Datenverarbeitung und Analyse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Fokus liegt auf dem Management der Daten, nicht auf der Analyse</a:t>
            </a:r>
          </a:p>
          <a:p>
            <a:pPr marL="264795" indent="-264795">
              <a:buClr>
                <a:schemeClr val="accent2"/>
              </a:buClr>
              <a:buFont typeface="Arial,Sans-Serif" panose="020B0604020202020204" pitchFamily="34" charset="0"/>
              <a:buChar char="•"/>
            </a:pPr>
            <a:r>
              <a:rPr lang="de-DE" b="1" dirty="0">
                <a:latin typeface="Arial"/>
                <a:ea typeface="Roboto Condensed"/>
                <a:cs typeface="Arial"/>
              </a:rPr>
              <a:t>Hypothese:</a:t>
            </a:r>
            <a:r>
              <a:rPr lang="de-DE" dirty="0">
                <a:latin typeface="Arial"/>
                <a:ea typeface="Roboto Condensed"/>
                <a:cs typeface="Arial"/>
              </a:rPr>
              <a:t> Es besteht eine Abhängigkeit zwischen den zwei Faktoren</a:t>
            </a:r>
            <a:endParaRPr lang="en-US" dirty="0">
              <a:latin typeface="Arial"/>
              <a:ea typeface="Roboto Condensed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1E2D38-C343-42B4-38F7-769598599704}"/>
              </a:ext>
            </a:extLst>
          </p:cNvPr>
          <p:cNvSpPr txBox="1"/>
          <p:nvPr/>
        </p:nvSpPr>
        <p:spPr>
          <a:xfrm>
            <a:off x="1399913" y="1205916"/>
            <a:ext cx="6344173" cy="862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b="1" i="1" dirty="0">
                <a:ea typeface="+mn-lt"/>
                <a:cs typeface="+mn-lt"/>
              </a:rPr>
              <a:t>Gibt es eine Abhängigkeit zwischen Testhäufigkeit und gemeldeten COVID-19 Fällen?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6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Data Lifecycle</a:t>
            </a:r>
            <a:endParaRPr lang="de-DE" dirty="0"/>
          </a:p>
        </p:txBody>
      </p:sp>
      <p:pic>
        <p:nvPicPr>
          <p:cNvPr id="6" name="Grafik 5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F04DABE4-E8D9-AAD8-F281-977AF203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63" y="1017549"/>
            <a:ext cx="4234874" cy="3233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12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a typeface="Roboto Condensed"/>
                <a:cs typeface="Roboto Serif"/>
              </a:rPr>
              <a:t>Plan</a:t>
            </a:r>
            <a:endParaRPr lang="de-DE" dirty="0">
              <a:ea typeface="Roboto Condensed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Data Management Plan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Basierend auf </a:t>
            </a:r>
            <a:r>
              <a:rPr lang="de-DE" dirty="0">
                <a:latin typeface="Roboto Condensed"/>
                <a:ea typeface="Roboto Condensed"/>
                <a:cs typeface="Roboto Condensed"/>
                <a:hlinkClick r:id="rId3"/>
              </a:rPr>
              <a:t>Horizon Template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 (persönliche Präferenz)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Ermöglicht schnellen Projektstart und beinhaltet viele der zentralen Fragen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Dokumentation nach der Idee eines 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"</a:t>
            </a:r>
            <a:r>
              <a:rPr lang="de-DE" b="1" i="1" err="1">
                <a:latin typeface="Roboto Condensed"/>
                <a:ea typeface="Roboto Condensed"/>
                <a:cs typeface="Roboto Condensed"/>
              </a:rPr>
              <a:t>living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 </a:t>
            </a:r>
            <a:r>
              <a:rPr lang="de-DE" b="1" i="1" err="1">
                <a:latin typeface="Roboto Condensed"/>
                <a:ea typeface="Roboto Condensed"/>
                <a:cs typeface="Roboto Condensed"/>
              </a:rPr>
              <a:t>document</a:t>
            </a:r>
            <a:r>
              <a:rPr lang="de-DE" b="1" i="1" dirty="0">
                <a:latin typeface="Roboto Condensed"/>
                <a:ea typeface="Roboto Condensed"/>
                <a:cs typeface="Roboto Condensed"/>
              </a:rPr>
              <a:t>"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Erstellung eines öffentlichen GitHub Repository mit README &amp; MIT Lizenz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Erklärung der Ordnerstruktur und E-Mail Bereitstellung für weitere Fragen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Ein ständig aktualisiertes Dokument mit allen Informationen</a:t>
            </a:r>
          </a:p>
          <a:p>
            <a:pPr marL="696595" lvl="1" indent="-215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Workflow: Stufe des DLC abarbeiten -&gt; Informationen einfügen -&gt; Nächste Stufe -&gt; bei evtl. späteren Änderungen Dokumentation aktualisieren</a:t>
            </a:r>
            <a:endParaRPr lang="de-DE" dirty="0"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5360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/>
              <a:t>Zusammenhang zwischen COVID-19 Fällen und allg. Testabdeckung </a:t>
            </a:r>
            <a:endParaRPr lang="de-DE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Collect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Die Daten sind quantitativ, strukturiert und glaubwürdig.</a:t>
            </a:r>
            <a:endParaRPr lang="de-DE" dirty="0">
              <a:cs typeface="Roboto Condensed"/>
            </a:endParaRPr>
          </a:p>
          <a:p>
            <a:pPr marL="264795" indent="-264795">
              <a:buClr>
                <a:schemeClr val="accent2"/>
              </a:buClr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In gängigen Formaten verfügbar (CSV, JSON, XML, …)</a:t>
            </a:r>
            <a:endParaRPr lang="en-US" dirty="0">
              <a:latin typeface="Arial"/>
              <a:ea typeface="Roboto Condensed"/>
              <a:cs typeface="Arial"/>
            </a:endParaRPr>
          </a:p>
          <a:p>
            <a:pPr marL="264795" indent="-264795">
              <a:buClr>
                <a:schemeClr val="accent2"/>
              </a:buClr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Automatisches/Manuelles web-</a:t>
            </a:r>
            <a:r>
              <a:rPr lang="de-DE" dirty="0" err="1">
                <a:latin typeface="Arial"/>
                <a:ea typeface="Roboto Condensed"/>
                <a:cs typeface="Arial"/>
              </a:rPr>
              <a:t>scraping</a:t>
            </a:r>
            <a:r>
              <a:rPr lang="de-DE" dirty="0">
                <a:latin typeface="Arial"/>
                <a:ea typeface="Roboto Condensed"/>
                <a:cs typeface="Arial"/>
              </a:rPr>
              <a:t> der ECDC</a:t>
            </a:r>
            <a:endParaRPr lang="en-US">
              <a:latin typeface="Arial"/>
              <a:ea typeface="Roboto Condensed"/>
              <a:cs typeface="Arial"/>
            </a:endParaRPr>
          </a:p>
          <a:p>
            <a:pPr marL="264795" indent="-264795"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Datensätze heißen immer </a:t>
            </a:r>
            <a:r>
              <a:rPr lang="de-DE" i="1" dirty="0">
                <a:latin typeface="Arial"/>
                <a:ea typeface="Roboto Condensed"/>
                <a:cs typeface="Arial"/>
              </a:rPr>
              <a:t>"data.csv"</a:t>
            </a:r>
            <a:r>
              <a:rPr lang="de-DE" dirty="0">
                <a:latin typeface="Arial"/>
                <a:ea typeface="Roboto Condensed"/>
                <a:cs typeface="Arial"/>
              </a:rPr>
              <a:t> -&gt; Keine Eindeutigkeit</a:t>
            </a:r>
          </a:p>
          <a:p>
            <a:pPr marL="264795" indent="-264795">
              <a:buFont typeface="Arial,Sans-Serif" panose="020B0604020202020204" pitchFamily="34" charset="0"/>
              <a:buChar char="•"/>
            </a:pPr>
            <a:r>
              <a:rPr lang="de-DE" dirty="0">
                <a:latin typeface="Arial"/>
                <a:ea typeface="Roboto Condensed"/>
                <a:cs typeface="Arial"/>
              </a:rPr>
              <a:t>Nicht global repräsentativ -&gt; Europa </a:t>
            </a:r>
            <a:r>
              <a:rPr lang="de-DE" err="1">
                <a:latin typeface="Arial"/>
                <a:ea typeface="Roboto Condensed"/>
                <a:cs typeface="Arial"/>
              </a:rPr>
              <a:t>biased</a:t>
            </a:r>
            <a:endParaRPr lang="de-DE" dirty="0" err="1">
              <a:latin typeface="Arial"/>
              <a:ea typeface="Roboto Condensed"/>
              <a:cs typeface="Arial"/>
            </a:endParaRPr>
          </a:p>
          <a:p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>
                <a:latin typeface="Roboto Condensed"/>
                <a:ea typeface="Roboto Condensed"/>
                <a:cs typeface="Roboto Condensed"/>
              </a:rPr>
              <a:t>Zusammenhang zwischen COVID-19 Fällen und allg. Testabdeckung </a:t>
            </a:r>
            <a:endParaRPr lang="de-DE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Roboto Serif"/>
              </a:rPr>
              <a:t>Collect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dirty="0">
                <a:latin typeface="Roboto Condensed"/>
                <a:ea typeface="Roboto Condensed"/>
                <a:cs typeface="Roboto Condensed"/>
              </a:rPr>
              <a:t>Datenquellen</a:t>
            </a:r>
            <a:endParaRPr lang="de-DE" b="1" dirty="0"/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Primär: European Surveillance System (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TESSy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)</a:t>
            </a:r>
            <a:endParaRPr lang="de-DE">
              <a:cs typeface="Roboto Condensed" pitchFamily="2" charset="0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Sekundär: Öffentliche Online-Quellen -&gt; Datenqualität?</a:t>
            </a:r>
          </a:p>
        </p:txBody>
      </p:sp>
    </p:spTree>
    <p:extLst>
      <p:ext uri="{BB962C8B-B14F-4D97-AF65-F5344CB8AC3E}">
        <p14:creationId xmlns:p14="http://schemas.microsoft.com/office/powerpoint/2010/main" val="175531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1AD577-0745-430E-A382-84DD4DC64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000" baseline="0">
                <a:solidFill>
                  <a:srgbClr val="002F5D"/>
                </a:solidFill>
                <a:latin typeface="Roboto Condensed"/>
              </a:rPr>
              <a:t>Zusammenhang zwischen COVID-19 Fällen und allg. Testabdeckung </a:t>
            </a:r>
            <a:r>
              <a:rPr lang="de-DE" sz="1000">
                <a:latin typeface="Roboto Condensed"/>
                <a:ea typeface="Roboto Condensed"/>
                <a:cs typeface="Roboto Condensed"/>
              </a:rPr>
              <a:t>​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9F98F-435D-4ABB-AE40-FA2992426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i="0"/>
              <a:t>Johannes Franke | 12.07.2024 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81234-D78A-45DE-B8D7-1D67513E9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a typeface="Roboto Condensed"/>
                <a:cs typeface="Roboto Serif"/>
              </a:rPr>
              <a:t>Assure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EA19B9-3E31-470C-B1E4-A3D745DC8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Completeness</a:t>
            </a:r>
            <a:endParaRPr lang="de-DE" b="1" err="1">
              <a:cs typeface="Roboto Condensed"/>
            </a:endParaRP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7.63% aller Einträge des 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Deaths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/Cases Datensatz haben </a:t>
            </a:r>
            <a:r>
              <a:rPr lang="de-DE" err="1">
                <a:latin typeface="Roboto Condensed"/>
                <a:ea typeface="Roboto Condensed"/>
                <a:cs typeface="Roboto Condensed"/>
              </a:rPr>
              <a:t>NaN</a:t>
            </a:r>
            <a:r>
              <a:rPr lang="de-DE">
                <a:latin typeface="Roboto Condensed"/>
                <a:ea typeface="Roboto Condensed"/>
                <a:cs typeface="Roboto Condensed"/>
              </a:rPr>
              <a:t> Werte</a:t>
            </a:r>
          </a:p>
          <a:p>
            <a:pPr marL="696595" lvl="1" indent="-342900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Bei </a:t>
            </a:r>
            <a:r>
              <a:rPr lang="de-DE" dirty="0" err="1">
                <a:latin typeface="Roboto Condensed"/>
                <a:ea typeface="Roboto Condensed"/>
                <a:cs typeface="Roboto Condensed"/>
              </a:rPr>
              <a:t>Testing</a:t>
            </a:r>
            <a:r>
              <a:rPr lang="de-DE" dirty="0">
                <a:latin typeface="Roboto Condensed"/>
                <a:ea typeface="Roboto Condensed"/>
                <a:cs typeface="Roboto Condensed"/>
              </a:rPr>
              <a:t> Datensatz: 18.86%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Uniqueness</a:t>
            </a:r>
            <a:endParaRPr lang="de-DE" b="1">
              <a:latin typeface="Roboto Condensed"/>
              <a:ea typeface="Roboto Condensed"/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Sortierung nach Land und Datum stellt Einzigartigkeit sicher</a:t>
            </a:r>
          </a:p>
          <a:p>
            <a:pPr marL="264795" indent="-264795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b="1" err="1">
                <a:latin typeface="Roboto Condensed"/>
                <a:ea typeface="Roboto Condensed"/>
                <a:cs typeface="Roboto Condensed"/>
              </a:rPr>
              <a:t>Timeliness</a:t>
            </a:r>
            <a:endParaRPr lang="de-DE" b="1">
              <a:latin typeface="Roboto Condensed"/>
              <a:ea typeface="Roboto Condensed"/>
              <a:cs typeface="Roboto Condensed"/>
            </a:endParaRP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>
                <a:latin typeface="Roboto Condensed"/>
                <a:ea typeface="Roboto Condensed"/>
                <a:cs typeface="Roboto Condensed"/>
              </a:rPr>
              <a:t>Relativ repräsentativ</a:t>
            </a:r>
          </a:p>
          <a:p>
            <a:pPr marL="696595" lvl="1" indent="-264795">
              <a:buClr>
                <a:schemeClr val="accent2"/>
              </a:buClr>
              <a:buFont typeface="Courier New" panose="020B0604020202020204" pitchFamily="34" charset="0"/>
              <a:buChar char="o"/>
            </a:pPr>
            <a:r>
              <a:rPr lang="de-DE" dirty="0">
                <a:latin typeface="Roboto Condensed"/>
                <a:ea typeface="Roboto Condensed"/>
                <a:cs typeface="Roboto Condensed"/>
              </a:rPr>
              <a:t>Keine 100% Garantie das in einer Pandemie alles akkurat ist</a:t>
            </a:r>
          </a:p>
        </p:txBody>
      </p:sp>
    </p:spTree>
    <p:extLst>
      <p:ext uri="{BB962C8B-B14F-4D97-AF65-F5344CB8AC3E}">
        <p14:creationId xmlns:p14="http://schemas.microsoft.com/office/powerpoint/2010/main" val="286924257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| Titelfolie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aster | Inhaltseiten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Master | Schlussfolie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Jena_Hausschrift_Roboto">
      <a:majorFont>
        <a:latin typeface="Roboto Serif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Bildschirmpräsentation (16:9)</PresentationFormat>
  <Paragraphs>8</Paragraphs>
  <Slides>19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Master | Titelfolie</vt:lpstr>
      <vt:lpstr>Master | Inhaltseiten</vt:lpstr>
      <vt:lpstr>Master | Schlussfolie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Liana Franke</dc:creator>
  <cp:lastModifiedBy>Susanne Bukatz</cp:lastModifiedBy>
  <cp:revision>1247</cp:revision>
  <cp:lastPrinted>2017-04-12T09:06:57Z</cp:lastPrinted>
  <dcterms:created xsi:type="dcterms:W3CDTF">2017-03-23T10:34:48Z</dcterms:created>
  <dcterms:modified xsi:type="dcterms:W3CDTF">2024-07-10T11:41:54Z</dcterms:modified>
</cp:coreProperties>
</file>