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60" r:id="rId1"/>
    <p:sldMasterId id="2147483648" r:id="rId2"/>
    <p:sldMasterId id="2147483666" r:id="rId3"/>
  </p:sldMasterIdLst>
  <p:notesMasterIdLst>
    <p:notesMasterId r:id="rId14"/>
  </p:notesMasterIdLst>
  <p:handoutMasterIdLst>
    <p:handoutMasterId r:id="rId15"/>
  </p:handoutMasterIdLst>
  <p:sldIdLst>
    <p:sldId id="290" r:id="rId4"/>
    <p:sldId id="301" r:id="rId5"/>
    <p:sldId id="334" r:id="rId6"/>
    <p:sldId id="342" r:id="rId7"/>
    <p:sldId id="343" r:id="rId8"/>
    <p:sldId id="335" r:id="rId9"/>
    <p:sldId id="338" r:id="rId10"/>
    <p:sldId id="337" r:id="rId11"/>
    <p:sldId id="339" r:id="rId12"/>
    <p:sldId id="340" r:id="rId13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16"/>
      <p:bold r:id="rId17"/>
      <p:italic r:id="rId18"/>
      <p:boldItalic r:id="rId19"/>
    </p:embeddedFont>
    <p:embeddedFont>
      <p:font typeface="Roboto Serif" panose="020B0604020202020204" charset="0"/>
      <p:regular r:id="rId20"/>
      <p:bold r:id="rId21"/>
      <p:italic r:id="rId22"/>
      <p:boldItalic r:id="rId23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e Bukatz" initials="SB" lastIdx="6" clrIdx="0">
    <p:extLst>
      <p:ext uri="{19B8F6BF-5375-455C-9EA6-DF929625EA0E}">
        <p15:presenceInfo xmlns:p15="http://schemas.microsoft.com/office/powerpoint/2012/main" userId="S-1-5-21-866499592-3592028529-3545064460-94181" providerId="AD"/>
      </p:ext>
    </p:extLst>
  </p:cmAuthor>
  <p:cmAuthor id="2" name="Susanne Bukatz" initials="SB [2]" lastIdx="15" clrIdx="1">
    <p:extLst>
      <p:ext uri="{19B8F6BF-5375-455C-9EA6-DF929625EA0E}">
        <p15:presenceInfo xmlns:p15="http://schemas.microsoft.com/office/powerpoint/2012/main" userId="Susanne Buka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64"/>
    <a:srgbClr val="8A1878"/>
    <a:srgbClr val="FFFFFF"/>
    <a:srgbClr val="002F5D"/>
    <a:srgbClr val="BD9F21"/>
    <a:srgbClr val="FFBE64"/>
    <a:srgbClr val="F0AA46"/>
    <a:srgbClr val="F0A050"/>
    <a:srgbClr val="FFB464"/>
    <a:srgbClr val="FAB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EB3CA-7B27-4B44-9705-7BB60B15D631}" v="540" dt="2024-11-03T18:37:45.601"/>
    <p1510:client id="{4C5A1B5E-A2B2-468E-BB7D-BA6D1737C051}" v="43" dt="2024-11-05T09:23:44.379"/>
    <p1510:client id="{94335EBF-346F-427C-96AB-A840ABFD08CA}" v="124" dt="2024-11-03T18:45:54.632"/>
    <p1510:client id="{96F518D0-BF93-4442-8F45-6B876728ACE7}" v="157" dt="2024-11-05T14:36:17.701"/>
    <p1510:client id="{9D2B5749-B27C-4772-AB48-261384B378A9}" v="1219" dt="2024-11-05T09:00:11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642F8-4030-468B-846F-DE3B6AB6CE0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A542-7317-4AC6-A4A4-9C0CA7435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9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B2040-EA4D-4002-BC41-13AC0377AF84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ADD7A-5464-40FD-B5CC-4CA36D7CC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B933-77C4-50A5-B6D1-B867B8B0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67741F-721F-96AC-7141-5381DBF55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138D7C-E798-1787-D1E1-4CA075DC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36C3 – CCC</a:t>
            </a:r>
          </a:p>
          <a:p>
            <a:r>
              <a:rPr lang="de-DE"/>
              <a:t>Talk 2019</a:t>
            </a:r>
          </a:p>
          <a:p>
            <a:r>
              <a:rPr lang="de-DE"/>
              <a:t>Analyse deutsche bahn – </a:t>
            </a:r>
            <a:r>
              <a:rPr lang="de-DE" err="1"/>
              <a:t>pünktlichkeit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47DA1-8B64-E7D7-02F8-CA5CC43B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3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B933-77C4-50A5-B6D1-B867B8B0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67741F-721F-96AC-7141-5381DBF55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138D7C-E798-1787-D1E1-4CA075DC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36C3 – CCC</a:t>
            </a:r>
          </a:p>
          <a:p>
            <a:r>
              <a:rPr lang="de-DE"/>
              <a:t>Talk 2019</a:t>
            </a:r>
          </a:p>
          <a:p>
            <a:r>
              <a:rPr lang="de-DE"/>
              <a:t>Analyse deutsche bahn – </a:t>
            </a:r>
            <a:r>
              <a:rPr lang="de-DE" err="1"/>
              <a:t>pünktlichkeit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47DA1-8B64-E7D7-02F8-CA5CC43B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21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B933-77C4-50A5-B6D1-B867B8B0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67741F-721F-96AC-7141-5381DBF55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138D7C-E798-1787-D1E1-4CA075DC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36C3 – CCC</a:t>
            </a:r>
          </a:p>
          <a:p>
            <a:r>
              <a:rPr lang="de-DE"/>
              <a:t>Talk 2019</a:t>
            </a:r>
          </a:p>
          <a:p>
            <a:r>
              <a:rPr lang="de-DE"/>
              <a:t>Analyse deutsche bahn – </a:t>
            </a:r>
            <a:r>
              <a:rPr lang="de-DE" err="1"/>
              <a:t>pünktlichkeit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47DA1-8B64-E7D7-02F8-CA5CC43B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19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B933-77C4-50A5-B6D1-B867B8B0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67741F-721F-96AC-7141-5381DBF55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138D7C-E798-1787-D1E1-4CA075DC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36C3 – CCC</a:t>
            </a:r>
          </a:p>
          <a:p>
            <a:r>
              <a:rPr lang="de-DE"/>
              <a:t>Talk 2019</a:t>
            </a:r>
          </a:p>
          <a:p>
            <a:r>
              <a:rPr lang="de-DE"/>
              <a:t>Analyse deutsche bahn – </a:t>
            </a:r>
            <a:r>
              <a:rPr lang="de-DE" err="1"/>
              <a:t>pünktlichkeit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47DA1-8B64-E7D7-02F8-CA5CC43B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88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B933-77C4-50A5-B6D1-B867B8B0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67741F-721F-96AC-7141-5381DBF55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138D7C-E798-1787-D1E1-4CA075DC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36C3 – CCC</a:t>
            </a:r>
          </a:p>
          <a:p>
            <a:r>
              <a:rPr lang="de-DE"/>
              <a:t>Talk 2019</a:t>
            </a:r>
          </a:p>
          <a:p>
            <a:r>
              <a:rPr lang="de-DE"/>
              <a:t>Analyse deutsche bahn – </a:t>
            </a:r>
            <a:r>
              <a:rPr lang="de-DE" err="1"/>
              <a:t>pünktlichkeit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47DA1-8B64-E7D7-02F8-CA5CC43B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0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B933-77C4-50A5-B6D1-B867B8B0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67741F-721F-96AC-7141-5381DBF55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138D7C-E798-1787-D1E1-4CA075DC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36C3 – CCC</a:t>
            </a:r>
          </a:p>
          <a:p>
            <a:r>
              <a:rPr lang="de-DE"/>
              <a:t>Talk 2019</a:t>
            </a:r>
          </a:p>
          <a:p>
            <a:r>
              <a:rPr lang="de-DE"/>
              <a:t>Analyse deutsche bahn – </a:t>
            </a:r>
            <a:r>
              <a:rPr lang="de-DE" err="1"/>
              <a:t>pünktlichkeit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47DA1-8B64-E7D7-02F8-CA5CC43B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29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B933-77C4-50A5-B6D1-B867B8B0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67741F-721F-96AC-7141-5381DBF55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138D7C-E798-1787-D1E1-4CA075DC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36C3 – CCC</a:t>
            </a:r>
          </a:p>
          <a:p>
            <a:r>
              <a:rPr lang="de-DE"/>
              <a:t>Talk 2019</a:t>
            </a:r>
          </a:p>
          <a:p>
            <a:r>
              <a:rPr lang="de-DE"/>
              <a:t>Analyse deutsche bahn – </a:t>
            </a:r>
            <a:r>
              <a:rPr lang="de-DE" err="1"/>
              <a:t>pünktlichkeit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47DA1-8B64-E7D7-02F8-CA5CC43B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25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B933-77C4-50A5-B6D1-B867B8B0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67741F-721F-96AC-7141-5381DBF55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138D7C-E798-1787-D1E1-4CA075DC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36C3 – CCC</a:t>
            </a:r>
          </a:p>
          <a:p>
            <a:r>
              <a:rPr lang="de-DE"/>
              <a:t>Talk 2019</a:t>
            </a:r>
          </a:p>
          <a:p>
            <a:r>
              <a:rPr lang="de-DE"/>
              <a:t>Analyse deutsche bahn – </a:t>
            </a:r>
            <a:r>
              <a:rPr lang="de-DE" err="1"/>
              <a:t>pünktlichkeit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47DA1-8B64-E7D7-02F8-CA5CC43B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0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B933-77C4-50A5-B6D1-B867B8B0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67741F-721F-96AC-7141-5381DBF55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138D7C-E798-1787-D1E1-4CA075DC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36C3 – CCC</a:t>
            </a:r>
          </a:p>
          <a:p>
            <a:r>
              <a:rPr lang="de-DE"/>
              <a:t>Talk 2019</a:t>
            </a:r>
          </a:p>
          <a:p>
            <a:r>
              <a:rPr lang="de-DE"/>
              <a:t>Analyse deutsche bahn – </a:t>
            </a:r>
            <a:r>
              <a:rPr lang="de-DE" err="1"/>
              <a:t>pünktlichkeit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47DA1-8B64-E7D7-02F8-CA5CC43B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9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Projekt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37D85B5-8F26-48F9-9A40-02AA946E00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429237"/>
            <a:ext cx="8207374" cy="35083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spc="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Prof. Dr. Mustermann oder Projekttitel</a:t>
            </a:r>
            <a:endParaRPr lang="de-DE" sz="180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1B82292-8AF2-4EE1-90BD-12581586030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8313" y="3962400"/>
            <a:ext cx="8207375" cy="44767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3200" b="0">
                <a:latin typeface="+mj-lt"/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121927E-5D27-4DA4-91BE-50EAE7ABB6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88" y="4410312"/>
            <a:ext cx="8207374" cy="350838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2200" i="0" spc="0" baseline="0"/>
            </a:lvl1pPr>
          </a:lstStyle>
          <a:p>
            <a:pPr lvl="0"/>
            <a:r>
              <a:rPr lang="de-DE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2776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Text |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99580" y="471024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/>
              <a:t>Titel der Veranstaltung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8234363" y="4884574"/>
            <a:ext cx="453230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endParaRPr lang="de-DE">
              <a:solidFill>
                <a:srgbClr val="002F5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  <p:sp>
        <p:nvSpPr>
          <p:cNvPr id="7" name="Textplatzhalter 24">
            <a:extLst>
              <a:ext uri="{FF2B5EF4-FFF2-40B4-BE49-F238E27FC236}">
                <a16:creationId xmlns:a16="http://schemas.microsoft.com/office/drawing/2014/main" id="{7F43C94D-9979-47C0-B4BE-2FC43A65CA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99579" y="488826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i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/>
              <a:t>Prof. Dr. Mustermann | Datum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0F45C553-1950-485B-A6E2-DF7EBF7E04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2438" y="447675"/>
            <a:ext cx="8239125" cy="571504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Text durch Klicken bearbeiten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87AC671-D060-4A57-A554-255C900A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1095376"/>
            <a:ext cx="8239125" cy="2952750"/>
          </a:xfrm>
        </p:spPr>
        <p:txBody>
          <a:bodyPr/>
          <a:lstStyle>
            <a:lvl1pPr eaLnBrk="1" latinLnBrk="0" hangingPunct="1">
              <a:defRPr sz="2200"/>
            </a:lvl1pPr>
            <a:lvl2pPr marL="432000" indent="-216000" eaLnBrk="1" latinLnBrk="0" hangingPunct="1">
              <a:buFont typeface="Arial" pitchFamily="34" charset="0"/>
              <a:buChar char="•"/>
              <a:defRPr sz="2000"/>
            </a:lvl2pPr>
            <a:lvl3pPr marL="684000" indent="-216000" eaLnBrk="1" latinLnBrk="0" hangingPunct="1"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</p:txBody>
      </p:sp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777BF0FE-2C6F-41A8-AB53-05C956AC5A2D}"/>
              </a:ext>
            </a:extLst>
          </p:cNvPr>
          <p:cNvCxnSpPr/>
          <p:nvPr userDrawn="1"/>
        </p:nvCxnSpPr>
        <p:spPr>
          <a:xfrm>
            <a:off x="449704" y="339502"/>
            <a:ext cx="450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6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3" orient="horz" pos="282">
          <p15:clr>
            <a:srgbClr val="FBAE40"/>
          </p15:clr>
        </p15:guide>
        <p15:guide id="24" orient="horz" pos="3150">
          <p15:clr>
            <a:srgbClr val="FBAE40"/>
          </p15:clr>
        </p15:guide>
        <p15:guide id="25" orient="horz" pos="690">
          <p15:clr>
            <a:srgbClr val="FBAE40"/>
          </p15:clr>
        </p15:guide>
        <p15:guide id="26" orient="horz" pos="894">
          <p15:clr>
            <a:srgbClr val="FBAE40"/>
          </p15:clr>
        </p15:guide>
        <p15:guide id="27" orient="horz" pos="25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Text |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99580" y="471024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/>
              <a:t>Titel der Veranstaltung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8234363" y="4884574"/>
            <a:ext cx="453230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endParaRPr lang="de-DE">
              <a:solidFill>
                <a:srgbClr val="002F5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  <p:sp>
        <p:nvSpPr>
          <p:cNvPr id="7" name="Textplatzhalter 24">
            <a:extLst>
              <a:ext uri="{FF2B5EF4-FFF2-40B4-BE49-F238E27FC236}">
                <a16:creationId xmlns:a16="http://schemas.microsoft.com/office/drawing/2014/main" id="{7F43C94D-9979-47C0-B4BE-2FC43A65CA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99579" y="488826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i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/>
              <a:t>Prof. Dr. Mustermann | Datum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0F45C553-1950-485B-A6E2-DF7EBF7E04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2438" y="447675"/>
            <a:ext cx="8239125" cy="571504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Text durch Klicken bearbeiten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87AC671-D060-4A57-A554-255C900A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1095376"/>
            <a:ext cx="8239125" cy="2952750"/>
          </a:xfrm>
        </p:spPr>
        <p:txBody>
          <a:bodyPr/>
          <a:lstStyle>
            <a:lvl1pPr eaLnBrk="1" latinLnBrk="0" hangingPunct="1">
              <a:defRPr sz="2200"/>
            </a:lvl1pPr>
            <a:lvl2pPr marL="432000" indent="-216000" eaLnBrk="1" latinLnBrk="0" hangingPunct="1">
              <a:buFont typeface="Arial" pitchFamily="34" charset="0"/>
              <a:buChar char="•"/>
              <a:defRPr sz="2000"/>
            </a:lvl2pPr>
            <a:lvl3pPr marL="684000" indent="-216000" eaLnBrk="1" latinLnBrk="0" hangingPunct="1"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</p:txBody>
      </p:sp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777BF0FE-2C6F-41A8-AB53-05C956AC5A2D}"/>
              </a:ext>
            </a:extLst>
          </p:cNvPr>
          <p:cNvCxnSpPr/>
          <p:nvPr userDrawn="1"/>
        </p:nvCxnSpPr>
        <p:spPr>
          <a:xfrm>
            <a:off x="449704" y="339502"/>
            <a:ext cx="450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4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3" orient="horz" pos="282">
          <p15:clr>
            <a:srgbClr val="FBAE40"/>
          </p15:clr>
        </p15:guide>
        <p15:guide id="24" orient="horz" pos="3150">
          <p15:clr>
            <a:srgbClr val="FBAE40"/>
          </p15:clr>
        </p15:guide>
        <p15:guide id="25" orient="horz" pos="690">
          <p15:clr>
            <a:srgbClr val="FBAE40"/>
          </p15:clr>
        </p15:guide>
        <p15:guide id="26" orient="horz" pos="894">
          <p15:clr>
            <a:srgbClr val="FBAE40"/>
          </p15:clr>
        </p15:guide>
        <p15:guide id="27" orient="horz" pos="2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99580" y="471024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/>
              <a:t>Titel der Veranstaltung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8234363" y="4884574"/>
            <a:ext cx="453230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endParaRPr lang="de-DE">
              <a:solidFill>
                <a:srgbClr val="002F5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  <p:sp>
        <p:nvSpPr>
          <p:cNvPr id="7" name="Textplatzhalter 24">
            <a:extLst>
              <a:ext uri="{FF2B5EF4-FFF2-40B4-BE49-F238E27FC236}">
                <a16:creationId xmlns:a16="http://schemas.microsoft.com/office/drawing/2014/main" id="{7F43C94D-9979-47C0-B4BE-2FC43A65CA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99579" y="488826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i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/>
              <a:t>Prof. Dr. Mustermann | Datum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87AC671-D060-4A57-A554-255C900A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447675"/>
            <a:ext cx="8239125" cy="3600451"/>
          </a:xfrm>
        </p:spPr>
        <p:txBody>
          <a:bodyPr/>
          <a:lstStyle>
            <a:lvl1pPr eaLnBrk="1" latinLnBrk="0" hangingPunct="1">
              <a:defRPr sz="2200"/>
            </a:lvl1pPr>
            <a:lvl2pPr marL="432000" indent="-216000" eaLnBrk="1" latinLnBrk="0" hangingPunct="1">
              <a:buFont typeface="Arial" pitchFamily="34" charset="0"/>
              <a:buChar char="•"/>
              <a:defRPr sz="2000"/>
            </a:lvl2pPr>
            <a:lvl3pPr marL="684000" indent="-216000" eaLnBrk="1" latinLnBrk="0" hangingPunct="1"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76908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3" orient="horz" pos="282">
          <p15:clr>
            <a:srgbClr val="FBAE40"/>
          </p15:clr>
        </p15:guide>
        <p15:guide id="24" orient="horz" pos="3150">
          <p15:clr>
            <a:srgbClr val="FBAE40"/>
          </p15:clr>
        </p15:guide>
        <p15:guide id="25" orient="horz" pos="690">
          <p15:clr>
            <a:srgbClr val="FBAE40"/>
          </p15:clr>
        </p15:guide>
        <p15:guide id="26" orient="horz" pos="894">
          <p15:clr>
            <a:srgbClr val="FBAE40"/>
          </p15:clr>
        </p15:guide>
        <p15:guide id="27" orient="horz" pos="255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1B82292-8AF2-4EE1-90BD-12581586030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8313" y="3943350"/>
            <a:ext cx="8207375" cy="44767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3200" b="0">
                <a:latin typeface="+mj-lt"/>
              </a:defRPr>
            </a:lvl1pPr>
          </a:lstStyle>
          <a:p>
            <a:pPr lvl="0"/>
            <a:r>
              <a:rPr lang="de-DE"/>
              <a:t>Vielen Dank für Ihre Aufmerksamkeit!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121927E-5D27-4DA4-91BE-50EAE7ABB6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88" y="4410312"/>
            <a:ext cx="8207374" cy="350838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2200" i="0" spc="0" baseline="0"/>
            </a:lvl1pPr>
          </a:lstStyle>
          <a:p>
            <a:pPr lvl="0"/>
            <a:r>
              <a:rPr lang="de-DE"/>
              <a:t>Prof. Dr. Mustermann</a:t>
            </a:r>
          </a:p>
        </p:txBody>
      </p:sp>
    </p:spTree>
    <p:extLst>
      <p:ext uri="{BB962C8B-B14F-4D97-AF65-F5344CB8AC3E}">
        <p14:creationId xmlns:p14="http://schemas.microsoft.com/office/powerpoint/2010/main" val="27962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0668A02D-DFF2-42B1-B020-E80114A2C164}"/>
              </a:ext>
            </a:extLst>
          </p:cNvPr>
          <p:cNvSpPr/>
          <p:nvPr userDrawn="1"/>
        </p:nvSpPr>
        <p:spPr>
          <a:xfrm>
            <a:off x="-1" y="3001788"/>
            <a:ext cx="9144000" cy="2141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9A307A5-F3BD-449F-A720-99606ECBF1AE}"/>
              </a:ext>
            </a:extLst>
          </p:cNvPr>
          <p:cNvSpPr/>
          <p:nvPr userDrawn="1"/>
        </p:nvSpPr>
        <p:spPr>
          <a:xfrm flipV="1">
            <a:off x="-1" y="2970213"/>
            <a:ext cx="4590000" cy="792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E0A91951-814D-4494-BDFC-29391A6A7ED9}"/>
              </a:ext>
            </a:extLst>
          </p:cNvPr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2970213"/>
            <a:ext cx="4572000" cy="792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5BE7D61-1263-4ED2-9CBA-3F828FF44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297" y="447675"/>
            <a:ext cx="156885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86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800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465" userDrawn="1">
          <p15:clr>
            <a:srgbClr val="F26B43"/>
          </p15:clr>
        </p15:guide>
        <p15:guide id="3" pos="295" userDrawn="1">
          <p15:clr>
            <a:srgbClr val="F26B43"/>
          </p15:clr>
        </p15:guide>
        <p15:guide id="4" orient="horz" pos="2958" userDrawn="1">
          <p15:clr>
            <a:srgbClr val="F26B43"/>
          </p15:clr>
        </p15:guide>
        <p15:guide id="5" orient="horz" pos="28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875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»Fünfte Ebene mit Anführungszeichen«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-1" y="4500000"/>
            <a:ext cx="9144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22" y="4644000"/>
            <a:ext cx="104590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800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3170">
          <p15:clr>
            <a:srgbClr val="F26B43"/>
          </p15:clr>
        </p15:guide>
        <p15:guide id="4" pos="3459">
          <p15:clr>
            <a:srgbClr val="F26B43"/>
          </p15:clr>
        </p15:guide>
        <p15:guide id="5" pos="3746">
          <p15:clr>
            <a:srgbClr val="F26B43"/>
          </p15:clr>
        </p15:guide>
        <p15:guide id="6" pos="4035">
          <p15:clr>
            <a:srgbClr val="F26B43"/>
          </p15:clr>
        </p15:guide>
        <p15:guide id="7" pos="4323">
          <p15:clr>
            <a:srgbClr val="F26B43"/>
          </p15:clr>
        </p15:guide>
        <p15:guide id="8" pos="4611">
          <p15:clr>
            <a:srgbClr val="F26B43"/>
          </p15:clr>
        </p15:guide>
        <p15:guide id="9" pos="4899">
          <p15:clr>
            <a:srgbClr val="F26B43"/>
          </p15:clr>
        </p15:guide>
        <p15:guide id="10" pos="5187">
          <p15:clr>
            <a:srgbClr val="F26B43"/>
          </p15:clr>
        </p15:guide>
        <p15:guide id="11" pos="5475">
          <p15:clr>
            <a:srgbClr val="F26B43"/>
          </p15:clr>
        </p15:guide>
        <p15:guide id="12" pos="2589">
          <p15:clr>
            <a:srgbClr val="F26B43"/>
          </p15:clr>
        </p15:guide>
        <p15:guide id="13" pos="2301">
          <p15:clr>
            <a:srgbClr val="F26B43"/>
          </p15:clr>
        </p15:guide>
        <p15:guide id="14" pos="2013">
          <p15:clr>
            <a:srgbClr val="F26B43"/>
          </p15:clr>
        </p15:guide>
        <p15:guide id="15" pos="1725">
          <p15:clr>
            <a:srgbClr val="F26B43"/>
          </p15:clr>
        </p15:guide>
        <p15:guide id="16" pos="1437">
          <p15:clr>
            <a:srgbClr val="F26B43"/>
          </p15:clr>
        </p15:guide>
        <p15:guide id="17" pos="1149">
          <p15:clr>
            <a:srgbClr val="F26B43"/>
          </p15:clr>
        </p15:guide>
        <p15:guide id="18" pos="862">
          <p15:clr>
            <a:srgbClr val="F26B43"/>
          </p15:clr>
        </p15:guide>
        <p15:guide id="19" pos="573">
          <p15:clr>
            <a:srgbClr val="F26B43"/>
          </p15:clr>
        </p15:guide>
        <p15:guide id="20" pos="2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0668A02D-DFF2-42B1-B020-E80114A2C164}"/>
              </a:ext>
            </a:extLst>
          </p:cNvPr>
          <p:cNvSpPr/>
          <p:nvPr userDrawn="1"/>
        </p:nvSpPr>
        <p:spPr>
          <a:xfrm>
            <a:off x="-1" y="3601863"/>
            <a:ext cx="9144000" cy="1541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9A307A5-F3BD-449F-A720-99606ECBF1AE}"/>
              </a:ext>
            </a:extLst>
          </p:cNvPr>
          <p:cNvSpPr/>
          <p:nvPr userDrawn="1"/>
        </p:nvSpPr>
        <p:spPr>
          <a:xfrm flipV="1">
            <a:off x="-1" y="3522663"/>
            <a:ext cx="4590000" cy="792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E0A91951-814D-4494-BDFC-29391A6A7ED9}"/>
              </a:ext>
            </a:extLst>
          </p:cNvPr>
          <p:cNvPicPr preferRelativeResize="0"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3522663"/>
            <a:ext cx="4572000" cy="792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5BE7D61-1263-4ED2-9CBA-3F828FF44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297" y="447675"/>
            <a:ext cx="156885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4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800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465">
          <p15:clr>
            <a:srgbClr val="F26B43"/>
          </p15:clr>
        </p15:guide>
        <p15:guide id="3" pos="295">
          <p15:clr>
            <a:srgbClr val="F26B43"/>
          </p15:clr>
        </p15:guide>
        <p15:guide id="4" orient="horz" pos="2958">
          <p15:clr>
            <a:srgbClr val="F26B43"/>
          </p15:clr>
        </p15:guide>
        <p15:guide id="5" orient="horz" pos="2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understanding.com/query-segmentation-2cf860ade50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golia.com/blog/product/query-understanding-10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hebluediamondgallery.com/wooden-tile/g/goals.html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nago.com/academy/how-to-effectively-read-scientific-paper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alter-dieban.de/die-vorteile-des-zuhoere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36428C4-C5C9-494A-A3F3-9E8E50CF1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3403455"/>
            <a:ext cx="8207374" cy="350838"/>
          </a:xfrm>
        </p:spPr>
        <p:txBody>
          <a:bodyPr lIns="0" tIns="0" rIns="0" bIns="0" anchor="t"/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Johannes Franke</a:t>
            </a:r>
            <a:endParaRPr lang="de-DE" sz="180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D67665D-A8B7-4916-8278-DA9462A0A3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312" y="3700284"/>
            <a:ext cx="8207375" cy="709791"/>
          </a:xfrm>
        </p:spPr>
        <p:txBody>
          <a:bodyPr/>
          <a:lstStyle/>
          <a:p>
            <a:r>
              <a:rPr lang="de-DE" sz="2000">
                <a:ea typeface="Roboto Condensed"/>
              </a:rPr>
              <a:t>IR: Query Understanding </a:t>
            </a:r>
            <a:r>
              <a:rPr lang="de-DE" sz="2000" err="1">
                <a:ea typeface="Roboto Condensed"/>
              </a:rPr>
              <a:t>WiSe</a:t>
            </a:r>
            <a:r>
              <a:rPr lang="de-DE" sz="2000">
                <a:ea typeface="Roboto Condensed"/>
              </a:rPr>
              <a:t> 24/25 </a:t>
            </a:r>
            <a:endParaRPr lang="de-DE" sz="2000">
              <a:cs typeface="Roboto Serif"/>
            </a:endParaRPr>
          </a:p>
          <a:p>
            <a:r>
              <a:rPr lang="de-DE" sz="2000" b="1">
                <a:ea typeface="Roboto Condensed"/>
              </a:rPr>
              <a:t>Query Segmentation</a:t>
            </a:r>
            <a:endParaRPr lang="de-DE" sz="2000" b="1">
              <a:cs typeface="Roboto Serif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9EC0D7E-4F82-4D7C-AA83-F13297649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382" y="4410312"/>
            <a:ext cx="8207374" cy="350838"/>
          </a:xfrm>
        </p:spPr>
        <p:txBody>
          <a:bodyPr/>
          <a:lstStyle/>
          <a:p>
            <a:r>
              <a:rPr lang="de-DE">
                <a:solidFill>
                  <a:schemeClr val="tx2"/>
                </a:solidFill>
                <a:latin typeface="Roboto Condensed"/>
                <a:ea typeface="Roboto Condensed"/>
                <a:cs typeface="Roboto Condensed"/>
              </a:rPr>
              <a:t>05.11.2024</a:t>
            </a:r>
            <a:endParaRPr lang="de-DE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5904-9FDD-0F3B-352A-CF3E8C68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407280-70CC-3257-C0C5-1600074B7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Quellen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 | IR: Query Understanding 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WiSe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24/25 – Query Segmentation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287B8-C770-1A4E-359D-B78A52C73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Johannes Franke</a:t>
            </a:r>
            <a:r>
              <a:rPr lang="de-DE" i="0">
                <a:latin typeface="Roboto Condensed"/>
                <a:ea typeface="Roboto Condensed"/>
                <a:cs typeface="Roboto Condensed"/>
              </a:rPr>
              <a:t> | 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05.11.2024</a:t>
            </a:r>
            <a:endParaRPr lang="de-DE" i="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4CA7C-C5EB-2D00-0748-F83BA84A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Quellen</a:t>
            </a:r>
            <a:endParaRPr lang="de-DE" dirty="0"/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52C5464-A009-458E-BD59-F2BC7BCE47A5}"/>
              </a:ext>
            </a:extLst>
          </p:cNvPr>
          <p:cNvSpPr>
            <a:spLocks noGrp="1"/>
          </p:cNvSpPr>
          <p:nvPr/>
        </p:nvSpPr>
        <p:spPr>
          <a:xfrm>
            <a:off x="452264" y="1095723"/>
            <a:ext cx="8094255" cy="2950046"/>
          </a:xfr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  <a:hlinkClick r:id="rId3"/>
              </a:rPr>
              <a:t>https://queryunderstanding.com/query-segmentation-2cf860ade503</a:t>
            </a:r>
            <a:endParaRPr lang="de-DE"/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  <a:hlinkClick r:id="rId4"/>
              </a:rPr>
              <a:t>https://www.algolia.com/blog/product/query-understanding-101/</a:t>
            </a:r>
            <a:endParaRPr lang="de-DE" dirty="0">
              <a:cs typeface="Roboto Condensed"/>
              <a:hlinkClick r:id="rId4"/>
            </a:endParaRPr>
          </a:p>
          <a:p>
            <a:pPr marL="264795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0380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5904-9FDD-0F3B-352A-CF3E8C68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407280-70CC-3257-C0C5-1600074B7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Grundlagen | IR: Query Understanding 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WiSe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24/25 – Query Segmentation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287B8-C770-1A4E-359D-B78A52C73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Johannes Franke </a:t>
            </a:r>
            <a:r>
              <a:rPr lang="de-DE" i="0" dirty="0">
                <a:latin typeface="Roboto Condensed"/>
                <a:ea typeface="Roboto Condensed"/>
                <a:cs typeface="Roboto Condensed"/>
              </a:rPr>
              <a:t>|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05.11.2024</a:t>
            </a:r>
            <a:endParaRPr lang="de-DE" i="0" dirty="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4CA7C-C5EB-2D00-0748-F83BA84A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Roboto Condensed"/>
                <a:cs typeface="Roboto Serif"/>
              </a:rPr>
              <a:t>Grundlagen</a:t>
            </a:r>
            <a:endParaRPr lang="de-DE">
              <a:cs typeface="Roboto Serif"/>
            </a:endParaRP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52C5464-A009-458E-BD59-F2BC7BCE47A5}"/>
              </a:ext>
            </a:extLst>
          </p:cNvPr>
          <p:cNvSpPr>
            <a:spLocks noGrp="1"/>
          </p:cNvSpPr>
          <p:nvPr/>
        </p:nvSpPr>
        <p:spPr>
          <a:xfrm>
            <a:off x="452264" y="1095723"/>
            <a:ext cx="4566883" cy="2950046"/>
          </a:xfr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Aufteilung in semantische Einheiten (Token) Sequenzen</a:t>
            </a:r>
            <a:endParaRPr lang="de-DE" dirty="0">
              <a:cs typeface="Roboto Condensed" pitchFamily="2" charset="0"/>
            </a:endParaRPr>
          </a:p>
          <a:p>
            <a:pPr marL="342900" indent="-342900"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Query mit </a:t>
            </a:r>
            <a:r>
              <a:rPr lang="de-DE" b="1" i="1" dirty="0">
                <a:latin typeface="Roboto Condensed"/>
                <a:ea typeface="Roboto Condensed"/>
                <a:cs typeface="Roboto Condensed"/>
              </a:rPr>
              <a:t>n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Token hat </a:t>
            </a:r>
            <a:r>
              <a:rPr lang="de-DE" b="1" i="1" dirty="0">
                <a:latin typeface="Roboto Condensed"/>
                <a:ea typeface="Roboto Condensed"/>
                <a:cs typeface="Roboto Condensed"/>
              </a:rPr>
              <a:t>n – 1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Segmentierungen</a:t>
            </a:r>
            <a:endParaRPr lang="de-DE" dirty="0">
              <a:cs typeface="Roboto Condensed" pitchFamily="2" charset="0"/>
            </a:endParaRPr>
          </a:p>
          <a:p>
            <a:pPr marL="342900" indent="-342900"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Segmentierungen haben Einfluss auf Bedeutung</a:t>
            </a:r>
            <a:endParaRPr lang="de-DE" dirty="0">
              <a:cs typeface="Roboto Condensed" pitchFamily="2" charset="0"/>
            </a:endParaRPr>
          </a:p>
          <a:p>
            <a:pPr marL="342900" indent="-342900"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Einfachster Ansatz: Wörterbücher</a:t>
            </a:r>
            <a:endParaRPr lang="de-DE" dirty="0">
              <a:cs typeface="Roboto Condensed" pitchFamily="2" charset="0"/>
            </a:endParaRPr>
          </a:p>
          <a:p>
            <a:pPr marL="264795" indent="-264795">
              <a:buClr>
                <a:schemeClr val="accent2"/>
              </a:buClr>
            </a:pPr>
            <a:endParaRPr lang="de-DE">
              <a:cs typeface="Roboto Condensed" pitchFamily="2" charset="0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</p:txBody>
      </p:sp>
      <p:pic>
        <p:nvPicPr>
          <p:cNvPr id="8" name="Grafik 7" descr="Ein Bild, das Text, Diagramm, Screenshot, Schrift enthält.&#10;&#10;Beschreibung automatisch generiert.">
            <a:extLst>
              <a:ext uri="{FF2B5EF4-FFF2-40B4-BE49-F238E27FC236}">
                <a16:creationId xmlns:a16="http://schemas.microsoft.com/office/drawing/2014/main" id="{2E572705-597E-F22F-C906-4D5BCDCE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72" y="735455"/>
            <a:ext cx="3614131" cy="23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5904-9FDD-0F3B-352A-CF3E8C68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407280-70CC-3257-C0C5-1600074B7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Inspiration | IR: Query Understanding WiSe 24/25 – Query Segmentation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287B8-C770-1A4E-359D-B78A52C73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Johannes Franke </a:t>
            </a:r>
            <a:r>
              <a:rPr lang="de-DE" i="0" dirty="0">
                <a:latin typeface="Roboto Condensed"/>
                <a:ea typeface="Roboto Condensed"/>
                <a:cs typeface="Roboto Condensed"/>
              </a:rPr>
              <a:t>|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05.11.2024</a:t>
            </a:r>
            <a:endParaRPr lang="de-DE" i="0" dirty="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4CA7C-C5EB-2D00-0748-F83BA84A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Roboto Condensed"/>
                <a:cs typeface="Roboto Serif"/>
              </a:rPr>
              <a:t>Inspiration</a:t>
            </a:r>
            <a:endParaRPr lang="de-DE"/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52C5464-A009-458E-BD59-F2BC7BCE47A5}"/>
              </a:ext>
            </a:extLst>
          </p:cNvPr>
          <p:cNvSpPr>
            <a:spLocks noGrp="1"/>
          </p:cNvSpPr>
          <p:nvPr/>
        </p:nvSpPr>
        <p:spPr>
          <a:xfrm>
            <a:off x="452264" y="1095723"/>
            <a:ext cx="5728620" cy="2950046"/>
          </a:xfrm>
        </p:spPr>
        <p:txBody>
          <a:bodyPr vert="horz" lIns="0" tIns="0" rIns="0" bIns="0" rtlCol="0" anchor="t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Roboto Condensed"/>
                <a:ea typeface="Roboto Condensed"/>
                <a:cs typeface="Roboto Condensed"/>
              </a:rPr>
              <a:t>Ziele</a:t>
            </a:r>
          </a:p>
          <a:p>
            <a:pPr marL="127000" indent="-342900"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Verbesserung der Precision </a:t>
            </a:r>
          </a:p>
          <a:p>
            <a:pPr marL="342900" indent="-342900"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Erkennung korrekter semantischer Bedeutung</a:t>
            </a:r>
          </a:p>
          <a:p>
            <a:pPr marL="342900" indent="-342900"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Optimale Aufteilung und Kombination der Query</a:t>
            </a:r>
            <a:endParaRPr lang="de-DE" dirty="0">
              <a:cs typeface="Roboto Condensed" pitchFamily="2" charset="0"/>
            </a:endParaRPr>
          </a:p>
          <a:p>
            <a:r>
              <a:rPr lang="de-DE" b="1" dirty="0">
                <a:latin typeface="Roboto Condensed"/>
                <a:ea typeface="Roboto Condensed"/>
                <a:cs typeface="Roboto Condensed"/>
              </a:rPr>
              <a:t>Auswirkungen</a:t>
            </a:r>
            <a:endParaRPr lang="de-DE" b="1" dirty="0">
              <a:latin typeface="Roboto Condensed"/>
              <a:ea typeface="Roboto Condensed"/>
            </a:endParaRPr>
          </a:p>
          <a:p>
            <a:pPr marL="342900" indent="-342900"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Nutzer erhalten gezieltere, relevantere Dokumente</a:t>
            </a:r>
          </a:p>
          <a:p>
            <a:pPr marL="342900" indent="-342900"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Verkürzt Zeit &amp; Erhöht Zufriedenheit beim Retrieval</a:t>
            </a:r>
            <a:endParaRPr lang="de-DE" dirty="0">
              <a:cs typeface="Roboto Condensed" pitchFamily="2" charset="0"/>
            </a:endParaRPr>
          </a:p>
          <a:p>
            <a:endParaRPr lang="de-DE" dirty="0">
              <a:cs typeface="Roboto Condensed"/>
            </a:endParaRPr>
          </a:p>
          <a:p>
            <a:pPr marL="264795" indent="-264795">
              <a:buClr>
                <a:srgbClr val="7682A5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</p:txBody>
      </p:sp>
      <p:pic>
        <p:nvPicPr>
          <p:cNvPr id="5" name="Grafik 4" descr="Energy Inspiration Ideas Planet · Free photo on Pixabay">
            <a:extLst>
              <a:ext uri="{FF2B5EF4-FFF2-40B4-BE49-F238E27FC236}">
                <a16:creationId xmlns:a16="http://schemas.microsoft.com/office/drawing/2014/main" id="{3DC5F71E-5467-E967-585D-E2EA259FB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34" y="1096156"/>
            <a:ext cx="2112677" cy="1410013"/>
          </a:xfrm>
          <a:prstGeom prst="rect">
            <a:avLst/>
          </a:prstGeom>
        </p:spPr>
      </p:pic>
      <p:pic>
        <p:nvPicPr>
          <p:cNvPr id="6" name="Grafik 5" descr="Ein Bild, das Holzblock, hölzern, Im Haus enthält.&#10;&#10;Beschreibung automatisch generiert.">
            <a:extLst>
              <a:ext uri="{FF2B5EF4-FFF2-40B4-BE49-F238E27FC236}">
                <a16:creationId xmlns:a16="http://schemas.microsoft.com/office/drawing/2014/main" id="{C7BDC572-2008-2405-C6DF-3BB34EBAD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72251" y="2627962"/>
            <a:ext cx="2117361" cy="14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5904-9FDD-0F3B-352A-CF3E8C68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407280-70CC-3257-C0C5-1600074B7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Beispiele | IR: Query Understanding WiSe 24/25 – Query Segmentation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287B8-C770-1A4E-359D-B78A52C73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Johannes Franke </a:t>
            </a:r>
            <a:r>
              <a:rPr lang="de-DE" i="0">
                <a:latin typeface="Roboto Condensed"/>
                <a:ea typeface="Roboto Condensed"/>
                <a:cs typeface="Roboto Condensed"/>
              </a:rPr>
              <a:t>|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05.11.2024</a:t>
            </a:r>
            <a:endParaRPr lang="de-DE" i="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4CA7C-C5EB-2D00-0748-F83BA84A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Roboto Condensed"/>
                <a:cs typeface="Roboto Serif"/>
              </a:rPr>
              <a:t>Beispiele</a:t>
            </a:r>
            <a:endParaRPr lang="de-DE"/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52C5464-A009-458E-BD59-F2BC7BCE47A5}"/>
              </a:ext>
            </a:extLst>
          </p:cNvPr>
          <p:cNvSpPr>
            <a:spLocks noGrp="1"/>
          </p:cNvSpPr>
          <p:nvPr/>
        </p:nvSpPr>
        <p:spPr>
          <a:xfrm>
            <a:off x="3000381" y="1284791"/>
            <a:ext cx="3144120" cy="664046"/>
          </a:xfr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Roboto Condensed"/>
                <a:ea typeface="Roboto Condensed"/>
                <a:cs typeface="Roboto Condensed"/>
              </a:rPr>
              <a:t>machine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learning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framework</a:t>
            </a:r>
            <a:endParaRPr lang="de-DE" dirty="0" err="1">
              <a:cs typeface="Roboto Condensed"/>
            </a:endParaRPr>
          </a:p>
          <a:p>
            <a:pPr marL="264795" indent="-264795">
              <a:buClr>
                <a:srgbClr val="7682A5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E872C9C-7144-2192-9517-7E4787B80038}"/>
              </a:ext>
            </a:extLst>
          </p:cNvPr>
          <p:cNvSpPr>
            <a:spLocks noGrp="1"/>
          </p:cNvSpPr>
          <p:nvPr/>
        </p:nvSpPr>
        <p:spPr>
          <a:xfrm>
            <a:off x="452264" y="2573888"/>
            <a:ext cx="3371860" cy="565216"/>
          </a:xfr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"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machine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learning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"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framework</a:t>
            </a:r>
            <a:endParaRPr lang="de-DE" dirty="0" err="1">
              <a:cs typeface="Roboto Condensed"/>
            </a:endParaRP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9EDDFBAD-EAEC-F277-0E15-4F73951C0907}"/>
              </a:ext>
            </a:extLst>
          </p:cNvPr>
          <p:cNvSpPr>
            <a:spLocks noGrp="1"/>
          </p:cNvSpPr>
          <p:nvPr/>
        </p:nvSpPr>
        <p:spPr>
          <a:xfrm>
            <a:off x="5548496" y="2573887"/>
            <a:ext cx="3358969" cy="560919"/>
          </a:xfr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Roboto Condensed"/>
                <a:ea typeface="Roboto Condensed"/>
                <a:cs typeface="Roboto Condensed"/>
              </a:rPr>
              <a:t>machine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"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learning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framework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"</a:t>
            </a:r>
            <a:endParaRPr lang="de-DE" dirty="0" err="1">
              <a:cs typeface="Roboto Condensed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846306A-A40A-974F-0DF5-52A8E900FB91}"/>
              </a:ext>
            </a:extLst>
          </p:cNvPr>
          <p:cNvCxnSpPr/>
          <p:nvPr/>
        </p:nvCxnSpPr>
        <p:spPr>
          <a:xfrm flipH="1">
            <a:off x="2042790" y="1641881"/>
            <a:ext cx="2222403" cy="90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2299B08-76A4-3607-C216-576312AA47D4}"/>
              </a:ext>
            </a:extLst>
          </p:cNvPr>
          <p:cNvCxnSpPr>
            <a:cxnSpLocks/>
          </p:cNvCxnSpPr>
          <p:nvPr/>
        </p:nvCxnSpPr>
        <p:spPr>
          <a:xfrm>
            <a:off x="4724970" y="1646179"/>
            <a:ext cx="2229281" cy="910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Fragezeichen mit einfarbiger Füllung">
            <a:extLst>
              <a:ext uri="{FF2B5EF4-FFF2-40B4-BE49-F238E27FC236}">
                <a16:creationId xmlns:a16="http://schemas.microsoft.com/office/drawing/2014/main" id="{9FD08FC0-6E00-C1F5-FA6F-AC63074C5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9097" y="31415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5904-9FDD-0F3B-352A-CF3E8C68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407280-70CC-3257-C0C5-1600074B7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Beispiele | IR: Query Understanding WiSe 24/25 – Query Segmentation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287B8-C770-1A4E-359D-B78A52C73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Johannes Franke </a:t>
            </a:r>
            <a:r>
              <a:rPr lang="de-DE" i="0">
                <a:latin typeface="Roboto Condensed"/>
                <a:ea typeface="Roboto Condensed"/>
                <a:cs typeface="Roboto Condensed"/>
              </a:rPr>
              <a:t>|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05.11.2024</a:t>
            </a:r>
            <a:endParaRPr lang="de-DE" i="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4CA7C-C5EB-2D00-0748-F83BA84A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Roboto Condensed"/>
                <a:cs typeface="Roboto Serif"/>
              </a:rPr>
              <a:t>Beispiele</a:t>
            </a:r>
            <a:endParaRPr lang="de-DE"/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52C5464-A009-458E-BD59-F2BC7BCE47A5}"/>
              </a:ext>
            </a:extLst>
          </p:cNvPr>
          <p:cNvSpPr>
            <a:spLocks noGrp="1"/>
          </p:cNvSpPr>
          <p:nvPr/>
        </p:nvSpPr>
        <p:spPr>
          <a:xfrm>
            <a:off x="2966006" y="1284791"/>
            <a:ext cx="3208574" cy="664046"/>
          </a:xfr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Roboto Condensed"/>
                <a:ea typeface="Roboto Condensed"/>
                <a:cs typeface="Roboto Condensed"/>
              </a:rPr>
              <a:t>new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york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times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square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dance</a:t>
            </a:r>
            <a:endParaRPr lang="de-DE" dirty="0" err="1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C6F26E31-0227-7745-54DE-647FEC33AF50}"/>
              </a:ext>
            </a:extLst>
          </p:cNvPr>
          <p:cNvSpPr>
            <a:spLocks noGrp="1"/>
          </p:cNvSpPr>
          <p:nvPr/>
        </p:nvSpPr>
        <p:spPr>
          <a:xfrm>
            <a:off x="452264" y="2573888"/>
            <a:ext cx="3285921" cy="560920"/>
          </a:xfrm>
        </p:spPr>
        <p:txBody>
          <a:bodyPr vert="horz" lIns="0" tIns="0" rIns="0" bIns="0" rtlCol="0" anchor="t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"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new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york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" "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times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square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"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dance</a:t>
            </a:r>
            <a:endParaRPr lang="de-DE" dirty="0" err="1">
              <a:cs typeface="Roboto Condensed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F2A01407-3D1D-A6E3-07EF-C19D05E298A7}"/>
              </a:ext>
            </a:extLst>
          </p:cNvPr>
          <p:cNvSpPr>
            <a:spLocks noGrp="1"/>
          </p:cNvSpPr>
          <p:nvPr/>
        </p:nvSpPr>
        <p:spPr>
          <a:xfrm>
            <a:off x="5548496" y="2573887"/>
            <a:ext cx="3358969" cy="560919"/>
          </a:xfrm>
        </p:spPr>
        <p:txBody>
          <a:bodyPr vert="horz" lIns="0" tIns="0" rIns="0" bIns="0" rtlCol="0" anchor="t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"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new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york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times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" "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square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dance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"</a:t>
            </a:r>
            <a:endParaRPr lang="de-DE" dirty="0">
              <a:cs typeface="Roboto Condensed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CECDDB-9E63-F322-8F39-FA82690E1BCA}"/>
              </a:ext>
            </a:extLst>
          </p:cNvPr>
          <p:cNvCxnSpPr/>
          <p:nvPr/>
        </p:nvCxnSpPr>
        <p:spPr>
          <a:xfrm flipH="1">
            <a:off x="2042790" y="1641881"/>
            <a:ext cx="2222403" cy="90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7C83A64-478E-A4F4-2B81-348CCBA4EB6B}"/>
              </a:ext>
            </a:extLst>
          </p:cNvPr>
          <p:cNvCxnSpPr>
            <a:cxnSpLocks/>
          </p:cNvCxnSpPr>
          <p:nvPr/>
        </p:nvCxnSpPr>
        <p:spPr>
          <a:xfrm>
            <a:off x="4724970" y="1646179"/>
            <a:ext cx="2229281" cy="910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Grafik 14" descr="Fragezeichen mit einfarbiger Füllung">
            <a:extLst>
              <a:ext uri="{FF2B5EF4-FFF2-40B4-BE49-F238E27FC236}">
                <a16:creationId xmlns:a16="http://schemas.microsoft.com/office/drawing/2014/main" id="{A03A921C-2270-4BFE-FCA0-3CC4BFE3A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9097" y="31415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2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5904-9FDD-0F3B-352A-CF3E8C68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407280-70CC-3257-C0C5-1600074B7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Paper | IR: Query Understanding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WiSe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24/25 – Query Segmentation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287B8-C770-1A4E-359D-B78A52C73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Johannes Franke </a:t>
            </a:r>
            <a:r>
              <a:rPr lang="de-DE" i="0">
                <a:latin typeface="Roboto Condensed"/>
                <a:ea typeface="Roboto Condensed"/>
                <a:cs typeface="Roboto Condensed"/>
              </a:rPr>
              <a:t>|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05.11.2024</a:t>
            </a:r>
            <a:endParaRPr lang="de-DE" i="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4CA7C-C5EB-2D00-0748-F83BA84A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Paper</a:t>
            </a:r>
            <a:endParaRPr lang="de-DE" dirty="0">
              <a:cs typeface="Roboto Serif"/>
            </a:endParaRP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52C5464-A009-458E-BD59-F2BC7BCE47A5}"/>
              </a:ext>
            </a:extLst>
          </p:cNvPr>
          <p:cNvSpPr>
            <a:spLocks noGrp="1"/>
          </p:cNvSpPr>
          <p:nvPr/>
        </p:nvSpPr>
        <p:spPr>
          <a:xfrm>
            <a:off x="452264" y="1095723"/>
            <a:ext cx="5236755" cy="2790775"/>
          </a:xfr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i="1" dirty="0">
                <a:latin typeface="Roboto Condensed"/>
                <a:ea typeface="Roboto Condensed"/>
                <a:cs typeface="Roboto Condensed"/>
              </a:rPr>
              <a:t>"Query Segmentation </a:t>
            </a:r>
            <a:r>
              <a:rPr lang="de-DE" i="1" dirty="0" err="1">
                <a:latin typeface="Roboto Condensed"/>
                <a:ea typeface="Roboto Condensed"/>
                <a:cs typeface="Roboto Condensed"/>
              </a:rPr>
              <a:t>for</a:t>
            </a:r>
            <a:r>
              <a:rPr lang="de-DE" i="1" dirty="0">
                <a:latin typeface="Roboto Condensed"/>
                <a:ea typeface="Roboto Condensed"/>
                <a:cs typeface="Roboto Condensed"/>
              </a:rPr>
              <a:t> Web Search"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br>
              <a:rPr lang="de-DE" dirty="0">
                <a:latin typeface="Roboto Condensed"/>
                <a:ea typeface="Roboto Condensed"/>
                <a:cs typeface="Roboto Condensed"/>
              </a:rPr>
            </a:br>
            <a:r>
              <a:rPr lang="de-DE" dirty="0">
                <a:latin typeface="Roboto Condensed"/>
                <a:ea typeface="Roboto Condensed"/>
                <a:cs typeface="Roboto Condensed"/>
              </a:rPr>
              <a:t>–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Risvik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et al., 2003</a:t>
            </a:r>
            <a:endParaRPr lang="de-DE" i="1" dirty="0">
              <a:latin typeface="Roboto Condensed"/>
              <a:ea typeface="Roboto Condensed"/>
              <a:cs typeface="Roboto Condensed"/>
            </a:endParaRP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i="1" dirty="0">
                <a:latin typeface="Roboto Condensed"/>
                <a:ea typeface="Roboto Condensed"/>
                <a:cs typeface="Roboto Condensed"/>
              </a:rPr>
              <a:t>"Learning </a:t>
            </a:r>
            <a:r>
              <a:rPr lang="de-DE" i="1" dirty="0" err="1">
                <a:latin typeface="Roboto Condensed"/>
                <a:ea typeface="Roboto Condensed"/>
                <a:cs typeface="Roboto Condensed"/>
              </a:rPr>
              <a:t>Noun</a:t>
            </a:r>
            <a:r>
              <a:rPr lang="de-DE" i="1" dirty="0">
                <a:latin typeface="Roboto Condensed"/>
                <a:ea typeface="Roboto Condensed"/>
                <a:cs typeface="Roboto Condensed"/>
              </a:rPr>
              <a:t> Phrase Query Segmentation"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br>
              <a:rPr lang="de-DE" dirty="0">
                <a:latin typeface="Roboto Condensed"/>
                <a:ea typeface="Roboto Condensed"/>
                <a:cs typeface="Roboto Condensed"/>
              </a:rPr>
            </a:br>
            <a:r>
              <a:rPr lang="de-DE" dirty="0">
                <a:latin typeface="Roboto Condensed"/>
                <a:ea typeface="Roboto Condensed"/>
                <a:cs typeface="Roboto Condensed"/>
              </a:rPr>
              <a:t>– Bergsma et al., 2007</a:t>
            </a:r>
            <a:r>
              <a:rPr lang="de-DE" sz="2200" dirty="0">
                <a:latin typeface="Roboto Condensed"/>
                <a:ea typeface="Roboto Condensed"/>
                <a:cs typeface="Roboto Condensed"/>
              </a:rPr>
              <a:t> </a:t>
            </a:r>
            <a:endParaRPr lang="de-DE" dirty="0">
              <a:cs typeface="Roboto Condensed" pitchFamily="2" charset="0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</p:txBody>
      </p:sp>
      <p:pic>
        <p:nvPicPr>
          <p:cNvPr id="5" name="Grafik 4" descr="Ein Bild, das Text, Brille, Buch, Zubehör enthält.&#10;&#10;Beschreibung automatisch generiert.">
            <a:extLst>
              <a:ext uri="{FF2B5EF4-FFF2-40B4-BE49-F238E27FC236}">
                <a16:creationId xmlns:a16="http://schemas.microsoft.com/office/drawing/2014/main" id="{DCC186FE-D52B-0AA5-7EB3-3E03CAA5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93008" y="1020830"/>
            <a:ext cx="2796603" cy="119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2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5904-9FDD-0F3B-352A-CF3E8C68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407280-70CC-3257-C0C5-1600074B7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8805" y="4710243"/>
            <a:ext cx="5234783" cy="1648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Query Segmentation for Web Search | IR: Query Understanding 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WiSe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24/25 – Query Segmentation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287B8-C770-1A4E-359D-B78A52C73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Johannes Franke</a:t>
            </a:r>
            <a:r>
              <a:rPr lang="de-DE" i="0">
                <a:latin typeface="Roboto Condensed"/>
                <a:ea typeface="Roboto Condensed"/>
                <a:cs typeface="Roboto Condensed"/>
              </a:rPr>
              <a:t> | 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05.11.2024</a:t>
            </a:r>
            <a:endParaRPr lang="de-DE" i="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4CA7C-C5EB-2D00-0748-F83BA84A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Query Segmentation for Web Search</a:t>
            </a: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52C5464-A009-458E-BD59-F2BC7BCE47A5}"/>
              </a:ext>
            </a:extLst>
          </p:cNvPr>
          <p:cNvSpPr>
            <a:spLocks noGrp="1"/>
          </p:cNvSpPr>
          <p:nvPr/>
        </p:nvSpPr>
        <p:spPr>
          <a:xfrm>
            <a:off x="452264" y="1095723"/>
            <a:ext cx="8094255" cy="1218359"/>
          </a:xfrm>
        </p:spPr>
        <p:txBody>
          <a:bodyPr vert="horz" lIns="0" tIns="0" rIns="0" bIns="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795" indent="-264795">
              <a:buClr>
                <a:schemeClr val="accent2"/>
              </a:buClr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Ansatz: Definition einer "guten" Token-Sequenzen </a:t>
            </a:r>
            <a:r>
              <a:rPr lang="de-DE" i="1" dirty="0">
                <a:latin typeface="Roboto Condensed"/>
                <a:ea typeface="Roboto Condensed"/>
                <a:cs typeface="Roboto Condensed"/>
              </a:rPr>
              <a:t>S</a:t>
            </a:r>
            <a:endParaRPr lang="de-DE"/>
          </a:p>
          <a:p>
            <a:pPr marL="696595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2- bis 4-gramme</a:t>
            </a:r>
          </a:p>
          <a:p>
            <a:pPr marL="696595" lvl="1" indent="-342900">
              <a:buClr>
                <a:schemeClr val="accent2"/>
              </a:buClr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trifft "häufig" in Corpus auf</a:t>
            </a:r>
            <a:endParaRPr lang="de-DE" dirty="0">
              <a:cs typeface="Roboto Condensed"/>
            </a:endParaRPr>
          </a:p>
          <a:p>
            <a:pPr marL="696595" lvl="1" indent="-342900">
              <a:buClr>
                <a:schemeClr val="accent2"/>
              </a:buClr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"gute" Transinformation (MI)</a:t>
            </a:r>
            <a:endParaRPr lang="de-DE" dirty="0">
              <a:cs typeface="Roboto Condensed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A7E586-247C-E4B4-A8C8-A11886150AF8}"/>
              </a:ext>
            </a:extLst>
          </p:cNvPr>
          <p:cNvSpPr txBox="1"/>
          <p:nvPr/>
        </p:nvSpPr>
        <p:spPr>
          <a:xfrm>
            <a:off x="2770972" y="2271824"/>
            <a:ext cx="3601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ea typeface="+mn-lt"/>
                <a:cs typeface="+mn-lt"/>
              </a:rPr>
              <a:t>conn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i="1" dirty="0">
                <a:ea typeface="+mn-lt"/>
                <a:cs typeface="+mn-lt"/>
              </a:rPr>
              <a:t>S</a:t>
            </a:r>
            <a:r>
              <a:rPr lang="de-DE" dirty="0">
                <a:ea typeface="+mn-lt"/>
                <a:cs typeface="+mn-lt"/>
              </a:rPr>
              <a:t>) = </a:t>
            </a:r>
            <a:r>
              <a:rPr lang="de-DE" dirty="0" err="1">
                <a:ea typeface="+mn-lt"/>
                <a:cs typeface="+mn-lt"/>
              </a:rPr>
              <a:t>freq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i="1" dirty="0">
                <a:ea typeface="+mn-lt"/>
                <a:cs typeface="+mn-lt"/>
              </a:rPr>
              <a:t>S</a:t>
            </a:r>
            <a:r>
              <a:rPr lang="de-DE" dirty="0">
                <a:ea typeface="+mn-lt"/>
                <a:cs typeface="+mn-lt"/>
              </a:rPr>
              <a:t>) · I(</a:t>
            </a:r>
            <a:r>
              <a:rPr lang="de-DE" i="1" dirty="0">
                <a:ea typeface="+mn-lt"/>
                <a:cs typeface="+mn-lt"/>
              </a:rPr>
              <a:t>w</a:t>
            </a:r>
            <a:r>
              <a:rPr lang="de-DE" baseline="-25000" dirty="0"/>
              <a:t>1</a:t>
            </a:r>
            <a:r>
              <a:rPr lang="de-DE" dirty="0"/>
              <a:t>...</a:t>
            </a:r>
            <a:r>
              <a:rPr lang="de-DE" i="1" dirty="0">
                <a:ea typeface="+mn-lt"/>
                <a:cs typeface="+mn-lt"/>
              </a:rPr>
              <a:t>w</a:t>
            </a:r>
            <a:r>
              <a:rPr lang="de-DE" baseline="-25000" dirty="0">
                <a:ea typeface="+mn-lt"/>
                <a:cs typeface="+mn-lt"/>
              </a:rPr>
              <a:t>n−1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i="1" dirty="0">
                <a:ea typeface="+mn-lt"/>
                <a:cs typeface="+mn-lt"/>
              </a:rPr>
              <a:t>w</a:t>
            </a:r>
            <a:r>
              <a:rPr lang="de-DE" baseline="-25000" dirty="0">
                <a:ea typeface="+mn-lt"/>
                <a:cs typeface="+mn-lt"/>
              </a:rPr>
              <a:t>2</a:t>
            </a:r>
            <a:r>
              <a:rPr lang="de-DE" dirty="0">
                <a:ea typeface="+mn-lt"/>
                <a:cs typeface="+mn-lt"/>
              </a:rPr>
              <a:t>...</a:t>
            </a:r>
            <a:r>
              <a:rPr lang="de-DE" i="1" dirty="0" err="1">
                <a:ea typeface="+mn-lt"/>
                <a:cs typeface="+mn-lt"/>
              </a:rPr>
              <a:t>w</a:t>
            </a:r>
            <a:r>
              <a:rPr lang="de-DE" baseline="-25000" dirty="0" err="1">
                <a:ea typeface="+mn-lt"/>
                <a:cs typeface="+mn-lt"/>
              </a:rPr>
              <a:t>n</a:t>
            </a:r>
            <a:r>
              <a:rPr lang="de-DE" dirty="0">
                <a:ea typeface="+mn-lt"/>
                <a:cs typeface="+mn-lt"/>
              </a:rPr>
              <a:t>)</a:t>
            </a:r>
            <a:endParaRPr lang="de-DE" dirty="0"/>
          </a:p>
        </p:txBody>
      </p:sp>
      <p:pic>
        <p:nvPicPr>
          <p:cNvPr id="6" name="Grafik 5" descr="Ein Bild, das Text, Schrift, Screenshot, weiß enthält.&#10;&#10;Beschreibung automatisch generiert.">
            <a:extLst>
              <a:ext uri="{FF2B5EF4-FFF2-40B4-BE49-F238E27FC236}">
                <a16:creationId xmlns:a16="http://schemas.microsoft.com/office/drawing/2014/main" id="{C8541D4E-D05F-E507-3882-5BC7C17E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91" y="2699417"/>
            <a:ext cx="6686121" cy="16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5904-9FDD-0F3B-352A-CF3E8C68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407280-70CC-3257-C0C5-1600074B7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Learning Noun Phrase Query Segmentation | IR: Query Understanding 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WiSe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24/25 – Query Segmentation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287B8-C770-1A4E-359D-B78A52C73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Johannes Franke </a:t>
            </a:r>
            <a:r>
              <a:rPr lang="de-DE" i="0">
                <a:latin typeface="Roboto Condensed"/>
                <a:ea typeface="Roboto Condensed"/>
                <a:cs typeface="Roboto Condensed"/>
              </a:rPr>
              <a:t>|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05.11.2024</a:t>
            </a:r>
            <a:endParaRPr lang="de-DE" i="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4CA7C-C5EB-2D00-0748-F83BA84A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Learning </a:t>
            </a:r>
            <a:r>
              <a:rPr lang="de-DE" err="1">
                <a:ea typeface="+mj-lt"/>
                <a:cs typeface="+mj-lt"/>
              </a:rPr>
              <a:t>Noun</a:t>
            </a:r>
            <a:r>
              <a:rPr lang="de-DE">
                <a:ea typeface="+mj-lt"/>
                <a:cs typeface="+mj-lt"/>
              </a:rPr>
              <a:t> Phrase Query Segmentation</a:t>
            </a:r>
            <a:endParaRPr lang="de-DE"/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52C5464-A009-458E-BD59-F2BC7BCE47A5}"/>
              </a:ext>
            </a:extLst>
          </p:cNvPr>
          <p:cNvSpPr>
            <a:spLocks noGrp="1"/>
          </p:cNvSpPr>
          <p:nvPr/>
        </p:nvSpPr>
        <p:spPr>
          <a:xfrm>
            <a:off x="452264" y="1095723"/>
            <a:ext cx="4660361" cy="2950046"/>
          </a:xfrm>
        </p:spPr>
        <p:txBody>
          <a:bodyPr vert="horz" lIns="0" tIns="0" rIns="0" bIns="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Idee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Ansatz mittels Support Vector Machines</a:t>
            </a:r>
            <a:endParaRPr lang="de-DE" dirty="0">
              <a:cs typeface="Roboto Condensed"/>
            </a:endParaRPr>
          </a:p>
          <a:p>
            <a:pPr marL="696595" lvl="1" indent="-342900">
              <a:buClr>
                <a:schemeClr val="accent2"/>
              </a:buClr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inkl. Feature Engineering +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Decision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Boundary</a:t>
            </a:r>
            <a:endParaRPr lang="de-DE">
              <a:cs typeface="Roboto Condensed"/>
            </a:endParaRP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Dataset: AOL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search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query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database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(2006)</a:t>
            </a:r>
            <a:endParaRPr lang="de-DE" dirty="0">
              <a:cs typeface="Roboto Condensed"/>
            </a:endParaRPr>
          </a:p>
          <a:p>
            <a:pPr>
              <a:buClr>
                <a:schemeClr val="accent2"/>
              </a:buClr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Evaluation</a:t>
            </a:r>
            <a:endParaRPr lang="de-DE" b="1" dirty="0">
              <a:cs typeface="Roboto Condensed"/>
            </a:endParaRP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Aufteilung in Training/Validation/Test </a:t>
            </a:r>
            <a:br>
              <a:rPr lang="de-DE" dirty="0">
                <a:latin typeface="Roboto Condensed"/>
                <a:ea typeface="Roboto Condensed"/>
                <a:cs typeface="Roboto Condensed"/>
              </a:rPr>
            </a:br>
            <a:r>
              <a:rPr lang="de-DE" dirty="0">
                <a:latin typeface="Roboto Condensed"/>
                <a:ea typeface="Roboto Condensed"/>
                <a:cs typeface="Roboto Condensed"/>
              </a:rPr>
              <a:t>(je 500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Queries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)</a:t>
            </a:r>
            <a:endParaRPr lang="de-DE">
              <a:cs typeface="Roboto Condensed"/>
            </a:endParaRP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manuelle 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Annotatoren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stellten Ground Truth</a:t>
            </a:r>
            <a:endParaRPr lang="de-DE">
              <a:cs typeface="Roboto Condensed"/>
            </a:endParaRP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Evaluationsmaß: 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Seg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-Acc. &amp; 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Qry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-Acc.</a:t>
            </a: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</p:txBody>
      </p:sp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ABA5F562-80A0-83F6-C958-65D91680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143" y="989506"/>
            <a:ext cx="2693389" cy="12017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40A1ED-F24A-D851-A6A6-75904A6CF091}"/>
              </a:ext>
            </a:extLst>
          </p:cNvPr>
          <p:cNvSpPr txBox="1"/>
          <p:nvPr/>
        </p:nvSpPr>
        <p:spPr>
          <a:xfrm>
            <a:off x="5764397" y="2419505"/>
            <a:ext cx="3158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{..., </a:t>
            </a:r>
            <a:r>
              <a:rPr lang="de-DE" i="1" dirty="0">
                <a:ea typeface="+mn-lt"/>
                <a:cs typeface="+mn-lt"/>
              </a:rPr>
              <a:t>w</a:t>
            </a:r>
            <a:r>
              <a:rPr lang="de-DE" baseline="-25000" dirty="0">
                <a:ea typeface="+mn-lt"/>
                <a:cs typeface="+mn-lt"/>
              </a:rPr>
              <a:t>L2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i="1" dirty="0">
                <a:ea typeface="+mn-lt"/>
                <a:cs typeface="+mn-lt"/>
              </a:rPr>
              <a:t>w</a:t>
            </a:r>
            <a:r>
              <a:rPr lang="de-DE" baseline="-25000" dirty="0">
                <a:ea typeface="+mn-lt"/>
                <a:cs typeface="+mn-lt"/>
              </a:rPr>
              <a:t>L1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i="1" dirty="0">
                <a:ea typeface="+mn-lt"/>
                <a:cs typeface="+mn-lt"/>
              </a:rPr>
              <a:t>w</a:t>
            </a:r>
            <a:r>
              <a:rPr lang="de-DE" baseline="-25000" dirty="0">
                <a:ea typeface="+mn-lt"/>
                <a:cs typeface="+mn-lt"/>
              </a:rPr>
              <a:t>L0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i="1" dirty="0">
                <a:ea typeface="+mn-lt"/>
                <a:cs typeface="+mn-lt"/>
              </a:rPr>
              <a:t>w</a:t>
            </a:r>
            <a:r>
              <a:rPr lang="de-DE" baseline="-25000" dirty="0">
                <a:ea typeface="+mn-lt"/>
                <a:cs typeface="+mn-lt"/>
              </a:rPr>
              <a:t>R0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i="1" dirty="0">
                <a:ea typeface="+mn-lt"/>
                <a:cs typeface="+mn-lt"/>
              </a:rPr>
              <a:t>w</a:t>
            </a:r>
            <a:r>
              <a:rPr lang="de-DE" baseline="-25000" dirty="0">
                <a:ea typeface="+mn-lt"/>
                <a:cs typeface="+mn-lt"/>
              </a:rPr>
              <a:t>R1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i="1" dirty="0">
                <a:ea typeface="+mn-lt"/>
                <a:cs typeface="+mn-lt"/>
              </a:rPr>
              <a:t>w</a:t>
            </a:r>
            <a:r>
              <a:rPr lang="de-DE" baseline="-25000" dirty="0">
                <a:ea typeface="+mn-lt"/>
                <a:cs typeface="+mn-lt"/>
              </a:rPr>
              <a:t>R2</a:t>
            </a:r>
            <a:r>
              <a:rPr lang="de-DE" dirty="0">
                <a:ea typeface="+mn-lt"/>
                <a:cs typeface="+mn-lt"/>
              </a:rPr>
              <a:t>, ...}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1AE8A9-2584-166A-9B20-8DF64E026009}"/>
              </a:ext>
            </a:extLst>
          </p:cNvPr>
          <p:cNvCxnSpPr/>
          <p:nvPr/>
        </p:nvCxnSpPr>
        <p:spPr>
          <a:xfrm>
            <a:off x="7330655" y="2346501"/>
            <a:ext cx="940" cy="24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DD91AB16-7088-F295-C5F4-F02C2FFE3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15" y="2905869"/>
            <a:ext cx="4163785" cy="13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5904-9FDD-0F3B-352A-CF3E8C68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407280-70CC-3257-C0C5-1600074B7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Takeaways &amp; Fragen | IR: Query Understanding WiSe 24/25 – Query Segmentation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287B8-C770-1A4E-359D-B78A52C73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Johannes Franke</a:t>
            </a:r>
            <a:r>
              <a:rPr lang="de-DE" i="0">
                <a:latin typeface="Roboto Condensed"/>
                <a:ea typeface="Roboto Condensed"/>
                <a:cs typeface="Roboto Condensed"/>
              </a:rPr>
              <a:t> | 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05.11.2024</a:t>
            </a:r>
            <a:endParaRPr lang="de-DE" i="0">
              <a:latin typeface="Roboto Condensed"/>
              <a:ea typeface="Roboto Condensed"/>
              <a:cs typeface="Roboto Condensed"/>
            </a:endParaRP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4CA7C-C5EB-2D00-0748-F83BA84A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Roboto Condensed"/>
                <a:cs typeface="Roboto Serif"/>
              </a:rPr>
              <a:t>Takeaways &amp; Fragen</a:t>
            </a:r>
            <a:endParaRPr lang="de-DE">
              <a:cs typeface="Roboto Serif"/>
            </a:endParaRP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52C5464-A009-458E-BD59-F2BC7BCE47A5}"/>
              </a:ext>
            </a:extLst>
          </p:cNvPr>
          <p:cNvSpPr>
            <a:spLocks noGrp="1"/>
          </p:cNvSpPr>
          <p:nvPr/>
        </p:nvSpPr>
        <p:spPr>
          <a:xfrm>
            <a:off x="452264" y="1095723"/>
            <a:ext cx="6070583" cy="2950046"/>
          </a:xfr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1pPr>
            <a:lvl2pPr marL="432000" indent="-2160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2pPr>
            <a:lvl3pPr marL="684000" indent="-2160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Roboto Condensed"/>
                <a:ea typeface="Roboto Condensed"/>
                <a:cs typeface="Roboto Condensed"/>
              </a:rPr>
              <a:t>Aufteilung der Query in Token-Sequenzen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Roboto Condensed"/>
                <a:ea typeface="Roboto Condensed"/>
                <a:cs typeface="Roboto Condensed"/>
              </a:rPr>
              <a:t>Ziel: semantische Bedeutung (Informationsbedürfnis) erkennen &amp; Suchergebnisse verbessern</a:t>
            </a:r>
            <a:endParaRPr lang="de-DE" dirty="0">
              <a:latin typeface="Roboto Condensed"/>
              <a:ea typeface="Roboto Condensed"/>
              <a:cs typeface="Roboto Condensed"/>
            </a:endParaRP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Roboto Condensed"/>
                <a:ea typeface="Roboto Condensed"/>
                <a:cs typeface="Roboto Condensed"/>
              </a:rPr>
              <a:t>Viele verschiedene Ansätze</a:t>
            </a:r>
            <a:endParaRPr lang="de-DE" sz="2000" dirty="0">
              <a:cs typeface="Roboto Condensed"/>
            </a:endParaRPr>
          </a:p>
          <a:p>
            <a:pPr marL="696595" lvl="1" indent="-215900">
              <a:buClr>
                <a:schemeClr val="accent2"/>
              </a:buClr>
            </a:pPr>
            <a:r>
              <a:rPr lang="de-DE" sz="1800" dirty="0">
                <a:latin typeface="Roboto Condensed"/>
                <a:ea typeface="Roboto Condensed"/>
                <a:cs typeface="Roboto Condensed"/>
              </a:rPr>
              <a:t>Wörterbücher</a:t>
            </a:r>
            <a:endParaRPr lang="de-DE" sz="1800" dirty="0">
              <a:cs typeface="Roboto Condensed"/>
            </a:endParaRPr>
          </a:p>
          <a:p>
            <a:pPr marL="696595" lvl="1" indent="-215900">
              <a:buClr>
                <a:schemeClr val="accent2"/>
              </a:buClr>
            </a:pPr>
            <a:r>
              <a:rPr lang="de-DE" sz="1800" dirty="0">
                <a:latin typeface="Roboto Condensed"/>
                <a:ea typeface="Roboto Condensed"/>
                <a:cs typeface="Roboto Condensed"/>
              </a:rPr>
              <a:t>MI-basiert</a:t>
            </a:r>
            <a:endParaRPr lang="de-DE" sz="1800" dirty="0">
              <a:cs typeface="Roboto Condensed"/>
            </a:endParaRPr>
          </a:p>
          <a:p>
            <a:pPr marL="696595" lvl="1" indent="-215900">
              <a:buClr>
                <a:schemeClr val="accent2"/>
              </a:buClr>
            </a:pPr>
            <a:r>
              <a:rPr lang="de-DE" sz="1800" dirty="0">
                <a:latin typeface="Roboto Condensed"/>
                <a:ea typeface="Roboto Condensed"/>
                <a:cs typeface="Roboto Condensed"/>
              </a:rPr>
              <a:t>ML-basiert</a:t>
            </a:r>
            <a:endParaRPr lang="de-DE" sz="1800" dirty="0">
              <a:cs typeface="Roboto Condensed"/>
            </a:endParaRPr>
          </a:p>
          <a:p>
            <a:pPr marL="696595" lvl="1" indent="-215900">
              <a:buClr>
                <a:schemeClr val="accent2"/>
              </a:buClr>
            </a:pPr>
            <a:r>
              <a:rPr lang="de-DE" sz="1800" dirty="0">
                <a:latin typeface="Roboto Condensed"/>
                <a:ea typeface="Roboto Condensed"/>
                <a:cs typeface="Roboto Condensed"/>
              </a:rPr>
              <a:t>etc.</a:t>
            </a: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  <a:p>
            <a:pPr marL="696595" lvl="1" indent="-264795">
              <a:buClr>
                <a:schemeClr val="accent2"/>
              </a:buClr>
            </a:pPr>
            <a:endParaRPr lang="de-DE">
              <a:cs typeface="Roboto Condensed"/>
            </a:endParaRPr>
          </a:p>
        </p:txBody>
      </p:sp>
      <p:pic>
        <p:nvPicPr>
          <p:cNvPr id="6" name="Grafik 5" descr="Ein Bild, das Entwurf, Zeichnung, Design, Cartoon enthält.&#10;&#10;Beschreibung automatisch generiert.">
            <a:extLst>
              <a:ext uri="{FF2B5EF4-FFF2-40B4-BE49-F238E27FC236}">
                <a16:creationId xmlns:a16="http://schemas.microsoft.com/office/drawing/2014/main" id="{32D7BAF8-ADDE-01F6-BAC4-C63014EEB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7089" y="1018863"/>
            <a:ext cx="1484963" cy="14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6343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| Titelfolie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Jena_Hausschrift_Roboto">
      <a:majorFont>
        <a:latin typeface="Roboto Serif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Master | Inhaltseiten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Jena_Hausschrift_Roboto">
      <a:majorFont>
        <a:latin typeface="Roboto Serif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Master | Schlussfolie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Jena_Hausschrift_Roboto">
      <a:majorFont>
        <a:latin typeface="Roboto Serif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Bildschirmpräsentation (16:9)</PresentationFormat>
  <Slides>10</Slides>
  <Notes>9</Notes>
  <HiddenSlides>0</HiddenSlide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Master | Titelfolie</vt:lpstr>
      <vt:lpstr>Master | Inhaltseiten</vt:lpstr>
      <vt:lpstr>Master | Schlussfolie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Liana Franke</dc:creator>
  <cp:revision>398</cp:revision>
  <cp:lastPrinted>2017-04-12T09:06:57Z</cp:lastPrinted>
  <dcterms:created xsi:type="dcterms:W3CDTF">2017-03-23T10:34:48Z</dcterms:created>
  <dcterms:modified xsi:type="dcterms:W3CDTF">2024-11-05T22:42:04Z</dcterms:modified>
</cp:coreProperties>
</file>