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9" r:id="rId2"/>
    <p:sldId id="300" r:id="rId3"/>
    <p:sldId id="261" r:id="rId4"/>
    <p:sldId id="304" r:id="rId5"/>
    <p:sldId id="301" r:id="rId6"/>
    <p:sldId id="305" r:id="rId7"/>
    <p:sldId id="267" r:id="rId8"/>
    <p:sldId id="269" r:id="rId9"/>
    <p:sldId id="270" r:id="rId10"/>
    <p:sldId id="303" r:id="rId11"/>
    <p:sldId id="280" r:id="rId12"/>
    <p:sldId id="282" r:id="rId13"/>
    <p:sldId id="278" r:id="rId14"/>
    <p:sldId id="289" r:id="rId15"/>
    <p:sldId id="307" r:id="rId16"/>
    <p:sldId id="306" r:id="rId17"/>
    <p:sldId id="309" r:id="rId18"/>
    <p:sldId id="311" r:id="rId19"/>
    <p:sldId id="285" r:id="rId20"/>
    <p:sldId id="312" r:id="rId21"/>
    <p:sldId id="313" r:id="rId22"/>
  </p:sldIdLst>
  <p:sldSz cx="12192000" cy="6858000"/>
  <p:notesSz cx="6797675" cy="9926638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6F6E3B-104A-45A5-B858-6F6EEA272738}">
          <p14:sldIdLst>
            <p14:sldId id="259"/>
            <p14:sldId id="300"/>
          </p14:sldIdLst>
        </p14:section>
        <p14:section name="Was ist Typescript" id="{134A73B7-D516-4AF3-8720-742CBB19596D}">
          <p14:sldIdLst>
            <p14:sldId id="261"/>
            <p14:sldId id="304"/>
          </p14:sldIdLst>
        </p14:section>
        <p14:section name="Was ist JavaScript" id="{733928E9-D156-4A5F-BF8D-9C76365C9EB0}">
          <p14:sldIdLst>
            <p14:sldId id="301"/>
            <p14:sldId id="305"/>
            <p14:sldId id="267"/>
            <p14:sldId id="269"/>
            <p14:sldId id="270"/>
            <p14:sldId id="303"/>
            <p14:sldId id="280"/>
            <p14:sldId id="282"/>
          </p14:sldIdLst>
        </p14:section>
        <p14:section name="Typescript Typensystem" id="{E1A3B6B6-E5E8-4482-B746-6A692F9D4E5F}">
          <p14:sldIdLst>
            <p14:sldId id="278"/>
            <p14:sldId id="289"/>
            <p14:sldId id="307"/>
            <p14:sldId id="306"/>
            <p14:sldId id="309"/>
            <p14:sldId id="311"/>
            <p14:sldId id="285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nes Feige" initials="JF" lastIdx="1" clrIdx="0">
    <p:extLst>
      <p:ext uri="{19B8F6BF-5375-455C-9EA6-DF929625EA0E}">
        <p15:presenceInfo xmlns:p15="http://schemas.microsoft.com/office/powerpoint/2012/main" userId="S-1-5-21-2056391884-904624663-1236795852-198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0198" autoAdjust="0"/>
  </p:normalViewPr>
  <p:slideViewPr>
    <p:cSldViewPr snapToGrid="0">
      <p:cViewPr varScale="1">
        <p:scale>
          <a:sx n="51" d="100"/>
          <a:sy n="51" d="100"/>
        </p:scale>
        <p:origin x="1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E526-5EB7-4409-B76B-A01705954A4C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63104-BBBB-4823-99BF-1DB3B469CA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10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Javascript</a:t>
            </a:r>
            <a:endParaRPr lang="de-DE" dirty="0"/>
          </a:p>
          <a:p>
            <a:r>
              <a:rPr lang="de-DE" dirty="0" err="1"/>
              <a:t>Typescript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314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523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420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224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795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519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EcmaScript</a:t>
            </a:r>
            <a:r>
              <a:rPr lang="de-DE" dirty="0"/>
              <a:t> =&gt; Standard</a:t>
            </a:r>
          </a:p>
          <a:p>
            <a:r>
              <a:rPr lang="de-DE" dirty="0"/>
              <a:t>JavaScript =&gt; Implementierung</a:t>
            </a:r>
          </a:p>
          <a:p>
            <a:endParaRPr lang="de-DE" dirty="0"/>
          </a:p>
          <a:p>
            <a:r>
              <a:rPr lang="de-DE" dirty="0" err="1"/>
              <a:t>TypeScript</a:t>
            </a:r>
            <a:r>
              <a:rPr lang="de-DE" dirty="0"/>
              <a:t> wird nach JavaScript transpiliert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09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sz="1200" dirty="0" err="1"/>
              <a:t>Websiten</a:t>
            </a:r>
            <a:r>
              <a:rPr lang="de-DE" sz="1200" dirty="0"/>
              <a:t> waren statisch (nur HTML und CSS)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1995 -&gt; JavaScript wurde von Netscape in Auftrag gegeben, um Java </a:t>
            </a:r>
            <a:r>
              <a:rPr lang="de-DE" sz="1200" dirty="0" err="1"/>
              <a:t>Appletts</a:t>
            </a:r>
            <a:r>
              <a:rPr lang="de-DE" sz="1200" dirty="0"/>
              <a:t> im Browser auszuführen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Amazon gabs seit 10 Monate, Google gibt’s erst in 3 Jahren, Windows 95 erst in ein paar Monaten -&gt; IE gabs noch nicht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Konzepte stammen von Lisp (da einfach und minimalistisch genug), Syntax von Java (damit es nicht ganz so fremd wirkt)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Wurde dann innerhalb von 10 Tagen von Brandon Eich entwickelt, da es in die Beta von Netscape Navigator sollte (</a:t>
            </a:r>
            <a:r>
              <a:rPr lang="de-DE" sz="1200" dirty="0" err="1"/>
              <a:t>Moccha</a:t>
            </a:r>
            <a:r>
              <a:rPr lang="de-DE" sz="1200" dirty="0"/>
              <a:t> -&gt; </a:t>
            </a:r>
            <a:r>
              <a:rPr lang="de-DE" sz="1200" dirty="0" err="1"/>
              <a:t>LiveScript</a:t>
            </a:r>
            <a:r>
              <a:rPr lang="de-DE" sz="1200" dirty="0"/>
              <a:t> -&gt; JavaScript)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1996 mit ES1 veröffentlicht, erste Änderung 1999 mit ES3 (switch, do-</a:t>
            </a:r>
            <a:r>
              <a:rPr lang="de-DE" sz="1200" dirty="0" err="1"/>
              <a:t>while</a:t>
            </a:r>
            <a:r>
              <a:rPr lang="de-DE" sz="1200" dirty="0"/>
              <a:t>, </a:t>
            </a:r>
            <a:r>
              <a:rPr lang="de-DE" sz="1200" dirty="0" err="1"/>
              <a:t>try</a:t>
            </a:r>
            <a:r>
              <a:rPr lang="de-DE" sz="1200" dirty="0"/>
              <a:t>-catch, </a:t>
            </a:r>
            <a:r>
              <a:rPr lang="de-DE" sz="1200" dirty="0" err="1"/>
              <a:t>regex</a:t>
            </a:r>
            <a:r>
              <a:rPr lang="de-DE" sz="1200" dirty="0"/>
              <a:t>, …)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Bis 2003: Entwurf für ES4 (statisches Typsystem, Klassen, Interfaces, Namensräume, etc. incl. Vorläufer für JSX) -&gt; Aufgrund von Browserkrieg tot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2004-2008: Firefox und Chrome kommen auf den Markt, Chrome mit schnellem V8-Compiler -&gt; JavaScript läuft schneller, wird wichtiger,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2009: ES5 (Bugfixes, </a:t>
            </a:r>
            <a:r>
              <a:rPr lang="de-DE" sz="1200" dirty="0" err="1"/>
              <a:t>strict</a:t>
            </a:r>
            <a:r>
              <a:rPr lang="de-DE" sz="1200" dirty="0"/>
              <a:t> </a:t>
            </a:r>
            <a:r>
              <a:rPr lang="de-DE" sz="1200" dirty="0" err="1"/>
              <a:t>mode</a:t>
            </a:r>
            <a:r>
              <a:rPr lang="de-DE" sz="1200" dirty="0"/>
              <a:t>) -&gt; Aktuelle „</a:t>
            </a:r>
            <a:r>
              <a:rPr lang="de-DE" sz="1200" dirty="0" err="1"/>
              <a:t>mindest</a:t>
            </a:r>
            <a:r>
              <a:rPr lang="de-DE" sz="1200" dirty="0"/>
              <a:t> Version“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2015: ES6 (ES2015) (viele Features u.a. aus ES4: </a:t>
            </a:r>
            <a:r>
              <a:rPr lang="de-DE" sz="1200" dirty="0" err="1"/>
              <a:t>class</a:t>
            </a:r>
            <a:r>
              <a:rPr lang="de-DE" sz="1200" dirty="0"/>
              <a:t>, </a:t>
            </a:r>
            <a:r>
              <a:rPr lang="de-DE" sz="1200" dirty="0" err="1"/>
              <a:t>import</a:t>
            </a:r>
            <a:r>
              <a:rPr lang="de-DE" sz="1200" dirty="0"/>
              <a:t>/</a:t>
            </a:r>
            <a:r>
              <a:rPr lang="de-DE" sz="1200" dirty="0" err="1"/>
              <a:t>export</a:t>
            </a:r>
            <a:r>
              <a:rPr lang="de-DE" sz="1200" dirty="0"/>
              <a:t>, </a:t>
            </a:r>
            <a:r>
              <a:rPr lang="de-DE" sz="1200" dirty="0" err="1"/>
              <a:t>let</a:t>
            </a:r>
            <a:r>
              <a:rPr lang="de-DE" sz="1200" dirty="0"/>
              <a:t>, </a:t>
            </a:r>
            <a:r>
              <a:rPr lang="de-DE" sz="1200" dirty="0" err="1"/>
              <a:t>const</a:t>
            </a:r>
            <a:r>
              <a:rPr lang="de-DE" sz="1200" dirty="0"/>
              <a:t>); neue Versionen jährlich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Aktuell ES2021</a:t>
            </a:r>
          </a:p>
          <a:p>
            <a:pPr marL="285750" indent="-285750">
              <a:buFontTx/>
              <a:buChar char="-"/>
            </a:pPr>
            <a:endParaRPr lang="de-DE" sz="1200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469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12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Sonderrolle für null, </a:t>
            </a:r>
            <a:r>
              <a:rPr lang="de-DE" dirty="0" err="1"/>
              <a:t>undefined</a:t>
            </a:r>
            <a:r>
              <a:rPr lang="de-DE" dirty="0"/>
              <a:t> und </a:t>
            </a:r>
            <a:r>
              <a:rPr lang="de-DE" dirty="0" err="1"/>
              <a:t>nan</a:t>
            </a:r>
            <a:endParaRPr lang="de-DE" dirty="0"/>
          </a:p>
          <a:p>
            <a:r>
              <a:rPr lang="de-DE" dirty="0"/>
              <a:t>Für null und </a:t>
            </a:r>
            <a:r>
              <a:rPr lang="de-DE" dirty="0" err="1"/>
              <a:t>undefined</a:t>
            </a:r>
            <a:r>
              <a:rPr lang="de-DE" dirty="0"/>
              <a:t> </a:t>
            </a:r>
            <a:r>
              <a:rPr lang="de-DE" dirty="0" err="1"/>
              <a:t>finded</a:t>
            </a:r>
            <a:r>
              <a:rPr lang="de-DE" dirty="0"/>
              <a:t> bei Vergleichen keine Typumwandlung statt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095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Überleitung:</a:t>
            </a:r>
          </a:p>
          <a:p>
            <a:r>
              <a:rPr lang="de-DE"/>
              <a:t>Dynamiches </a:t>
            </a:r>
            <a:r>
              <a:rPr lang="de-DE" dirty="0"/>
              <a:t>Typsystem -&gt; Variablen können zur Laufzeit andere Werte annehmen.</a:t>
            </a:r>
          </a:p>
          <a:p>
            <a:r>
              <a:rPr lang="de-DE" dirty="0"/>
              <a:t>Wie werden Variablen deklariert (angelegt)?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007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255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Aufruf über „</a:t>
            </a:r>
            <a:r>
              <a:rPr lang="de-DE" dirty="0" err="1"/>
              <a:t>new</a:t>
            </a:r>
            <a:r>
              <a:rPr lang="de-DE" dirty="0"/>
              <a:t>“ -&gt; </a:t>
            </a:r>
            <a:r>
              <a:rPr lang="de-DE" dirty="0" err="1"/>
              <a:t>Constructor</a:t>
            </a:r>
            <a:r>
              <a:rPr lang="de-DE" dirty="0"/>
              <a:t> Invokation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871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013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701690" y="1809332"/>
            <a:ext cx="10801406" cy="4318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691" y="1160210"/>
            <a:ext cx="7240056" cy="53987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rgbClr val="FF4D05"/>
                </a:solidFill>
              </a:defRPr>
            </a:lvl1pPr>
            <a:lvl2pPr marL="457064" indent="0" algn="ctr">
              <a:buNone/>
              <a:defRPr sz="2000"/>
            </a:lvl2pPr>
            <a:lvl3pPr marL="914126" indent="0" algn="ctr">
              <a:buNone/>
              <a:defRPr sz="1900"/>
            </a:lvl3pPr>
            <a:lvl4pPr marL="1371190" indent="0" algn="ctr">
              <a:buNone/>
              <a:defRPr sz="1600"/>
            </a:lvl4pPr>
            <a:lvl5pPr marL="1828252" indent="0" algn="ctr">
              <a:buNone/>
              <a:defRPr sz="1600"/>
            </a:lvl5pPr>
            <a:lvl6pPr marL="2285317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4" indent="0" algn="ctr">
              <a:buNone/>
              <a:defRPr sz="1600"/>
            </a:lvl9pPr>
          </a:lstStyle>
          <a:p>
            <a:r>
              <a:rPr lang="de-DE" dirty="0"/>
              <a:t>Untertitel eingeben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8281078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3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uer Hintergr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14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269706"/>
            <a:ext cx="10791780" cy="48582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768" y="6366477"/>
            <a:ext cx="900117" cy="15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9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022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8281078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05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folie 1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5927" y="0"/>
            <a:ext cx="10801406" cy="6858000"/>
          </a:xfrm>
        </p:spPr>
        <p:txBody>
          <a:bodyPr anchor="ctr"/>
          <a:lstStyle>
            <a:lvl1pPr algn="ctr">
              <a:lnSpc>
                <a:spcPct val="100000"/>
              </a:lnSpc>
              <a:defRPr sz="6699" b="0">
                <a:solidFill>
                  <a:schemeClr val="accent4"/>
                </a:solidFill>
              </a:defRPr>
            </a:lvl1pPr>
          </a:lstStyle>
          <a:p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320" y="3425801"/>
            <a:ext cx="10801406" cy="2883051"/>
          </a:xfrm>
          <a:prstGeom prst="rect">
            <a:avLst/>
          </a:prstGeom>
        </p:spPr>
        <p:txBody>
          <a:bodyPr vert="horz" lIns="0" tIns="45693" rIns="91387" bIns="45693" rtlCol="0" anchor="t">
            <a:noAutofit/>
          </a:bodyPr>
          <a:lstStyle>
            <a:lvl1pPr algn="ctr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6699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1237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folie 2 Tex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5927" y="909427"/>
            <a:ext cx="10801406" cy="2515198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699" b="0">
                <a:solidFill>
                  <a:schemeClr val="accent4"/>
                </a:solidFill>
              </a:defRPr>
            </a:lvl1pPr>
          </a:lstStyle>
          <a:p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320" y="3425801"/>
            <a:ext cx="10801406" cy="2883051"/>
          </a:xfrm>
          <a:prstGeom prst="rect">
            <a:avLst/>
          </a:prstGeom>
        </p:spPr>
        <p:txBody>
          <a:bodyPr vert="horz" lIns="0" tIns="45693" rIns="91387" bIns="45693" rtlCol="0" anchor="t">
            <a:noAutofit/>
          </a:bodyPr>
          <a:lstStyle>
            <a:lvl1pPr algn="ctr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6699" dirty="0">
              <a:solidFill>
                <a:schemeClr val="accent1"/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95416" y="3424626"/>
            <a:ext cx="10810695" cy="27032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699" b="0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6380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-3" y="1269707"/>
            <a:ext cx="6552856" cy="2819590"/>
            <a:chOff x="-3" y="1270000"/>
            <a:chExt cx="6552003" cy="2820243"/>
          </a:xfrm>
        </p:grpSpPr>
        <p:grpSp>
          <p:nvGrpSpPr>
            <p:cNvPr id="4" name="Gruppieren 3"/>
            <p:cNvGrpSpPr/>
            <p:nvPr userDrawn="1"/>
          </p:nvGrpSpPr>
          <p:grpSpPr>
            <a:xfrm>
              <a:off x="0" y="2034640"/>
              <a:ext cx="6552000" cy="144000"/>
              <a:chOff x="1" y="2457449"/>
              <a:chExt cx="6552000" cy="144000"/>
            </a:xfrm>
          </p:grpSpPr>
          <p:sp>
            <p:nvSpPr>
              <p:cNvPr id="2" name="Rechteck 1"/>
              <p:cNvSpPr/>
              <p:nvPr userDrawn="1"/>
            </p:nvSpPr>
            <p:spPr>
              <a:xfrm>
                <a:off x="1" y="2457449"/>
                <a:ext cx="6480000" cy="14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3" name="Ellipse 2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5" name="Gruppieren 4"/>
            <p:cNvGrpSpPr/>
            <p:nvPr userDrawn="1"/>
          </p:nvGrpSpPr>
          <p:grpSpPr>
            <a:xfrm>
              <a:off x="0" y="2416960"/>
              <a:ext cx="5980500" cy="144000"/>
              <a:chOff x="571501" y="2457449"/>
              <a:chExt cx="5980500" cy="144000"/>
            </a:xfrm>
          </p:grpSpPr>
          <p:sp>
            <p:nvSpPr>
              <p:cNvPr id="6" name="Rechteck 5"/>
              <p:cNvSpPr/>
              <p:nvPr userDrawn="1"/>
            </p:nvSpPr>
            <p:spPr>
              <a:xfrm>
                <a:off x="571501" y="2457449"/>
                <a:ext cx="590850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" name="Ellipse 6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8" name="Gruppieren 7"/>
            <p:cNvGrpSpPr/>
            <p:nvPr userDrawn="1"/>
          </p:nvGrpSpPr>
          <p:grpSpPr>
            <a:xfrm>
              <a:off x="0" y="1270000"/>
              <a:ext cx="4666050" cy="144000"/>
              <a:chOff x="1885951" y="2457449"/>
              <a:chExt cx="4666050" cy="144000"/>
            </a:xfrm>
          </p:grpSpPr>
          <p:sp>
            <p:nvSpPr>
              <p:cNvPr id="9" name="Rechteck 8"/>
              <p:cNvSpPr/>
              <p:nvPr userDrawn="1"/>
            </p:nvSpPr>
            <p:spPr>
              <a:xfrm>
                <a:off x="1885951" y="2457449"/>
                <a:ext cx="459405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" name="Ellipse 9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1" name="Gruppieren 10"/>
            <p:cNvGrpSpPr/>
            <p:nvPr userDrawn="1"/>
          </p:nvGrpSpPr>
          <p:grpSpPr>
            <a:xfrm>
              <a:off x="0" y="2799280"/>
              <a:ext cx="2799150" cy="144000"/>
              <a:chOff x="3752851" y="2457449"/>
              <a:chExt cx="2799150" cy="144000"/>
            </a:xfrm>
          </p:grpSpPr>
          <p:sp>
            <p:nvSpPr>
              <p:cNvPr id="12" name="Rechteck 11"/>
              <p:cNvSpPr/>
              <p:nvPr userDrawn="1"/>
            </p:nvSpPr>
            <p:spPr>
              <a:xfrm>
                <a:off x="3752851" y="2457449"/>
                <a:ext cx="272715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3" name="Ellipse 12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4" name="Gruppieren 13"/>
            <p:cNvGrpSpPr/>
            <p:nvPr userDrawn="1"/>
          </p:nvGrpSpPr>
          <p:grpSpPr>
            <a:xfrm>
              <a:off x="-1" y="3181600"/>
              <a:ext cx="4994102" cy="144000"/>
              <a:chOff x="1557899" y="2457449"/>
              <a:chExt cx="4994102" cy="144000"/>
            </a:xfrm>
          </p:grpSpPr>
          <p:sp>
            <p:nvSpPr>
              <p:cNvPr id="15" name="Rechteck 14"/>
              <p:cNvSpPr/>
              <p:nvPr userDrawn="1"/>
            </p:nvSpPr>
            <p:spPr>
              <a:xfrm>
                <a:off x="1557899" y="2457449"/>
                <a:ext cx="4922101" cy="14399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6" name="Ellipse 15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7" name="Gruppieren 16"/>
            <p:cNvGrpSpPr/>
            <p:nvPr userDrawn="1"/>
          </p:nvGrpSpPr>
          <p:grpSpPr>
            <a:xfrm>
              <a:off x="-2" y="3563920"/>
              <a:ext cx="4494602" cy="144000"/>
              <a:chOff x="2057399" y="2457449"/>
              <a:chExt cx="4494602" cy="144000"/>
            </a:xfrm>
          </p:grpSpPr>
          <p:sp>
            <p:nvSpPr>
              <p:cNvPr id="18" name="Rechteck 17"/>
              <p:cNvSpPr/>
              <p:nvPr userDrawn="1"/>
            </p:nvSpPr>
            <p:spPr>
              <a:xfrm>
                <a:off x="2057399" y="2457449"/>
                <a:ext cx="4422601" cy="14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9" name="Ellipse 18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0" name="Gruppieren 19"/>
            <p:cNvGrpSpPr/>
            <p:nvPr userDrawn="1"/>
          </p:nvGrpSpPr>
          <p:grpSpPr>
            <a:xfrm>
              <a:off x="0" y="1652320"/>
              <a:ext cx="5447100" cy="144000"/>
              <a:chOff x="1104901" y="2457449"/>
              <a:chExt cx="5447100" cy="144000"/>
            </a:xfrm>
          </p:grpSpPr>
          <p:sp>
            <p:nvSpPr>
              <p:cNvPr id="21" name="Rechteck 20"/>
              <p:cNvSpPr/>
              <p:nvPr userDrawn="1"/>
            </p:nvSpPr>
            <p:spPr>
              <a:xfrm>
                <a:off x="1104901" y="2457449"/>
                <a:ext cx="537510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2" name="Ellipse 21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3" name="Gruppieren 22"/>
            <p:cNvGrpSpPr/>
            <p:nvPr userDrawn="1"/>
          </p:nvGrpSpPr>
          <p:grpSpPr>
            <a:xfrm>
              <a:off x="-3" y="3946243"/>
              <a:ext cx="4994104" cy="144000"/>
              <a:chOff x="1557897" y="2457449"/>
              <a:chExt cx="4994104" cy="144000"/>
            </a:xfrm>
          </p:grpSpPr>
          <p:sp>
            <p:nvSpPr>
              <p:cNvPr id="24" name="Rechteck 23"/>
              <p:cNvSpPr/>
              <p:nvPr userDrawn="1"/>
            </p:nvSpPr>
            <p:spPr>
              <a:xfrm>
                <a:off x="1557897" y="2457449"/>
                <a:ext cx="4922103" cy="14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5" name="Ellipse 24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</p:grpSp>
      <p:pic>
        <p:nvPicPr>
          <p:cNvPr id="28" name="Grafik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03" y="5751046"/>
            <a:ext cx="2160281" cy="37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7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14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269706"/>
            <a:ext cx="10791780" cy="48582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0495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701690" y="1160210"/>
            <a:ext cx="10794894" cy="53987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064" indent="0" algn="ctr">
              <a:buNone/>
              <a:defRPr sz="2000"/>
            </a:lvl2pPr>
            <a:lvl3pPr marL="914126" indent="0" algn="ctr">
              <a:buNone/>
              <a:defRPr sz="1900"/>
            </a:lvl3pPr>
            <a:lvl4pPr marL="1371190" indent="0" algn="ctr">
              <a:buNone/>
              <a:defRPr sz="1600"/>
            </a:lvl4pPr>
            <a:lvl5pPr marL="1828252" indent="0" algn="ctr">
              <a:buNone/>
              <a:defRPr sz="1600"/>
            </a:lvl5pPr>
            <a:lvl6pPr marL="2285317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4" indent="0" algn="ctr">
              <a:buNone/>
              <a:defRPr sz="1600"/>
            </a:lvl9pPr>
          </a:lstStyle>
          <a:p>
            <a:r>
              <a:rPr lang="de-DE" dirty="0"/>
              <a:t>Untertitel eingeben</a:t>
            </a:r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9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12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808919"/>
            <a:ext cx="107917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65102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12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9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4" y="1269706"/>
            <a:ext cx="5220680" cy="4858213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6260232" y="1269706"/>
            <a:ext cx="5220680" cy="4858213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525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4805" y="1273893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275784" y="1269706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cxnSp>
        <p:nvCxnSpPr>
          <p:cNvPr id="24" name="Straight Connector 6"/>
          <p:cNvCxnSpPr/>
          <p:nvPr/>
        </p:nvCxnSpPr>
        <p:spPr>
          <a:xfrm>
            <a:off x="695415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6"/>
          <p:cNvCxnSpPr/>
          <p:nvPr/>
        </p:nvCxnSpPr>
        <p:spPr>
          <a:xfrm>
            <a:off x="6275784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9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20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21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694816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Inhaltsplatzhalter 3"/>
          <p:cNvSpPr>
            <a:spLocks noGrp="1"/>
          </p:cNvSpPr>
          <p:nvPr>
            <p:ph sz="quarter" idx="16" hasCustomPrompt="1"/>
          </p:nvPr>
        </p:nvSpPr>
        <p:spPr>
          <a:xfrm>
            <a:off x="6275784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53743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links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4805" y="1273893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cxnSp>
        <p:nvCxnSpPr>
          <p:cNvPr id="14" name="Straight Connector 6"/>
          <p:cNvCxnSpPr/>
          <p:nvPr/>
        </p:nvCxnSpPr>
        <p:spPr>
          <a:xfrm>
            <a:off x="695415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9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694816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35423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rechts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275784" y="1269706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cxnSp>
        <p:nvCxnSpPr>
          <p:cNvPr id="13" name="Straight Connector 6"/>
          <p:cNvCxnSpPr/>
          <p:nvPr/>
        </p:nvCxnSpPr>
        <p:spPr>
          <a:xfrm>
            <a:off x="6275784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6" hasCustomPrompt="1"/>
          </p:nvPr>
        </p:nvSpPr>
        <p:spPr>
          <a:xfrm>
            <a:off x="6275784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43190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C5FF35-AE44-4A06-BAB2-C643B24F11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3C599-6524-4437-B558-7726248FC4F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1FE92DC-4F65-4B7E-8132-A160040A277A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9243BE-F56E-49A8-BB1F-1247E877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B5F6EFEF-D2A1-4CCE-A0E3-D0F587C822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" y="1269706"/>
            <a:ext cx="11496584" cy="4858213"/>
          </a:xfrm>
        </p:spPr>
        <p:txBody>
          <a:bodyPr/>
          <a:lstStyle>
            <a:lvl1pPr marL="1079784" indent="-1079784">
              <a:spcAft>
                <a:spcPts val="1800"/>
              </a:spcAft>
              <a:buSzPct val="72000"/>
              <a:buFontTx/>
              <a:buBlip>
                <a:blip r:embed="rId2"/>
              </a:buBlip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de-DE" dirty="0"/>
              <a:t>Aufzählung eingeben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2F3F03B-D70F-4F31-833D-034DE191B0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9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886" y="407750"/>
            <a:ext cx="1909947" cy="4508927"/>
          </a:xfrm>
          <a:prstGeom prst="rect">
            <a:avLst/>
          </a:prstGeom>
          <a:noFill/>
        </p:spPr>
        <p:txBody>
          <a:bodyPr wrap="square" lIns="91373" tIns="45685" rIns="91373" bIns="45685" rtlCol="0">
            <a:spAutoFit/>
          </a:bodyPr>
          <a:lstStyle/>
          <a:p>
            <a:r>
              <a:rPr lang="en-US" sz="28694" dirty="0">
                <a:solidFill>
                  <a:srgbClr val="FF4D05"/>
                </a:solidFill>
                <a:latin typeface="Trebuchet MS" panose="020B0603020202020204" pitchFamily="34" charset="0"/>
              </a:rPr>
              <a:t>“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785990" y="2740259"/>
            <a:ext cx="8027988" cy="1589427"/>
          </a:xfrm>
        </p:spPr>
        <p:txBody>
          <a:bodyPr/>
          <a:lstStyle>
            <a:lvl1pPr marL="0" indent="0" algn="ctr">
              <a:buNone/>
              <a:defRPr sz="3199" i="1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Zitat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217657" y="4359174"/>
            <a:ext cx="3615987" cy="407208"/>
          </a:xfrm>
        </p:spPr>
        <p:txBody>
          <a:bodyPr/>
          <a:lstStyle>
            <a:lvl1pPr marL="0" indent="0" algn="r">
              <a:buNone/>
              <a:defRPr sz="1900"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Namen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1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2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13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470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178" y="304753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531" y="1275564"/>
            <a:ext cx="10801406" cy="4852355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516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149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149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82526" indent="-182526" algn="l" defTabSz="914149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55529" indent="-173003" algn="l" defTabSz="914149" rtl="0" eaLnBrk="1" latinLnBrk="0" hangingPunct="1">
        <a:lnSpc>
          <a:spcPct val="120000"/>
        </a:lnSpc>
        <a:spcBef>
          <a:spcPts val="0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39642" indent="-184113" algn="l" defTabSz="914149" rtl="0" eaLnBrk="1" latinLnBrk="0" hangingPunct="1">
        <a:lnSpc>
          <a:spcPct val="120000"/>
        </a:lnSpc>
        <a:spcBef>
          <a:spcPts val="0"/>
        </a:spcBef>
        <a:buFont typeface="Trebuchet MS" panose="020B0603020202020204" pitchFamily="34" charset="0"/>
        <a:buChar char="−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22169" indent="-182526" algn="l" defTabSz="914149" rtl="0" eaLnBrk="1" latinLnBrk="0" hangingPunct="1">
        <a:lnSpc>
          <a:spcPct val="120000"/>
        </a:lnSpc>
        <a:spcBef>
          <a:spcPts val="0"/>
        </a:spcBef>
        <a:buFont typeface="Trebuchet MS" panose="020B0603020202020204" pitchFamily="34" charset="0"/>
        <a:buChar char="−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3909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84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58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33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6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9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24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98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73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45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20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96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438">
          <p15:clr>
            <a:srgbClr val="F26B43"/>
          </p15:clr>
        </p15:guide>
        <p15:guide id="1" pos="7241">
          <p15:clr>
            <a:srgbClr val="F26B43"/>
          </p15:clr>
        </p15:guide>
        <p15:guide id="2" orient="horz" pos="573">
          <p15:clr>
            <a:srgbClr val="F26B43"/>
          </p15:clr>
        </p15:guide>
        <p15:guide id="4" orient="horz" pos="800">
          <p15:clr>
            <a:srgbClr val="F26B43"/>
          </p15:clr>
        </p15:guide>
        <p15:guide id="5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playcode.io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ycode.io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utility-types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code.i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laycode.io/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254329B-6988-4AA7-BD78-8FF7D55DBF2C}"/>
              </a:ext>
            </a:extLst>
          </p:cNvPr>
          <p:cNvSpPr txBox="1"/>
          <p:nvPr/>
        </p:nvSpPr>
        <p:spPr>
          <a:xfrm>
            <a:off x="705927" y="0"/>
            <a:ext cx="10801406" cy="6858000"/>
          </a:xfrm>
          <a:prstGeom prst="rect">
            <a:avLst/>
          </a:prstGeom>
        </p:spPr>
        <p:txBody>
          <a:bodyPr vert="horz" lIns="0" tIns="45704" rIns="91408" bIns="45704" rtlCol="0" anchor="ctr">
            <a:normAutofit/>
          </a:bodyPr>
          <a:lstStyle/>
          <a:p>
            <a:pPr algn="ctr" defTabSz="914149">
              <a:spcAft>
                <a:spcPts val="600"/>
              </a:spcAft>
            </a:pPr>
            <a:r>
              <a:rPr lang="en-US" sz="6699" cap="all" dirty="0">
                <a:solidFill>
                  <a:schemeClr val="accent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Typescript 101</a:t>
            </a:r>
          </a:p>
          <a:p>
            <a:pPr algn="ctr" defTabSz="914149">
              <a:spcAft>
                <a:spcPts val="600"/>
              </a:spcAft>
            </a:pPr>
            <a:endParaRPr lang="en-US" sz="6699" cap="all" dirty="0">
              <a:solidFill>
                <a:schemeClr val="accent4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38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936B-C945-49C2-A18F-A4EDED2A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Flow, </a:t>
            </a:r>
            <a:r>
              <a:rPr lang="en-US" dirty="0" err="1"/>
              <a:t>Schleifen</a:t>
            </a:r>
            <a:r>
              <a:rPr lang="en-US" dirty="0"/>
              <a:t>, </a:t>
            </a:r>
            <a:r>
              <a:rPr lang="en-US" dirty="0" err="1"/>
              <a:t>Iterationen</a:t>
            </a:r>
            <a:endParaRPr lang="de-DE" dirty="0"/>
          </a:p>
        </p:txBody>
      </p:sp>
      <p:pic>
        <p:nvPicPr>
          <p:cNvPr id="25" name="Content Placeholder 24" descr="A picture containing text&#10;&#10;Description automatically generated">
            <a:extLst>
              <a:ext uri="{FF2B5EF4-FFF2-40B4-BE49-F238E27FC236}">
                <a16:creationId xmlns:a16="http://schemas.microsoft.com/office/drawing/2014/main" id="{28ADF664-3737-4863-AC87-896552D01ACD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83" y="1611599"/>
            <a:ext cx="1912836" cy="1543206"/>
          </a:xfrm>
        </p:spPr>
      </p:pic>
      <p:pic>
        <p:nvPicPr>
          <p:cNvPr id="27" name="Picture 2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56C8C9F-10A3-4679-B7BB-33E41C993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957" y="2455523"/>
            <a:ext cx="1827851" cy="2210425"/>
          </a:xfrm>
          <a:prstGeom prst="rect">
            <a:avLst/>
          </a:prstGeom>
        </p:spPr>
      </p:pic>
      <p:pic>
        <p:nvPicPr>
          <p:cNvPr id="29" name="Picture 28" descr="Text&#10;&#10;Description automatically generated">
            <a:extLst>
              <a:ext uri="{FF2B5EF4-FFF2-40B4-BE49-F238E27FC236}">
                <a16:creationId xmlns:a16="http://schemas.microsoft.com/office/drawing/2014/main" id="{A1F285D8-9B98-40FD-BF00-D41BD8279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648" y="4828471"/>
            <a:ext cx="1734271" cy="1347085"/>
          </a:xfrm>
          <a:prstGeom prst="rect">
            <a:avLst/>
          </a:prstGeom>
        </p:spPr>
      </p:pic>
      <p:pic>
        <p:nvPicPr>
          <p:cNvPr id="31" name="Picture 30" descr="Text&#10;&#10;Description automatically generated">
            <a:extLst>
              <a:ext uri="{FF2B5EF4-FFF2-40B4-BE49-F238E27FC236}">
                <a16:creationId xmlns:a16="http://schemas.microsoft.com/office/drawing/2014/main" id="{620C3E20-D79B-4CB3-8727-E5344FFE85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997" y="1611599"/>
            <a:ext cx="2695575" cy="1238250"/>
          </a:xfrm>
          <a:prstGeom prst="rect">
            <a:avLst/>
          </a:prstGeom>
        </p:spPr>
      </p:pic>
      <p:pic>
        <p:nvPicPr>
          <p:cNvPr id="35" name="Picture 34" descr="Text&#10;&#10;Description automatically generated">
            <a:extLst>
              <a:ext uri="{FF2B5EF4-FFF2-40B4-BE49-F238E27FC236}">
                <a16:creationId xmlns:a16="http://schemas.microsoft.com/office/drawing/2014/main" id="{6CA14BFA-505B-47E0-A981-10FE3577A8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43" y="3800657"/>
            <a:ext cx="2357806" cy="254005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B481F9E-990F-41BC-9DC8-87745B3CB849}"/>
              </a:ext>
            </a:extLst>
          </p:cNvPr>
          <p:cNvSpPr txBox="1"/>
          <p:nvPr/>
        </p:nvSpPr>
        <p:spPr>
          <a:xfrm>
            <a:off x="9747221" y="4665948"/>
            <a:ext cx="118013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latin typeface="+mj-lt"/>
              </a:rPr>
              <a:t>do..while</a:t>
            </a:r>
            <a:endParaRPr lang="en-US" sz="1400" dirty="0">
              <a:latin typeface="+mj-lt"/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latin typeface="+mj-lt"/>
              </a:rPr>
              <a:t>for..in</a:t>
            </a:r>
            <a:endParaRPr lang="en-US" sz="1400" dirty="0">
              <a:latin typeface="+mj-lt"/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latin typeface="+mj-lt"/>
              </a:rPr>
              <a:t>for..of</a:t>
            </a:r>
            <a:endParaRPr lang="en-US" sz="1400" dirty="0">
              <a:latin typeface="+mj-lt"/>
            </a:endParaRPr>
          </a:p>
          <a:p>
            <a:pPr>
              <a:buClr>
                <a:schemeClr val="accent2"/>
              </a:buClr>
            </a:pPr>
            <a:endParaRPr lang="en-US" sz="1400" dirty="0">
              <a:latin typeface="+mj-lt"/>
            </a:endParaRPr>
          </a:p>
          <a:p>
            <a:pPr>
              <a:buClr>
                <a:schemeClr val="accent2"/>
              </a:buClr>
            </a:pPr>
            <a:r>
              <a:rPr lang="de-DE" sz="1400" dirty="0" err="1">
                <a:latin typeface="+mj-lt"/>
                <a:hlinkClick r:id="rId7"/>
              </a:rPr>
              <a:t>playcode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969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F7A58-50A7-4FB7-815E-637540C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endParaRPr lang="de-DE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48078C1-2DD3-479D-B7BE-A367019A355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72" y="1270000"/>
            <a:ext cx="4964644" cy="485775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DC657E-D9A2-4D74-8A6D-9C78B123F62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keine Überladungen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Default-Parameter ans Ende:</a:t>
            </a:r>
          </a:p>
          <a:p>
            <a:pPr>
              <a:buClr>
                <a:schemeClr val="accent2"/>
              </a:buClr>
            </a:pPr>
            <a:endParaRPr lang="de-DE" dirty="0"/>
          </a:p>
          <a:p>
            <a:pPr>
              <a:buClr>
                <a:schemeClr val="accent2"/>
              </a:buClr>
            </a:pPr>
            <a:endParaRPr lang="de-DE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B1D83F3-BD5D-4C46-9207-7DD508CC5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691" y="2182761"/>
            <a:ext cx="4835137" cy="175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17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037C1-860B-4A04-8F70-72BF0572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35551-5258-47D2-8976-C258476BBB6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4806" y="1269706"/>
            <a:ext cx="5047066" cy="4858213"/>
          </a:xfrm>
        </p:spPr>
        <p:txBody>
          <a:bodyPr/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Erst seit ES6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Syntaktischer Zucker für Konstruktor Funktionen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Können „erben“ mittels </a:t>
            </a:r>
            <a:r>
              <a:rPr lang="de-DE" dirty="0" err="1"/>
              <a:t>extends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Müssen mittels „</a:t>
            </a:r>
            <a:r>
              <a:rPr lang="de-DE" dirty="0" err="1"/>
              <a:t>Constructor</a:t>
            </a:r>
            <a:r>
              <a:rPr lang="de-DE" dirty="0"/>
              <a:t> Invokation“ aufgerufen werden (</a:t>
            </a:r>
            <a:r>
              <a:rPr lang="de-DE" dirty="0" err="1"/>
              <a:t>new</a:t>
            </a:r>
            <a:r>
              <a:rPr lang="de-DE" dirty="0"/>
              <a:t>)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E09776E-4444-42E7-9604-C78FC9607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143" y="1269706"/>
            <a:ext cx="5463049" cy="41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67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String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Number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Boolean</a:t>
            </a:r>
          </a:p>
          <a:p>
            <a:pPr>
              <a:buClr>
                <a:schemeClr val="accent2"/>
              </a:buClr>
            </a:pPr>
            <a:endParaRPr lang="de-DE" sz="800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Array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Tuple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Enums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Function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Object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Unkown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(Any)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(Optional)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(Never)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86F01A4-9310-448F-9B3D-B50D0E05D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031" y="1481599"/>
            <a:ext cx="2895136" cy="1947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369538-08D4-4930-9A77-26F52EF79F66}"/>
              </a:ext>
            </a:extLst>
          </p:cNvPr>
          <p:cNvSpPr txBox="1"/>
          <p:nvPr/>
        </p:nvSpPr>
        <p:spPr>
          <a:xfrm>
            <a:off x="4375031" y="3698812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de-DE" sz="1400" dirty="0" err="1">
                <a:latin typeface="+mj-lt"/>
                <a:hlinkClick r:id="rId4"/>
              </a:rPr>
              <a:t>playcode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2404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3611504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9AA9-5CE4-45D7-AA8C-894DE18D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Union </a:t>
            </a:r>
            <a:r>
              <a:rPr lang="de-DE" dirty="0" err="1"/>
              <a:t>Types</a:t>
            </a:r>
            <a:r>
              <a:rPr lang="de-DE" dirty="0"/>
              <a:t> &amp; </a:t>
            </a:r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08AB0375-8951-4B99-9387-AC1D33F03D9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794641"/>
            <a:ext cx="4427589" cy="3685534"/>
          </a:xfrm>
        </p:spPr>
      </p:pic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13102403-AACB-4A92-A160-42C2C98A4DE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513" y="1794641"/>
            <a:ext cx="5221287" cy="3808468"/>
          </a:xfrm>
        </p:spPr>
      </p:pic>
    </p:spTree>
    <p:extLst>
      <p:ext uri="{BB962C8B-B14F-4D97-AF65-F5344CB8AC3E}">
        <p14:creationId xmlns:p14="http://schemas.microsoft.com/office/powerpoint/2010/main" val="611464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FADA-E2B7-4490-8E32-A41269B6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Generics</a:t>
            </a:r>
            <a:endParaRPr lang="de-DE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7802A9D-8778-47F9-99F5-6592D617AFE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83" y="1485900"/>
            <a:ext cx="7639050" cy="3886200"/>
          </a:xfrm>
        </p:spPr>
      </p:pic>
    </p:spTree>
    <p:extLst>
      <p:ext uri="{BB962C8B-B14F-4D97-AF65-F5344CB8AC3E}">
        <p14:creationId xmlns:p14="http://schemas.microsoft.com/office/powerpoint/2010/main" val="1553064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19D1-325B-4B6D-B801-9D0E4590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Utility </a:t>
            </a:r>
            <a:r>
              <a:rPr lang="de-DE" dirty="0" err="1"/>
              <a:t>Types</a:t>
            </a:r>
            <a:endParaRPr lang="de-DE" dirty="0"/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A59E3B05-5463-46DC-9CCB-2D518F7E83E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450" y="1390014"/>
            <a:ext cx="7073611" cy="359854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92F4E8-3891-4DAE-B912-F58587C386A3}"/>
              </a:ext>
            </a:extLst>
          </p:cNvPr>
          <p:cNvSpPr txBox="1"/>
          <p:nvPr/>
        </p:nvSpPr>
        <p:spPr>
          <a:xfrm>
            <a:off x="365760" y="6031915"/>
            <a:ext cx="7386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3"/>
              </a:rPr>
              <a:t>https://www.typescriptlang.org/docs/handbook/utility-types.html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4523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Genercis</a:t>
            </a:r>
            <a:r>
              <a:rPr lang="de-DE" dirty="0"/>
              <a:t> &amp; Utility 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271103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81C9-71A1-4E71-A107-37917662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</a:t>
            </a:r>
            <a:r>
              <a:rPr lang="de-DE" dirty="0" err="1"/>
              <a:t>Typescript</a:t>
            </a:r>
            <a:r>
              <a:rPr lang="de-DE" dirty="0"/>
              <a:t> (und JavaScript)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B25CF-A5FF-4B0F-885D-93B361B6116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Template Literals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Spread &amp; Rest Operatoren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Destructuring</a:t>
            </a:r>
            <a:r>
              <a:rPr lang="de-DE" dirty="0"/>
              <a:t> von Array &amp; Objekten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Promises</a:t>
            </a:r>
            <a:r>
              <a:rPr lang="de-DE" dirty="0"/>
              <a:t> / </a:t>
            </a:r>
            <a:r>
              <a:rPr lang="de-DE" dirty="0" err="1"/>
              <a:t>aysnc</a:t>
            </a:r>
            <a:r>
              <a:rPr lang="de-DE" dirty="0"/>
              <a:t> &amp; </a:t>
            </a:r>
            <a:r>
              <a:rPr lang="de-DE" dirty="0" err="1"/>
              <a:t>await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Array Methoden</a:t>
            </a:r>
          </a:p>
          <a:p>
            <a:pPr marL="468276" lvl="1" indent="-285750"/>
            <a:r>
              <a:rPr lang="de-DE" dirty="0" err="1"/>
              <a:t>concat</a:t>
            </a:r>
            <a:endParaRPr lang="de-DE" dirty="0"/>
          </a:p>
          <a:p>
            <a:pPr marL="468276" lvl="1" indent="-285750"/>
            <a:r>
              <a:rPr lang="de-DE" dirty="0" err="1"/>
              <a:t>foreach</a:t>
            </a:r>
            <a:endParaRPr lang="de-DE" dirty="0"/>
          </a:p>
          <a:p>
            <a:pPr marL="468276" lvl="1" indent="-285750"/>
            <a:r>
              <a:rPr lang="de-DE" dirty="0" err="1"/>
              <a:t>filter</a:t>
            </a:r>
            <a:endParaRPr lang="de-DE" dirty="0"/>
          </a:p>
          <a:p>
            <a:pPr marL="468276" lvl="1" indent="-285750"/>
            <a:r>
              <a:rPr lang="de-DE" dirty="0"/>
              <a:t>find</a:t>
            </a:r>
          </a:p>
          <a:p>
            <a:pPr marL="468276" lvl="1" indent="-285750"/>
            <a:r>
              <a:rPr lang="de-DE" dirty="0" err="1"/>
              <a:t>some</a:t>
            </a:r>
            <a:r>
              <a:rPr lang="de-DE" dirty="0"/>
              <a:t>	</a:t>
            </a:r>
          </a:p>
          <a:p>
            <a:pPr marL="468276" lvl="1" indent="-285750"/>
            <a:r>
              <a:rPr lang="de-DE" dirty="0" err="1"/>
              <a:t>map</a:t>
            </a:r>
            <a:endParaRPr lang="de-DE" dirty="0"/>
          </a:p>
          <a:p>
            <a:pPr marL="468276" lvl="1" indent="-285750"/>
            <a:r>
              <a:rPr lang="de-DE" dirty="0" err="1"/>
              <a:t>reduce</a:t>
            </a:r>
            <a:endParaRPr lang="de-DE" dirty="0"/>
          </a:p>
          <a:p>
            <a:pPr marL="468276" lvl="1" indent="-285750"/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B872B-E81A-40CA-9059-6749AC1659E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Optional </a:t>
            </a:r>
            <a:r>
              <a:rPr lang="de-DE" dirty="0" err="1"/>
              <a:t>Chaining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Null </a:t>
            </a:r>
            <a:r>
              <a:rPr lang="de-DE" dirty="0" err="1"/>
              <a:t>coalescing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879FAA-97AE-4B91-8324-10D671A0A310}"/>
              </a:ext>
            </a:extLst>
          </p:cNvPr>
          <p:cNvSpPr txBox="1"/>
          <p:nvPr/>
        </p:nvSpPr>
        <p:spPr>
          <a:xfrm>
            <a:off x="6096000" y="2794572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de-DE" sz="1400" dirty="0" err="1">
                <a:latin typeface="+mj-lt"/>
                <a:hlinkClick r:id="rId3"/>
              </a:rPr>
              <a:t>playcode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969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3C579E-4B21-4DEC-B6D8-1D3668C6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5C7FEB-AF3E-47DA-8767-A7E4CE37C5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TypeScript?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Wie funktioniert JavaScript?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TypeScript</a:t>
            </a:r>
            <a:r>
              <a:rPr lang="de-DE" dirty="0"/>
              <a:t> Typensystem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TypeScript</a:t>
            </a:r>
            <a:r>
              <a:rPr lang="de-DE" dirty="0"/>
              <a:t> Features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7067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</a:t>
            </a:r>
            <a:r>
              <a:rPr lang="de-DE" dirty="0" err="1"/>
              <a:t>Typescript</a:t>
            </a:r>
            <a:r>
              <a:rPr lang="de-DE" dirty="0"/>
              <a:t> (und JavaScript)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2840896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81C9-71A1-4E71-A107-37917662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TS </a:t>
            </a:r>
            <a:r>
              <a:rPr lang="de-DE" dirty="0" err="1"/>
              <a:t>Pokedex</a:t>
            </a:r>
            <a:endParaRPr lang="de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54D9AD-B05B-4003-AF28-F7DBCBC9661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3747240" y="1270000"/>
            <a:ext cx="4707044" cy="4857750"/>
          </a:xfrm>
        </p:spPr>
      </p:pic>
    </p:spTree>
    <p:extLst>
      <p:ext uri="{BB962C8B-B14F-4D97-AF65-F5344CB8AC3E}">
        <p14:creationId xmlns:p14="http://schemas.microsoft.com/office/powerpoint/2010/main" val="73563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82353-DF11-4AE5-809C-4472EFF9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Typescript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C52551-274D-429A-A288-A8F63B8AFE0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Superset</a:t>
            </a:r>
            <a:r>
              <a:rPr lang="de-DE" dirty="0"/>
              <a:t> von JavaScript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Jedes valide JavaScript ist </a:t>
            </a:r>
            <a:r>
              <a:rPr lang="de-DE" dirty="0" err="1"/>
              <a:t>TypeScript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Erweiterung um neue Features</a:t>
            </a:r>
          </a:p>
          <a:p>
            <a:pPr marL="468276" lvl="1" indent="-285750"/>
            <a:r>
              <a:rPr lang="de-DE" dirty="0"/>
              <a:t>Interfaces</a:t>
            </a:r>
          </a:p>
          <a:p>
            <a:pPr marL="468276" lvl="1" indent="-285750"/>
            <a:r>
              <a:rPr lang="de-DE" dirty="0" err="1"/>
              <a:t>Generics</a:t>
            </a:r>
            <a:endParaRPr lang="de-DE" dirty="0"/>
          </a:p>
          <a:p>
            <a:pPr marL="468276" lvl="1" indent="-285750"/>
            <a:r>
              <a:rPr lang="de-DE" dirty="0"/>
              <a:t>Zukünftige ES-Features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Anreicherung um statisches Typ-System</a:t>
            </a:r>
          </a:p>
          <a:p>
            <a:pPr marL="468276" lvl="1" indent="-285750"/>
            <a:r>
              <a:rPr lang="de-DE" dirty="0"/>
              <a:t>Anzeige von Syntaxfehlern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457A397-70B6-45EE-BEF5-B5F026B04F3E}"/>
              </a:ext>
            </a:extLst>
          </p:cNvPr>
          <p:cNvSpPr/>
          <p:nvPr/>
        </p:nvSpPr>
        <p:spPr>
          <a:xfrm>
            <a:off x="6464968" y="1347537"/>
            <a:ext cx="3665621" cy="35332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3261861-7D92-4788-875A-1694983E3CF2}"/>
              </a:ext>
            </a:extLst>
          </p:cNvPr>
          <p:cNvSpPr/>
          <p:nvPr/>
        </p:nvSpPr>
        <p:spPr>
          <a:xfrm>
            <a:off x="7034462" y="2482515"/>
            <a:ext cx="2526632" cy="239829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0ADC0B1-EAAF-446C-B0D9-5AD5B336924D}"/>
              </a:ext>
            </a:extLst>
          </p:cNvPr>
          <p:cNvSpPr/>
          <p:nvPr/>
        </p:nvSpPr>
        <p:spPr>
          <a:xfrm>
            <a:off x="7708231" y="3698812"/>
            <a:ext cx="1179094" cy="118199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AEC26F9-3F29-4490-8575-174ED8F9E50A}"/>
              </a:ext>
            </a:extLst>
          </p:cNvPr>
          <p:cNvSpPr txBox="1"/>
          <p:nvPr/>
        </p:nvSpPr>
        <p:spPr>
          <a:xfrm>
            <a:off x="7591925" y="1763071"/>
            <a:ext cx="1411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1"/>
                </a:solidFill>
                <a:latin typeface="+mj-lt"/>
              </a:rPr>
              <a:t>TypeScript</a:t>
            </a:r>
            <a:endParaRPr lang="de-DE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E8527D7-916D-4536-BCDF-9F2B812BAA65}"/>
              </a:ext>
            </a:extLst>
          </p:cNvPr>
          <p:cNvSpPr txBox="1"/>
          <p:nvPr/>
        </p:nvSpPr>
        <p:spPr>
          <a:xfrm>
            <a:off x="7918782" y="2914118"/>
            <a:ext cx="75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ES 6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0BAB07F-0B85-4E9A-81D7-E989DEAA94EA}"/>
              </a:ext>
            </a:extLst>
          </p:cNvPr>
          <p:cNvSpPr txBox="1"/>
          <p:nvPr/>
        </p:nvSpPr>
        <p:spPr>
          <a:xfrm>
            <a:off x="7918781" y="4089756"/>
            <a:ext cx="75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ES 5</a:t>
            </a:r>
          </a:p>
        </p:txBody>
      </p:sp>
    </p:spTree>
    <p:extLst>
      <p:ext uri="{BB962C8B-B14F-4D97-AF65-F5344CB8AC3E}">
        <p14:creationId xmlns:p14="http://schemas.microsoft.com/office/powerpoint/2010/main" val="150692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D360-A33A-4943-ACE9-A56EC938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3" name="Content Placeholder 12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90805FBD-D80D-4B1F-BB40-D2235EF42167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9" y="1193986"/>
            <a:ext cx="8284221" cy="4470028"/>
          </a:xfrm>
        </p:spPr>
      </p:pic>
    </p:spTree>
    <p:extLst>
      <p:ext uri="{BB962C8B-B14F-4D97-AF65-F5344CB8AC3E}">
        <p14:creationId xmlns:p14="http://schemas.microsoft.com/office/powerpoint/2010/main" val="399964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8093-AD39-4F0B-839D-1A2DB83E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Typsystem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A3AA8-C953-4367-BE89-3A294BF427A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4805" y="1269706"/>
            <a:ext cx="5073903" cy="4858213"/>
          </a:xfrm>
        </p:spPr>
        <p:txBody>
          <a:bodyPr/>
          <a:lstStyle/>
          <a:p>
            <a:r>
              <a:rPr lang="en-US" dirty="0"/>
              <a:t>“primitive </a:t>
            </a:r>
            <a:r>
              <a:rPr lang="en-US" dirty="0" err="1"/>
              <a:t>Typen</a:t>
            </a:r>
            <a:r>
              <a:rPr lang="en-US" dirty="0"/>
              <a:t>”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string</a:t>
            </a:r>
            <a:r>
              <a:rPr lang="de-DE" dirty="0"/>
              <a:t>	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number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boolean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null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undefinded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(</a:t>
            </a:r>
            <a:r>
              <a:rPr lang="de-DE" dirty="0" err="1"/>
              <a:t>symbol</a:t>
            </a:r>
            <a:r>
              <a:rPr lang="de-DE" dirty="0"/>
              <a:t>)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7C6928-BFFF-441F-B577-73344504935E}"/>
              </a:ext>
            </a:extLst>
          </p:cNvPr>
          <p:cNvSpPr txBox="1">
            <a:spLocks/>
          </p:cNvSpPr>
          <p:nvPr/>
        </p:nvSpPr>
        <p:spPr>
          <a:xfrm>
            <a:off x="6105508" y="1269706"/>
            <a:ext cx="5073903" cy="4858213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>
            <a:lvl1pPr marL="0" indent="0" algn="l" defTabSz="914149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82526" indent="-182526" algn="l" defTabSz="914149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55529" indent="-173003" algn="l" defTabSz="914149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9642" indent="-184113" algn="l" defTabSz="914149" rtl="0" eaLnBrk="1" latinLnBrk="0" hangingPunct="1">
              <a:lnSpc>
                <a:spcPct val="120000"/>
              </a:lnSpc>
              <a:spcBef>
                <a:spcPts val="0"/>
              </a:spcBef>
              <a:buFont typeface="Trebuchet MS" panose="020B0603020202020204" pitchFamily="34" charset="0"/>
              <a:buChar char="−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22169" indent="-182526" algn="l" defTabSz="914149" rtl="0" eaLnBrk="1" latinLnBrk="0" hangingPunct="1">
              <a:lnSpc>
                <a:spcPct val="120000"/>
              </a:lnSpc>
              <a:spcBef>
                <a:spcPts val="0"/>
              </a:spcBef>
              <a:buFont typeface="Trebuchet MS" panose="020B0603020202020204" pitchFamily="34" charset="0"/>
              <a:buChar char="−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3909" indent="-228538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84" indent="-228538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058" indent="-228538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133" indent="-228538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dirty="0"/>
              <a:t>“</a:t>
            </a:r>
            <a:r>
              <a:rPr lang="en-US" dirty="0" err="1"/>
              <a:t>komplexe</a:t>
            </a:r>
            <a:r>
              <a:rPr lang="en-US" dirty="0"/>
              <a:t> </a:t>
            </a:r>
            <a:r>
              <a:rPr lang="en-US" dirty="0" err="1"/>
              <a:t>Typen</a:t>
            </a:r>
            <a:r>
              <a:rPr lang="en-US" dirty="0"/>
              <a:t>”</a:t>
            </a:r>
          </a:p>
          <a:p>
            <a:pPr marL="285750" indent="-285750" fontAlgn="auto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Object</a:t>
            </a:r>
            <a:endParaRPr lang="de-DE" dirty="0"/>
          </a:p>
          <a:p>
            <a:pPr marL="285750" indent="-285750" fontAlgn="auto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Date</a:t>
            </a:r>
          </a:p>
          <a:p>
            <a:pPr marL="285750" indent="-285750" fontAlgn="auto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Array</a:t>
            </a:r>
          </a:p>
          <a:p>
            <a:pPr marL="285750" indent="-285750" fontAlgn="auto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Function</a:t>
            </a:r>
            <a:endParaRPr lang="de-DE" dirty="0"/>
          </a:p>
          <a:p>
            <a:pPr marL="285750" indent="-285750" fontAlgn="auto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(…, </a:t>
            </a:r>
            <a:r>
              <a:rPr lang="de-DE" dirty="0" err="1"/>
              <a:t>Map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776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419E-7B81-4568-BF9E-341A0CE12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Equality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1460C-1C3A-40FC-8F97-3A9A3D4D44D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/>
              <a:t>(Loose) </a:t>
            </a:r>
            <a:r>
              <a:rPr lang="de-DE" dirty="0" err="1"/>
              <a:t>Equality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3676E6-ADAA-4FCC-A0E7-20AC7BFE12F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endParaRPr lang="de-DE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6E62C44-8A06-4EF1-A411-77B9E5D3E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15" y="2075412"/>
            <a:ext cx="4114100" cy="3726733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017A71D-CEE7-439B-9316-2574862D4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35" y="2075411"/>
            <a:ext cx="4220959" cy="372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3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935D1-C28E-4054-A36E-CBBBAB89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r>
              <a:rPr lang="de-DE" dirty="0"/>
              <a:t> (</a:t>
            </a:r>
            <a:r>
              <a:rPr lang="de-DE" dirty="0" err="1"/>
              <a:t>Number</a:t>
            </a:r>
            <a:r>
              <a:rPr lang="de-DE" dirty="0"/>
              <a:t>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DFE11A1-4218-4DF2-8FF3-0C0E514B9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294" y="1217601"/>
            <a:ext cx="3474880" cy="532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7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EB891-B719-43A7-A146-0849CC9E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r>
              <a:rPr lang="de-DE" dirty="0"/>
              <a:t> (null, </a:t>
            </a:r>
            <a:r>
              <a:rPr lang="de-DE" dirty="0" err="1"/>
              <a:t>undefined</a:t>
            </a:r>
            <a:r>
              <a:rPr lang="de-DE" dirty="0"/>
              <a:t> und NAN)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180173E2-EBA9-4EDD-84B8-8DB9DD9E46B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8" y="1702619"/>
            <a:ext cx="4988072" cy="4125355"/>
          </a:xfr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7DD4988C-37D4-4F22-8185-DAE5DDFEBC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560" y="1702619"/>
            <a:ext cx="2698179" cy="14240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93B3CD-FAE1-4D50-9774-A5142698E911}"/>
              </a:ext>
            </a:extLst>
          </p:cNvPr>
          <p:cNvSpPr txBox="1"/>
          <p:nvPr/>
        </p:nvSpPr>
        <p:spPr>
          <a:xfrm>
            <a:off x="7440560" y="3765296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de-DE" sz="1400" dirty="0" err="1">
                <a:latin typeface="+mj-lt"/>
                <a:hlinkClick r:id="rId5"/>
              </a:rPr>
              <a:t>playcode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8532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20D8D-70B7-4829-A594-16FA975B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Truthy</a:t>
            </a:r>
            <a:r>
              <a:rPr lang="de-DE" dirty="0"/>
              <a:t> und </a:t>
            </a:r>
            <a:r>
              <a:rPr lang="de-DE" dirty="0" err="1"/>
              <a:t>Falsy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3389E-0ECE-4631-A450-1AF3E19C878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err="1"/>
              <a:t>Falsy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1F04F3-A842-449E-BE56-C21DC903407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de-DE" dirty="0" err="1"/>
              <a:t>Truthy</a:t>
            </a:r>
            <a:r>
              <a:rPr lang="de-DE" dirty="0"/>
              <a:t>: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4911F6F-4D88-4C63-9A64-4E90F07B3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37" y="1740310"/>
            <a:ext cx="3233300" cy="420329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56674D0B-4DFF-4811-BD5D-C0158FE12E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207" y="1740310"/>
            <a:ext cx="3127230" cy="370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67260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1801">
  <a:themeElements>
    <a:clrScheme name="Acando">
      <a:dk1>
        <a:srgbClr val="FFFFFF"/>
      </a:dk1>
      <a:lt1>
        <a:srgbClr val="3C3C3C"/>
      </a:lt1>
      <a:dk2>
        <a:srgbClr val="FFFFFF"/>
      </a:dk2>
      <a:lt2>
        <a:srgbClr val="474F73"/>
      </a:lt2>
      <a:accent1>
        <a:srgbClr val="FF4D05"/>
      </a:accent1>
      <a:accent2>
        <a:srgbClr val="0B1AD8"/>
      </a:accent2>
      <a:accent3>
        <a:srgbClr val="66009C"/>
      </a:accent3>
      <a:accent4>
        <a:srgbClr val="00C2FF"/>
      </a:accent4>
      <a:accent5>
        <a:srgbClr val="B057FF"/>
      </a:accent5>
      <a:accent6>
        <a:srgbClr val="BFBFBF"/>
      </a:accent6>
      <a:hlink>
        <a:srgbClr val="0B1AD8"/>
      </a:hlink>
      <a:folHlink>
        <a:srgbClr val="00C2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olienmaster.potm" id="{F21FB6B8-06D6-40AA-A786-14B105723037}" vid="{997D4844-5FA8-4AD1-BC46-062A85CAE5C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</Template>
  <TotalTime>0</TotalTime>
  <Words>584</Words>
  <Application>Microsoft Office PowerPoint</Application>
  <PresentationFormat>Widescreen</PresentationFormat>
  <Paragraphs>142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Trebuchet MS</vt:lpstr>
      <vt:lpstr>Folienmaster 1801</vt:lpstr>
      <vt:lpstr>PowerPoint Presentation</vt:lpstr>
      <vt:lpstr>Agenda</vt:lpstr>
      <vt:lpstr>Was ist Typescript?</vt:lpstr>
      <vt:lpstr>PowerPoint Presentation</vt:lpstr>
      <vt:lpstr>Javascript Typsystem</vt:lpstr>
      <vt:lpstr>Equality</vt:lpstr>
      <vt:lpstr>Type Coercion (Number)</vt:lpstr>
      <vt:lpstr>Type Coercion (null, undefined und NAN)</vt:lpstr>
      <vt:lpstr>Truthy und Falsy</vt:lpstr>
      <vt:lpstr>Control Flow, Schleifen, Iterationen</vt:lpstr>
      <vt:lpstr>Functions</vt:lpstr>
      <vt:lpstr>Klassen</vt:lpstr>
      <vt:lpstr>TypeScript Typen</vt:lpstr>
      <vt:lpstr>TypeScript Typen</vt:lpstr>
      <vt:lpstr>Union Types &amp; Intersection Types</vt:lpstr>
      <vt:lpstr>Generics</vt:lpstr>
      <vt:lpstr>Utility Types</vt:lpstr>
      <vt:lpstr>Genercis &amp; Utility Types</vt:lpstr>
      <vt:lpstr>Weitere Typescript (und JavaScript) Features</vt:lpstr>
      <vt:lpstr>Weitere Typescript (und JavaScript) Features</vt:lpstr>
      <vt:lpstr>TS Pokedex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Feige</dc:creator>
  <cp:lastModifiedBy>Johannes Feige</cp:lastModifiedBy>
  <cp:revision>108</cp:revision>
  <cp:lastPrinted>2019-01-30T14:24:56Z</cp:lastPrinted>
  <dcterms:created xsi:type="dcterms:W3CDTF">2019-01-09T13:40:35Z</dcterms:created>
  <dcterms:modified xsi:type="dcterms:W3CDTF">2022-04-03T14:04:29Z</dcterms:modified>
</cp:coreProperties>
</file>