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9" r:id="rId2"/>
    <p:sldId id="261" r:id="rId3"/>
    <p:sldId id="262" r:id="rId4"/>
    <p:sldId id="265" r:id="rId5"/>
    <p:sldId id="263" r:id="rId6"/>
    <p:sldId id="266" r:id="rId7"/>
    <p:sldId id="267" r:id="rId8"/>
    <p:sldId id="269" r:id="rId9"/>
    <p:sldId id="270" r:id="rId10"/>
    <p:sldId id="271" r:id="rId11"/>
    <p:sldId id="274" r:id="rId12"/>
    <p:sldId id="280" r:id="rId13"/>
    <p:sldId id="281" r:id="rId14"/>
    <p:sldId id="272" r:id="rId15"/>
    <p:sldId id="273" r:id="rId16"/>
    <p:sldId id="282" r:id="rId17"/>
    <p:sldId id="283" r:id="rId18"/>
    <p:sldId id="275" r:id="rId19"/>
    <p:sldId id="276" r:id="rId20"/>
    <p:sldId id="277" r:id="rId21"/>
    <p:sldId id="284" r:id="rId22"/>
    <p:sldId id="279" r:id="rId23"/>
    <p:sldId id="286" r:id="rId24"/>
    <p:sldId id="287" r:id="rId25"/>
    <p:sldId id="278" r:id="rId26"/>
    <p:sldId id="288" r:id="rId27"/>
    <p:sldId id="289" r:id="rId28"/>
    <p:sldId id="285" r:id="rId29"/>
    <p:sldId id="291" r:id="rId30"/>
    <p:sldId id="292" r:id="rId31"/>
    <p:sldId id="293" r:id="rId32"/>
    <p:sldId id="294" r:id="rId33"/>
    <p:sldId id="295" r:id="rId34"/>
    <p:sldId id="296" r:id="rId35"/>
    <p:sldId id="290" r:id="rId36"/>
    <p:sldId id="268" r:id="rId37"/>
    <p:sldId id="260" r:id="rId38"/>
  </p:sldIdLst>
  <p:sldSz cx="12192000" cy="685800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es Feige" initials="JF" lastIdx="1" clrIdx="0">
    <p:extLst>
      <p:ext uri="{19B8F6BF-5375-455C-9EA6-DF929625EA0E}">
        <p15:presenceInfo xmlns:p15="http://schemas.microsoft.com/office/powerpoint/2012/main" userId="S-1-5-21-2056391884-904624663-1236795852-1989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974" autoAdjust="0"/>
  </p:normalViewPr>
  <p:slideViewPr>
    <p:cSldViewPr snapToGrid="0">
      <p:cViewPr varScale="1">
        <p:scale>
          <a:sx n="90" d="100"/>
          <a:sy n="90" d="100"/>
        </p:scale>
        <p:origin x="13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E526-5EB7-4409-B76B-A01705954A4C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63104-BBBB-4823-99BF-1DB3B469CAD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10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endParaRPr lang="de-DE" dirty="0"/>
          </a:p>
          <a:p>
            <a:r>
              <a:rPr lang="de-DE" dirty="0" err="1"/>
              <a:t>Typescript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314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731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Gültig nur in der </a:t>
            </a:r>
            <a:r>
              <a:rPr lang="de-DE" dirty="0" err="1"/>
              <a:t>function</a:t>
            </a:r>
            <a:r>
              <a:rPr lang="de-DE" dirty="0"/>
              <a:t>, in der sie deklariert wurde</a:t>
            </a:r>
          </a:p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97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Demo:</a:t>
            </a:r>
          </a:p>
          <a:p>
            <a:r>
              <a:rPr lang="de-DE" dirty="0" err="1"/>
              <a:t>Let</a:t>
            </a:r>
            <a:r>
              <a:rPr lang="de-DE" dirty="0"/>
              <a:t> stellt sicher, dass eine Variable vor dem Zugriff explizit deklariert werden muss!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802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Aufruf über „</a:t>
            </a:r>
            <a:r>
              <a:rPr lang="de-DE" dirty="0" err="1"/>
              <a:t>new</a:t>
            </a:r>
            <a:r>
              <a:rPr lang="de-DE" dirty="0"/>
              <a:t>“ -&gt; </a:t>
            </a:r>
            <a:r>
              <a:rPr lang="de-DE" dirty="0" err="1"/>
              <a:t>Constructor</a:t>
            </a:r>
            <a:r>
              <a:rPr lang="de-DE" dirty="0"/>
              <a:t> Invokation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871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Übergang:</a:t>
            </a:r>
          </a:p>
          <a:p>
            <a:r>
              <a:rPr lang="de-DE" dirty="0" err="1"/>
              <a:t>Wieviele</a:t>
            </a:r>
            <a:r>
              <a:rPr lang="de-DE" dirty="0"/>
              <a:t> Parameter hat die Funktion? -&gt; 2: </a:t>
            </a:r>
            <a:r>
              <a:rPr lang="de-DE" dirty="0" err="1"/>
              <a:t>name</a:t>
            </a:r>
            <a:r>
              <a:rPr lang="de-DE" dirty="0"/>
              <a:t> und ‚</a:t>
            </a:r>
            <a:r>
              <a:rPr lang="de-DE" dirty="0" err="1"/>
              <a:t>this</a:t>
            </a:r>
            <a:r>
              <a:rPr lang="de-DE" dirty="0"/>
              <a:t>‘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679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C# immer ein Objekt der Klasse, indem die Funktion definiert ist</a:t>
            </a:r>
          </a:p>
          <a:p>
            <a:r>
              <a:rPr lang="de-DE" dirty="0"/>
              <a:t>In JS abhängig vom Aufruf der Funktion</a:t>
            </a:r>
          </a:p>
          <a:p>
            <a:r>
              <a:rPr lang="de-DE" dirty="0"/>
              <a:t>‚Der, der mich rief‘</a:t>
            </a:r>
          </a:p>
          <a:p>
            <a:r>
              <a:rPr lang="de-DE" dirty="0"/>
              <a:t>Ermitteln von </a:t>
            </a:r>
            <a:r>
              <a:rPr lang="de-DE" dirty="0" err="1"/>
              <a:t>this</a:t>
            </a:r>
            <a:r>
              <a:rPr lang="de-DE" dirty="0"/>
              <a:t> erfolgt zur Laufzeit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6040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JavaScript hohe Verbreitung -&gt; keine Breaking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DE" dirty="0"/>
              <a:t>Deshalb harmloses Literal ‚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r>
              <a:rPr lang="de-DE" dirty="0"/>
              <a:t>X wird dem aktuellen Kontext (</a:t>
            </a:r>
            <a:r>
              <a:rPr lang="de-DE" dirty="0" err="1"/>
              <a:t>this</a:t>
            </a:r>
            <a:r>
              <a:rPr lang="de-DE" dirty="0"/>
              <a:t>) hinzugefügt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12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0134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90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Ecmascript</a:t>
            </a:r>
            <a:r>
              <a:rPr lang="de-DE" dirty="0"/>
              <a:t> =&gt; Standard</a:t>
            </a:r>
          </a:p>
          <a:p>
            <a:r>
              <a:rPr lang="de-DE" dirty="0"/>
              <a:t>JavaScript =&gt; Implementierung</a:t>
            </a:r>
          </a:p>
          <a:p>
            <a:endParaRPr lang="de-DE" dirty="0"/>
          </a:p>
          <a:p>
            <a:r>
              <a:rPr lang="de-DE" dirty="0" err="1"/>
              <a:t>Typescript</a:t>
            </a:r>
            <a:r>
              <a:rPr lang="de-DE" dirty="0"/>
              <a:t> wird nach JavaScript transpiliert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092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existieren nur zur Entwicklung (gehen beim transpilieren verloren)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523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224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183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491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bedeutet dynamisches Typsystem?</a:t>
            </a:r>
          </a:p>
          <a:p>
            <a:r>
              <a:rPr lang="de-DE" dirty="0"/>
              <a:t>Wie erkenne ich ein Array? </a:t>
            </a:r>
            <a:r>
              <a:rPr lang="de-DE" dirty="0" err="1"/>
              <a:t>Array.isArray</a:t>
            </a:r>
            <a:r>
              <a:rPr lang="de-DE" dirty="0"/>
              <a:t>([]);</a:t>
            </a:r>
          </a:p>
          <a:p>
            <a:r>
              <a:rPr lang="de-DE" dirty="0"/>
              <a:t>(</a:t>
            </a:r>
            <a:r>
              <a:rPr lang="de-DE" dirty="0" err="1"/>
              <a:t>typeof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-&gt; </a:t>
            </a:r>
            <a:r>
              <a:rPr lang="de-DE" dirty="0" err="1"/>
              <a:t>function</a:t>
            </a:r>
            <a:r>
              <a:rPr lang="de-DE" dirty="0"/>
              <a:t> obwohl eigentlich </a:t>
            </a:r>
            <a:r>
              <a:rPr lang="de-DE" dirty="0" err="1"/>
              <a:t>Object</a:t>
            </a:r>
            <a:r>
              <a:rPr lang="de-DE" dirty="0"/>
              <a:t>; kommt von Lisp)</a:t>
            </a:r>
          </a:p>
          <a:p>
            <a:r>
              <a:rPr lang="de-DE" dirty="0" err="1"/>
              <a:t>Number</a:t>
            </a:r>
            <a:r>
              <a:rPr lang="de-DE" dirty="0"/>
              <a:t>, </a:t>
            </a:r>
            <a:r>
              <a:rPr lang="de-DE" dirty="0" err="1"/>
              <a:t>boolean</a:t>
            </a:r>
            <a:r>
              <a:rPr lang="de-DE" dirty="0"/>
              <a:t>, </a:t>
            </a:r>
            <a:r>
              <a:rPr lang="de-DE" dirty="0" err="1"/>
              <a:t>undefined</a:t>
            </a:r>
            <a:r>
              <a:rPr lang="de-DE" dirty="0"/>
              <a:t> -&gt; Value-</a:t>
            </a:r>
            <a:r>
              <a:rPr lang="de-DE" dirty="0" err="1"/>
              <a:t>Types</a:t>
            </a:r>
            <a:endParaRPr lang="de-DE" dirty="0"/>
          </a:p>
          <a:p>
            <a:r>
              <a:rPr lang="de-DE" dirty="0" err="1"/>
              <a:t>Object</a:t>
            </a:r>
            <a:r>
              <a:rPr lang="de-DE" dirty="0"/>
              <a:t> -&gt; </a:t>
            </a:r>
            <a:r>
              <a:rPr lang="de-DE" dirty="0" err="1"/>
              <a:t>reference-Types</a:t>
            </a:r>
            <a:endParaRPr lang="de-DE" dirty="0"/>
          </a:p>
          <a:p>
            <a:r>
              <a:rPr lang="de-DE" dirty="0"/>
              <a:t>String (, Symbol) -&gt; Reference-</a:t>
            </a:r>
            <a:r>
              <a:rPr lang="de-DE" dirty="0" err="1"/>
              <a:t>Types</a:t>
            </a:r>
            <a:r>
              <a:rPr lang="de-DE" dirty="0"/>
              <a:t>, die sich wie Value-</a:t>
            </a:r>
            <a:r>
              <a:rPr lang="de-DE" dirty="0" err="1"/>
              <a:t>Types</a:t>
            </a:r>
            <a:r>
              <a:rPr lang="de-DE" dirty="0"/>
              <a:t> verhalten (Unveränderlichkeit)</a:t>
            </a:r>
          </a:p>
          <a:p>
            <a:r>
              <a:rPr lang="de-DE" dirty="0"/>
              <a:t>Dies ist wichtig für die Vergleiche: (nächste Folie)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184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25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-&gt; Typ und Wertevergleich (typsicher)</a:t>
            </a:r>
          </a:p>
          <a:p>
            <a:r>
              <a:rPr lang="de-DE" dirty="0"/>
              <a:t>Loose </a:t>
            </a:r>
            <a:r>
              <a:rPr lang="de-DE" dirty="0" err="1"/>
              <a:t>equality</a:t>
            </a:r>
            <a:r>
              <a:rPr lang="de-DE" dirty="0"/>
              <a:t> -&gt; Typenzwang (type </a:t>
            </a:r>
            <a:r>
              <a:rPr lang="de-DE" dirty="0" err="1"/>
              <a:t>coercion</a:t>
            </a:r>
            <a:r>
              <a:rPr lang="de-DE" dirty="0"/>
              <a:t>); wenn Verhalten wie Wertetyp, dann Typumwandlung vor Vergleich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102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Template </a:t>
            </a:r>
            <a:r>
              <a:rPr lang="de-DE" dirty="0" err="1"/>
              <a:t>strings</a:t>
            </a:r>
            <a:r>
              <a:rPr lang="de-DE" dirty="0"/>
              <a:t> (Backticks) -&gt; u.a. Platzhalter, Mehrzeilige Strings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790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Sonderrolle für null, </a:t>
            </a:r>
            <a:r>
              <a:rPr lang="de-DE" dirty="0" err="1"/>
              <a:t>undefined</a:t>
            </a:r>
            <a:r>
              <a:rPr lang="de-DE" dirty="0"/>
              <a:t> und </a:t>
            </a:r>
            <a:r>
              <a:rPr lang="de-DE" dirty="0" err="1"/>
              <a:t>nan</a:t>
            </a:r>
            <a:endParaRPr lang="de-DE" dirty="0"/>
          </a:p>
          <a:p>
            <a:r>
              <a:rPr lang="de-DE" dirty="0"/>
              <a:t>Für null und </a:t>
            </a:r>
            <a:r>
              <a:rPr lang="de-DE" dirty="0" err="1"/>
              <a:t>undefined</a:t>
            </a:r>
            <a:r>
              <a:rPr lang="de-DE" dirty="0"/>
              <a:t> </a:t>
            </a:r>
            <a:r>
              <a:rPr lang="de-DE" dirty="0" err="1"/>
              <a:t>finded</a:t>
            </a:r>
            <a:r>
              <a:rPr lang="de-DE" dirty="0"/>
              <a:t> bei Vergleichen keine Typumwandlung statt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095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Überleitung:</a:t>
            </a:r>
          </a:p>
          <a:p>
            <a:r>
              <a:rPr lang="de-DE" dirty="0" err="1"/>
              <a:t>Dynamsiches</a:t>
            </a:r>
            <a:r>
              <a:rPr lang="de-DE" dirty="0"/>
              <a:t> Typsystem -&gt; Variablen können zur Laufzeit andere Werte annehmen.</a:t>
            </a:r>
          </a:p>
          <a:p>
            <a:r>
              <a:rPr lang="de-DE" dirty="0"/>
              <a:t>Wie werden Variablen deklariert (angelegt)?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00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 erst seit ES6 (ES2015)</a:t>
            </a:r>
          </a:p>
          <a:p>
            <a:r>
              <a:rPr lang="de-DE" dirty="0"/>
              <a:t>Var ist das schwächste Schlüsselwort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63104-BBBB-4823-99BF-1DB3B469CAD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08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701690" y="1809332"/>
            <a:ext cx="10801406" cy="4318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691" y="1160210"/>
            <a:ext cx="7240056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FF4D05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885" y="626918"/>
            <a:ext cx="1620211" cy="2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3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uer Hintergr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768" y="6366477"/>
            <a:ext cx="900117" cy="1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022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8281078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05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1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0"/>
            <a:ext cx="10801406" cy="6858000"/>
          </a:xfrm>
        </p:spPr>
        <p:txBody>
          <a:bodyPr anchor="ctr"/>
          <a:lstStyle>
            <a:lvl1pPr algn="ctr">
              <a:lnSpc>
                <a:spcPct val="100000"/>
              </a:lnSpc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1237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folie 2 Text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5927" y="909427"/>
            <a:ext cx="10801406" cy="2515198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>
                <a:solidFill>
                  <a:schemeClr val="accent4"/>
                </a:solidFill>
              </a:defRPr>
            </a:lvl1pPr>
          </a:lstStyle>
          <a:p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04320" y="3425801"/>
            <a:ext cx="10801406" cy="2883051"/>
          </a:xfrm>
          <a:prstGeom prst="rect">
            <a:avLst/>
          </a:prstGeom>
        </p:spPr>
        <p:txBody>
          <a:bodyPr vert="horz" lIns="0" tIns="45693" rIns="91387" bIns="45693" rtlCol="0" anchor="t">
            <a:noAutofit/>
          </a:bodyPr>
          <a:lstStyle>
            <a:lvl1pPr algn="ctr" defTabSz="91433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7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sz="6699" dirty="0">
              <a:solidFill>
                <a:schemeClr val="accent1"/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95416" y="3424626"/>
            <a:ext cx="10810695" cy="27032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699" b="0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Kapitelüberschrift</a:t>
            </a:r>
            <a:br>
              <a:rPr lang="en-US" dirty="0"/>
            </a:br>
            <a:r>
              <a:rPr lang="en-US" dirty="0" err="1"/>
              <a:t>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638094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-3" y="1269707"/>
            <a:ext cx="6552856" cy="2819590"/>
            <a:chOff x="-3" y="1270000"/>
            <a:chExt cx="6552003" cy="2820243"/>
          </a:xfrm>
        </p:grpSpPr>
        <p:grpSp>
          <p:nvGrpSpPr>
            <p:cNvPr id="4" name="Gruppieren 3"/>
            <p:cNvGrpSpPr/>
            <p:nvPr userDrawn="1"/>
          </p:nvGrpSpPr>
          <p:grpSpPr>
            <a:xfrm>
              <a:off x="0" y="2034640"/>
              <a:ext cx="6552000" cy="144000"/>
              <a:chOff x="1" y="2457449"/>
              <a:chExt cx="6552000" cy="144000"/>
            </a:xfrm>
          </p:grpSpPr>
          <p:sp>
            <p:nvSpPr>
              <p:cNvPr id="2" name="Rechteck 1"/>
              <p:cNvSpPr/>
              <p:nvPr userDrawn="1"/>
            </p:nvSpPr>
            <p:spPr>
              <a:xfrm>
                <a:off x="1" y="2457449"/>
                <a:ext cx="6480000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" name="Ellipse 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" name="Gruppieren 4"/>
            <p:cNvGrpSpPr/>
            <p:nvPr userDrawn="1"/>
          </p:nvGrpSpPr>
          <p:grpSpPr>
            <a:xfrm>
              <a:off x="0" y="2416960"/>
              <a:ext cx="5980500" cy="144000"/>
              <a:chOff x="571501" y="2457449"/>
              <a:chExt cx="5980500" cy="144000"/>
            </a:xfrm>
          </p:grpSpPr>
          <p:sp>
            <p:nvSpPr>
              <p:cNvPr id="6" name="Rechteck 5"/>
              <p:cNvSpPr/>
              <p:nvPr userDrawn="1"/>
            </p:nvSpPr>
            <p:spPr>
              <a:xfrm>
                <a:off x="571501" y="2457449"/>
                <a:ext cx="59085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7" name="Ellipse 6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8" name="Gruppieren 7"/>
            <p:cNvGrpSpPr/>
            <p:nvPr userDrawn="1"/>
          </p:nvGrpSpPr>
          <p:grpSpPr>
            <a:xfrm>
              <a:off x="0" y="1270000"/>
              <a:ext cx="4666050" cy="144000"/>
              <a:chOff x="1885951" y="2457449"/>
              <a:chExt cx="4666050" cy="144000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1885951" y="2457449"/>
                <a:ext cx="45940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0" name="Ellipse 9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" name="Gruppieren 10"/>
            <p:cNvGrpSpPr/>
            <p:nvPr userDrawn="1"/>
          </p:nvGrpSpPr>
          <p:grpSpPr>
            <a:xfrm>
              <a:off x="0" y="2799280"/>
              <a:ext cx="2799150" cy="144000"/>
              <a:chOff x="3752851" y="2457449"/>
              <a:chExt cx="2799150" cy="144000"/>
            </a:xfrm>
          </p:grpSpPr>
          <p:sp>
            <p:nvSpPr>
              <p:cNvPr id="12" name="Rechteck 11"/>
              <p:cNvSpPr/>
              <p:nvPr userDrawn="1"/>
            </p:nvSpPr>
            <p:spPr>
              <a:xfrm>
                <a:off x="3752851" y="2457449"/>
                <a:ext cx="272715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3" name="Ellipse 12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-1" y="3181600"/>
              <a:ext cx="4994102" cy="144000"/>
              <a:chOff x="1557899" y="2457449"/>
              <a:chExt cx="4994102" cy="144000"/>
            </a:xfrm>
          </p:grpSpPr>
          <p:sp>
            <p:nvSpPr>
              <p:cNvPr id="15" name="Rechteck 14"/>
              <p:cNvSpPr/>
              <p:nvPr userDrawn="1"/>
            </p:nvSpPr>
            <p:spPr>
              <a:xfrm>
                <a:off x="1557899" y="2457449"/>
                <a:ext cx="4922101" cy="1439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6" name="Ellipse 15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7" name="Gruppieren 16"/>
            <p:cNvGrpSpPr/>
            <p:nvPr userDrawn="1"/>
          </p:nvGrpSpPr>
          <p:grpSpPr>
            <a:xfrm>
              <a:off x="-2" y="3563920"/>
              <a:ext cx="4494602" cy="144000"/>
              <a:chOff x="2057399" y="2457449"/>
              <a:chExt cx="4494602" cy="144000"/>
            </a:xfrm>
          </p:grpSpPr>
          <p:sp>
            <p:nvSpPr>
              <p:cNvPr id="18" name="Rechteck 17"/>
              <p:cNvSpPr/>
              <p:nvPr userDrawn="1"/>
            </p:nvSpPr>
            <p:spPr>
              <a:xfrm>
                <a:off x="2057399" y="2457449"/>
                <a:ext cx="4422601" cy="144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Ellipse 18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0" name="Gruppieren 19"/>
            <p:cNvGrpSpPr/>
            <p:nvPr userDrawn="1"/>
          </p:nvGrpSpPr>
          <p:grpSpPr>
            <a:xfrm>
              <a:off x="0" y="1652320"/>
              <a:ext cx="5447100" cy="144000"/>
              <a:chOff x="1104901" y="2457449"/>
              <a:chExt cx="5447100" cy="144000"/>
            </a:xfrm>
          </p:grpSpPr>
          <p:sp>
            <p:nvSpPr>
              <p:cNvPr id="21" name="Rechteck 20"/>
              <p:cNvSpPr/>
              <p:nvPr userDrawn="1"/>
            </p:nvSpPr>
            <p:spPr>
              <a:xfrm>
                <a:off x="1104901" y="2457449"/>
                <a:ext cx="5375100" cy="1439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" name="Ellipse 21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3" name="Gruppieren 22"/>
            <p:cNvGrpSpPr/>
            <p:nvPr userDrawn="1"/>
          </p:nvGrpSpPr>
          <p:grpSpPr>
            <a:xfrm>
              <a:off x="-3" y="3946243"/>
              <a:ext cx="4994104" cy="144000"/>
              <a:chOff x="1557897" y="2457449"/>
              <a:chExt cx="4994104" cy="144000"/>
            </a:xfrm>
          </p:grpSpPr>
          <p:sp>
            <p:nvSpPr>
              <p:cNvPr id="24" name="Rechteck 23"/>
              <p:cNvSpPr/>
              <p:nvPr userDrawn="1"/>
            </p:nvSpPr>
            <p:spPr>
              <a:xfrm>
                <a:off x="1557897" y="2457449"/>
                <a:ext cx="4922103" cy="144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Ellipse 24"/>
              <p:cNvSpPr/>
              <p:nvPr userDrawn="1"/>
            </p:nvSpPr>
            <p:spPr>
              <a:xfrm>
                <a:off x="6408001" y="2457449"/>
                <a:ext cx="144000" cy="1440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00" dirty="0" err="1">
                  <a:solidFill>
                    <a:schemeClr val="accent3"/>
                  </a:solidFill>
                </a:endParaRPr>
              </a:p>
            </p:txBody>
          </p:sp>
        </p:grpSp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03" y="5751046"/>
            <a:ext cx="2160281" cy="3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3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4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269706"/>
            <a:ext cx="10791780" cy="48582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495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701690" y="1160210"/>
            <a:ext cx="10794894" cy="539875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</a:defRPr>
            </a:lvl1pPr>
            <a:lvl2pPr marL="457064" indent="0" algn="ctr">
              <a:buNone/>
              <a:defRPr sz="2000"/>
            </a:lvl2pPr>
            <a:lvl3pPr marL="914126" indent="0" algn="ctr">
              <a:buNone/>
              <a:defRPr sz="1900"/>
            </a:lvl3pPr>
            <a:lvl4pPr marL="1371190" indent="0" algn="ctr">
              <a:buNone/>
              <a:defRPr sz="1600"/>
            </a:lvl4pPr>
            <a:lvl5pPr marL="1828252" indent="0" algn="ctr">
              <a:buNone/>
              <a:defRPr sz="1600"/>
            </a:lvl5pPr>
            <a:lvl6pPr marL="2285317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4" indent="0" algn="ctr">
              <a:buNone/>
              <a:defRPr sz="1600"/>
            </a:lvl9pPr>
          </a:lstStyle>
          <a:p>
            <a:r>
              <a:rPr lang="de-DE" dirty="0"/>
              <a:t>Untertitel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5" y="1808919"/>
            <a:ext cx="107917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65102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2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704804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6260232" y="1269706"/>
            <a:ext cx="5220680" cy="4858213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525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cxnSp>
        <p:nvCxnSpPr>
          <p:cNvPr id="2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9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20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537430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link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04805" y="1273893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4" name="Straight Connector 6"/>
          <p:cNvCxnSpPr/>
          <p:nvPr/>
        </p:nvCxnSpPr>
        <p:spPr>
          <a:xfrm>
            <a:off x="695415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3"/>
          <p:cNvSpPr>
            <a:spLocks noGrp="1"/>
          </p:cNvSpPr>
          <p:nvPr>
            <p:ph sz="quarter" idx="11" hasCustomPrompt="1"/>
          </p:nvPr>
        </p:nvSpPr>
        <p:spPr>
          <a:xfrm>
            <a:off x="694816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354239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rechts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275784" y="1269706"/>
            <a:ext cx="5220680" cy="359917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Überschrift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cxnSp>
        <p:nvCxnSpPr>
          <p:cNvPr id="13" name="Straight Connector 6"/>
          <p:cNvCxnSpPr/>
          <p:nvPr/>
        </p:nvCxnSpPr>
        <p:spPr>
          <a:xfrm>
            <a:off x="6275784" y="1613515"/>
            <a:ext cx="5220680" cy="0"/>
          </a:xfrm>
          <a:prstGeom prst="line">
            <a:avLst/>
          </a:prstGeom>
          <a:ln w="2857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6" hasCustomPrompt="1"/>
          </p:nvPr>
        </p:nvSpPr>
        <p:spPr>
          <a:xfrm>
            <a:off x="6275784" y="1808919"/>
            <a:ext cx="5220680" cy="4319000"/>
          </a:xfrm>
        </p:spPr>
        <p:txBody>
          <a:bodyPr/>
          <a:lstStyle/>
          <a:p>
            <a:pPr lvl="0"/>
            <a:r>
              <a:rPr lang="de-DE" dirty="0"/>
              <a:t>Text eingeben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431901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C5FF35-AE44-4A06-BAB2-C643B24F1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3C599-6524-4437-B558-7726248FC4F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243BE-F56E-49A8-BB1F-1247E877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B5F6EFEF-D2A1-4CCE-A0E3-D0F587C822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" y="1269706"/>
            <a:ext cx="11496584" cy="4858213"/>
          </a:xfrm>
        </p:spPr>
        <p:txBody>
          <a:bodyPr/>
          <a:lstStyle>
            <a:lvl1pPr marL="1079784" indent="-1079784">
              <a:spcAft>
                <a:spcPts val="1800"/>
              </a:spcAft>
              <a:buSzPct val="72000"/>
              <a:buFontTx/>
              <a:buBlip>
                <a:blip r:embed="rId2"/>
              </a:buBlip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Aufzählung eingeben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2F3F03B-D70F-4F31-833D-034DE191B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05" y="311315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>
            <a:lvl1pPr>
              <a:defRPr/>
            </a:lvl1pPr>
          </a:lstStyle>
          <a:p>
            <a:r>
              <a:rPr lang="de-DE" dirty="0"/>
              <a:t>Titel eingeben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886" y="407750"/>
            <a:ext cx="1909947" cy="4508927"/>
          </a:xfrm>
          <a:prstGeom prst="rect">
            <a:avLst/>
          </a:prstGeom>
          <a:noFill/>
        </p:spPr>
        <p:txBody>
          <a:bodyPr wrap="square" lIns="91373" tIns="45685" rIns="91373" bIns="45685" rtlCol="0">
            <a:spAutoFit/>
          </a:bodyPr>
          <a:lstStyle/>
          <a:p>
            <a:r>
              <a:rPr lang="en-US" sz="28694" dirty="0">
                <a:solidFill>
                  <a:srgbClr val="FF4D05"/>
                </a:solidFill>
                <a:latin typeface="Trebuchet MS" panose="020B0603020202020204" pitchFamily="34" charset="0"/>
              </a:rPr>
              <a:t>“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785990" y="2740259"/>
            <a:ext cx="8027988" cy="1589427"/>
          </a:xfrm>
        </p:spPr>
        <p:txBody>
          <a:bodyPr/>
          <a:lstStyle>
            <a:lvl1pPr marL="0" indent="0" algn="ctr">
              <a:buNone/>
              <a:defRPr sz="3199" i="1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Zitat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217657" y="4359174"/>
            <a:ext cx="3615987" cy="407208"/>
          </a:xfrm>
        </p:spPr>
        <p:txBody>
          <a:bodyPr/>
          <a:lstStyle>
            <a:lvl1pPr marL="0" indent="0" algn="r">
              <a:buNone/>
              <a:defRPr sz="1900" b="0" i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eingeben</a:t>
            </a:r>
            <a:endParaRPr lang="en-US" dirty="0"/>
          </a:p>
        </p:txBody>
      </p:sp>
      <p:sp>
        <p:nvSpPr>
          <p:cNvPr id="11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2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3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4709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178" y="304753"/>
            <a:ext cx="10801406" cy="719833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/>
              <a:t>Titel eingeben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531" y="1275564"/>
            <a:ext cx="10801406" cy="4852355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987860" y="6378242"/>
            <a:ext cx="4077422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107978" indent="-107978" algn="l">
              <a:buClr>
                <a:schemeClr val="tx1">
                  <a:lumMod val="50000"/>
                  <a:lumOff val="50000"/>
                </a:schemeClr>
              </a:buClr>
              <a:buSzPct val="150000"/>
              <a:buFont typeface="Arial" panose="020B0604020202020204" pitchFamily="34" charset="0"/>
              <a:buChar char="|"/>
              <a:defRPr lang="de-DE" sz="700" kern="1200" cap="non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17" name="Datumsplatzhalter 4"/>
          <p:cNvSpPr>
            <a:spLocks noGrp="1"/>
          </p:cNvSpPr>
          <p:nvPr>
            <p:ph type="dt" sz="half" idx="2"/>
          </p:nvPr>
        </p:nvSpPr>
        <p:spPr>
          <a:xfrm>
            <a:off x="4435650" y="6378242"/>
            <a:ext cx="540070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marL="71986" indent="-71986" algn="l">
              <a:buClr>
                <a:schemeClr val="accent1"/>
              </a:buClr>
              <a:buSzPct val="150000"/>
              <a:defRPr sz="7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1FE92DC-4F65-4B7E-8132-A160040A277A}" type="datetimeFigureOut">
              <a:rPr lang="de-DE" smtClean="0"/>
              <a:t>26.01.2019</a:t>
            </a:fld>
            <a:endParaRPr lang="de-DE"/>
          </a:p>
        </p:txBody>
      </p:sp>
      <p:sp>
        <p:nvSpPr>
          <p:cNvPr id="18" name="Foliennummernplatzhalter 14"/>
          <p:cNvSpPr>
            <a:spLocks noGrp="1"/>
          </p:cNvSpPr>
          <p:nvPr>
            <p:ph type="sldNum" sz="quarter" idx="4"/>
          </p:nvPr>
        </p:nvSpPr>
        <p:spPr>
          <a:xfrm>
            <a:off x="688531" y="6378242"/>
            <a:ext cx="432056" cy="16959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700" cap="none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7461B4-C25F-4475-8141-D5CE4A844347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876" y="6372154"/>
            <a:ext cx="900117" cy="1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1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149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82526" indent="-182526" algn="l" defTabSz="914149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55529" indent="-173003" algn="l" defTabSz="914149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39642" indent="-184113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22169" indent="-182526" algn="l" defTabSz="914149" rtl="0" eaLnBrk="1" latinLnBrk="0" hangingPunct="1">
        <a:lnSpc>
          <a:spcPct val="120000"/>
        </a:lnSpc>
        <a:spcBef>
          <a:spcPts val="0"/>
        </a:spcBef>
        <a:buFont typeface="Trebuchet MS" panose="020B0603020202020204" pitchFamily="34" charset="0"/>
        <a:buChar char="−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909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84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58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33" indent="-228538" algn="l" defTabSz="91414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9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24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98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73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45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20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96" algn="l" defTabSz="91414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pos="438">
          <p15:clr>
            <a:srgbClr val="F26B43"/>
          </p15:clr>
        </p15:guide>
        <p15:guide id="1" pos="7241">
          <p15:clr>
            <a:srgbClr val="F26B43"/>
          </p15:clr>
        </p15:guide>
        <p15:guide id="2" orient="horz" pos="573">
          <p15:clr>
            <a:srgbClr val="F26B43"/>
          </p15:clr>
        </p15:guide>
        <p15:guide id="4" orient="horz" pos="800">
          <p15:clr>
            <a:srgbClr val="F26B43"/>
          </p15:clr>
        </p15:guide>
        <p15:guide id="5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#search=es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1A4F555-D06D-4E7A-A7E1-B66AE50D8C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297" y="1269706"/>
            <a:ext cx="10801406" cy="4874420"/>
          </a:xfrm>
        </p:spPr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54329B-6988-4AA7-BD78-8FF7D55DBF2C}"/>
              </a:ext>
            </a:extLst>
          </p:cNvPr>
          <p:cNvSpPr txBox="1"/>
          <p:nvPr/>
        </p:nvSpPr>
        <p:spPr>
          <a:xfrm>
            <a:off x="1331495" y="2197768"/>
            <a:ext cx="9488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 err="1">
                <a:latin typeface="+mj-lt"/>
              </a:rPr>
              <a:t>Typescript</a:t>
            </a:r>
            <a:r>
              <a:rPr lang="de-DE" sz="8000" dirty="0">
                <a:latin typeface="+mj-lt"/>
              </a:rPr>
              <a:t> Basics</a:t>
            </a:r>
          </a:p>
          <a:p>
            <a:pPr algn="ctr"/>
            <a:endParaRPr lang="de-DE" sz="800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38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3AC3E2-C46E-4115-BB44-A9B75C54026F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59513252"/>
              </p:ext>
            </p:extLst>
          </p:nvPr>
        </p:nvGraphicFramePr>
        <p:xfrm>
          <a:off x="1533094" y="1991470"/>
          <a:ext cx="9144828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207">
                  <a:extLst>
                    <a:ext uri="{9D8B030D-6E8A-4147-A177-3AD203B41FA5}">
                      <a16:colId xmlns:a16="http://schemas.microsoft.com/office/drawing/2014/main" val="254879935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939292721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4063578477"/>
                    </a:ext>
                  </a:extLst>
                </a:gridCol>
                <a:gridCol w="2286207">
                  <a:extLst>
                    <a:ext uri="{9D8B030D-6E8A-4147-A177-3AD203B41FA5}">
                      <a16:colId xmlns:a16="http://schemas.microsoft.com/office/drawing/2014/main" val="3126575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var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let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const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6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Erneute Deklaration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82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Variable überschreiben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6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Hoisting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0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Block-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Scope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21585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BCCFFF01-145C-4D35-9A32-48BF83FA6352}"/>
              </a:ext>
            </a:extLst>
          </p:cNvPr>
          <p:cNvSpPr txBox="1"/>
          <p:nvPr/>
        </p:nvSpPr>
        <p:spPr>
          <a:xfrm>
            <a:off x="2588712" y="4762524"/>
            <a:ext cx="703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+mj-lt"/>
              </a:rPr>
              <a:t>Erst </a:t>
            </a:r>
            <a:r>
              <a:rPr lang="de-DE" sz="3200" dirty="0" err="1">
                <a:latin typeface="+mj-lt"/>
              </a:rPr>
              <a:t>const</a:t>
            </a:r>
            <a:r>
              <a:rPr lang="de-DE" sz="3200" dirty="0">
                <a:latin typeface="+mj-lt"/>
              </a:rPr>
              <a:t>, dann </a:t>
            </a:r>
            <a:r>
              <a:rPr lang="de-DE" sz="3200" dirty="0" err="1">
                <a:latin typeface="+mj-lt"/>
              </a:rPr>
              <a:t>let</a:t>
            </a:r>
            <a:r>
              <a:rPr lang="de-DE" sz="3200" dirty="0">
                <a:latin typeface="+mj-lt"/>
              </a:rPr>
              <a:t>. Verzichte auf </a:t>
            </a:r>
            <a:r>
              <a:rPr lang="de-DE" sz="3200" dirty="0" err="1">
                <a:latin typeface="+mj-lt"/>
              </a:rPr>
              <a:t>var</a:t>
            </a:r>
            <a:r>
              <a:rPr lang="de-DE" sz="32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84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var</a:t>
            </a:r>
            <a:r>
              <a:rPr lang="de-DE" dirty="0"/>
              <a:t>, </a:t>
            </a:r>
            <a:r>
              <a:rPr lang="de-DE" dirty="0" err="1"/>
              <a:t>let</a:t>
            </a:r>
            <a:r>
              <a:rPr lang="de-DE" dirty="0"/>
              <a:t>, </a:t>
            </a:r>
            <a:r>
              <a:rPr lang="de-DE" dirty="0" err="1"/>
              <a:t>const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EDED91D-F923-4E1A-BEA2-216A3AE78A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7191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Definieren einen eigenen Gültigkeitsbereich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statement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Anonymous </a:t>
            </a:r>
            <a:r>
              <a:rPr lang="de-DE" dirty="0" err="1"/>
              <a:t>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6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F7A58-50A7-4FB7-815E-637540C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EF106-CEF0-4410-A1F4-BA537F240DD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6737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r>
              <a:rPr lang="de-DE" dirty="0"/>
              <a:t> von </a:t>
            </a:r>
            <a:r>
              <a:rPr lang="de-DE" dirty="0" err="1"/>
              <a:t>var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// …</a:t>
            </a:r>
          </a:p>
          <a:p>
            <a:r>
              <a:rPr lang="de-DE" dirty="0" err="1"/>
              <a:t>var</a:t>
            </a:r>
            <a:r>
              <a:rPr lang="de-DE" dirty="0"/>
              <a:t> x = 23;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}</a:t>
            </a:r>
          </a:p>
          <a:p>
            <a:endParaRPr lang="de-DE" dirty="0"/>
          </a:p>
          <a:p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() {</a:t>
            </a:r>
          </a:p>
          <a:p>
            <a:r>
              <a:rPr lang="de-DE" dirty="0"/>
              <a:t>  </a:t>
            </a:r>
            <a:r>
              <a:rPr lang="de-DE" dirty="0" err="1"/>
              <a:t>var</a:t>
            </a:r>
            <a:r>
              <a:rPr lang="de-DE" dirty="0"/>
              <a:t> x;</a:t>
            </a:r>
          </a:p>
          <a:p>
            <a:r>
              <a:rPr lang="de-DE" dirty="0"/>
              <a:t>  // …</a:t>
            </a:r>
          </a:p>
          <a:p>
            <a:r>
              <a:rPr lang="de-DE" dirty="0"/>
              <a:t>  x = 23;</a:t>
            </a:r>
          </a:p>
          <a:p>
            <a:r>
              <a:rPr lang="de-DE" dirty="0"/>
              <a:t>  // ..</a:t>
            </a:r>
          </a:p>
          <a:p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993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CB5EB-CA7B-4A63-846F-EC5D2432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Hoisting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61FBA-1523-416C-997B-6AF5ABDCC7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9812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Erst seit ES6</a:t>
            </a:r>
          </a:p>
          <a:p>
            <a:pPr marL="285750" indent="-285750">
              <a:buFontTx/>
              <a:buChar char="-"/>
            </a:pPr>
            <a:r>
              <a:rPr lang="de-DE" dirty="0"/>
              <a:t>Syntaktischer Zucker für Funktionen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Können „erben“ mittels </a:t>
            </a:r>
            <a:r>
              <a:rPr lang="de-DE" dirty="0" err="1"/>
              <a:t>extends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Müssen mittels „</a:t>
            </a:r>
            <a:r>
              <a:rPr lang="de-DE" dirty="0" err="1"/>
              <a:t>Constructor</a:t>
            </a:r>
            <a:r>
              <a:rPr lang="de-DE" dirty="0"/>
              <a:t> Invokation“ aufgerufen werden!</a:t>
            </a:r>
          </a:p>
        </p:txBody>
      </p:sp>
    </p:spTree>
    <p:extLst>
      <p:ext uri="{BB962C8B-B14F-4D97-AF65-F5344CB8AC3E}">
        <p14:creationId xmlns:p14="http://schemas.microsoft.com/office/powerpoint/2010/main" val="27645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037C1-860B-4A04-8F70-72BF0572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E35551-5258-47D2-8976-C258476BBB6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435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DC615-3B4C-417D-B5DC-B48FBF6C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AB0984-B2D5-4BBF-A421-7879057CF3E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Global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Variablen sind von überall aus aufrufbar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Variable ist nur innerhalb des Scopes aufrufbar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Scope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Block </a:t>
            </a:r>
            <a:r>
              <a:rPr lang="de-DE" dirty="0" err="1"/>
              <a:t>Scope</a:t>
            </a:r>
            <a:r>
              <a:rPr lang="de-DE" dirty="0"/>
              <a:t> (nur bei </a:t>
            </a:r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r>
              <a:rPr lang="de-DE" dirty="0"/>
              <a:t>)</a:t>
            </a:r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Deklaration auf dem Global </a:t>
            </a:r>
            <a:r>
              <a:rPr lang="de-DE" dirty="0" err="1"/>
              <a:t>Scope</a:t>
            </a:r>
            <a:r>
              <a:rPr lang="de-DE" dirty="0"/>
              <a:t> sollten vermieden werden!</a:t>
            </a:r>
          </a:p>
        </p:txBody>
      </p:sp>
    </p:spTree>
    <p:extLst>
      <p:ext uri="{BB962C8B-B14F-4D97-AF65-F5344CB8AC3E}">
        <p14:creationId xmlns:p14="http://schemas.microsoft.com/office/powerpoint/2010/main" val="365701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5D6E2-5ED5-4DBA-A5D5-D6B83D96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Scopes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3A8D4-6858-49F0-8B86-B10F5A2338C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7338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2353-DF11-4AE5-809C-4472EFF9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Typescript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52551-274D-429A-A288-A8F63B8AFE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Superset</a:t>
            </a:r>
            <a:r>
              <a:rPr lang="de-DE" dirty="0"/>
              <a:t> von JavaScript</a:t>
            </a:r>
          </a:p>
          <a:p>
            <a:pPr marL="285750" indent="-285750">
              <a:buFontTx/>
              <a:buChar char="-"/>
            </a:pPr>
            <a:r>
              <a:rPr lang="de-DE" dirty="0"/>
              <a:t>Jedes valide JavaScript ist </a:t>
            </a:r>
            <a:r>
              <a:rPr lang="de-DE" dirty="0" err="1"/>
              <a:t>TypeScript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Erweiterung um neue Features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Interfaces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Generics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Zukünftige ES-Features</a:t>
            </a:r>
          </a:p>
          <a:p>
            <a:pPr marL="285750" indent="-285750">
              <a:buFontTx/>
              <a:buChar char="-"/>
            </a:pPr>
            <a:r>
              <a:rPr lang="de-DE" dirty="0"/>
              <a:t>Anreicherung um statisches Typ-System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Anzeige von Syntaxfehlern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457A397-70B6-45EE-BEF5-B5F026B04F3E}"/>
              </a:ext>
            </a:extLst>
          </p:cNvPr>
          <p:cNvSpPr/>
          <p:nvPr/>
        </p:nvSpPr>
        <p:spPr>
          <a:xfrm>
            <a:off x="6464968" y="1347537"/>
            <a:ext cx="3665621" cy="353327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261861-7D92-4788-875A-1694983E3CF2}"/>
              </a:ext>
            </a:extLst>
          </p:cNvPr>
          <p:cNvSpPr/>
          <p:nvPr/>
        </p:nvSpPr>
        <p:spPr>
          <a:xfrm>
            <a:off x="7034462" y="2482515"/>
            <a:ext cx="2526632" cy="23982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0ADC0B1-EAAF-446C-B0D9-5AD5B336924D}"/>
              </a:ext>
            </a:extLst>
          </p:cNvPr>
          <p:cNvSpPr/>
          <p:nvPr/>
        </p:nvSpPr>
        <p:spPr>
          <a:xfrm>
            <a:off x="7708231" y="3698812"/>
            <a:ext cx="1179094" cy="118199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AEC26F9-3F29-4490-8575-174ED8F9E50A}"/>
              </a:ext>
            </a:extLst>
          </p:cNvPr>
          <p:cNvSpPr txBox="1"/>
          <p:nvPr/>
        </p:nvSpPr>
        <p:spPr>
          <a:xfrm>
            <a:off x="7591925" y="1763071"/>
            <a:ext cx="1411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1"/>
                </a:solidFill>
                <a:latin typeface="+mj-lt"/>
              </a:rPr>
              <a:t>TypeScript</a:t>
            </a:r>
            <a:endParaRPr lang="de-DE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E8527D7-916D-4536-BCDF-9F2B812BAA65}"/>
              </a:ext>
            </a:extLst>
          </p:cNvPr>
          <p:cNvSpPr txBox="1"/>
          <p:nvPr/>
        </p:nvSpPr>
        <p:spPr>
          <a:xfrm>
            <a:off x="7918782" y="2914118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6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0BAB07F-0B85-4E9A-81D7-E989DEAA94EA}"/>
              </a:ext>
            </a:extLst>
          </p:cNvPr>
          <p:cNvSpPr txBox="1"/>
          <p:nvPr/>
        </p:nvSpPr>
        <p:spPr>
          <a:xfrm>
            <a:off x="7918781" y="4089756"/>
            <a:ext cx="75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ES 5</a:t>
            </a:r>
          </a:p>
        </p:txBody>
      </p:sp>
    </p:spTree>
    <p:extLst>
      <p:ext uri="{BB962C8B-B14F-4D97-AF65-F5344CB8AC3E}">
        <p14:creationId xmlns:p14="http://schemas.microsoft.com/office/powerpoint/2010/main" val="15069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/>
              <a:t>Implizite </a:t>
            </a:r>
            <a:r>
              <a:rPr lang="de-DE" dirty="0"/>
              <a:t>Übergabe: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selbst aufrufen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Funktion auf Objekt aufrufen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Explizites Übergeben von </a:t>
            </a:r>
            <a:r>
              <a:rPr lang="de-DE" dirty="0" err="1"/>
              <a:t>this</a:t>
            </a:r>
            <a:r>
              <a:rPr lang="de-DE" dirty="0"/>
              <a:t> an Funktionen: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myFunction.call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23, 42);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myFunction.apply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, [23, 42]);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myFunction</a:t>
            </a:r>
            <a:r>
              <a:rPr lang="de-DE" dirty="0"/>
              <a:t>(23, 42); -&gt;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bindedFunction</a:t>
            </a:r>
            <a:r>
              <a:rPr lang="de-DE" dirty="0"/>
              <a:t> = </a:t>
            </a:r>
            <a:r>
              <a:rPr lang="de-DE" dirty="0" err="1"/>
              <a:t>myFunction.bind</a:t>
            </a:r>
            <a:r>
              <a:rPr lang="de-DE" dirty="0"/>
              <a:t>(</a:t>
            </a:r>
            <a:r>
              <a:rPr lang="de-DE" dirty="0" err="1"/>
              <a:t>this</a:t>
            </a:r>
            <a:r>
              <a:rPr lang="de-DE" dirty="0"/>
              <a:t>); -&gt; </a:t>
            </a:r>
            <a:r>
              <a:rPr lang="de-DE" dirty="0" err="1"/>
              <a:t>bindedFunction</a:t>
            </a:r>
            <a:r>
              <a:rPr lang="de-DE" dirty="0"/>
              <a:t>(23, 42)</a:t>
            </a:r>
          </a:p>
        </p:txBody>
      </p:sp>
    </p:spTree>
    <p:extLst>
      <p:ext uri="{BB962C8B-B14F-4D97-AF65-F5344CB8AC3E}">
        <p14:creationId xmlns:p14="http://schemas.microsoft.com/office/powerpoint/2010/main" val="372983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67E3-CE43-4F1D-921D-D56B34FB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128E9-F77F-4634-80CF-368A725E1D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2881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61E2F-5D3B-4FB7-A46D-97252DFF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Strict</a:t>
            </a:r>
            <a:r>
              <a:rPr lang="de-DE" dirty="0"/>
              <a:t>-Mode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A3FAC-7F1F-43E2-B43B-870A2735CBC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JavaScript verzeiht viele Fehler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Versucht Fehler eigenständig zu korrigieren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strict</a:t>
            </a:r>
            <a:r>
              <a:rPr lang="de-DE" dirty="0"/>
              <a:t>‘</a:t>
            </a:r>
          </a:p>
          <a:p>
            <a:endParaRPr lang="de-DE" dirty="0"/>
          </a:p>
          <a:p>
            <a:r>
              <a:rPr lang="de-DE" dirty="0"/>
              <a:t>Beispiel:</a:t>
            </a:r>
          </a:p>
          <a:p>
            <a:r>
              <a:rPr lang="de-DE" dirty="0"/>
              <a:t>x = 23;</a:t>
            </a:r>
          </a:p>
          <a:p>
            <a:r>
              <a:rPr lang="de-DE" dirty="0"/>
              <a:t>console.log(x);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 ist sauberer, lesbarer, wartbarer </a:t>
            </a:r>
          </a:p>
          <a:p>
            <a:r>
              <a:rPr lang="de-DE" dirty="0"/>
              <a:t>	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703504F-51E2-4BA0-8083-3DA4108A4E64}"/>
              </a:ext>
            </a:extLst>
          </p:cNvPr>
          <p:cNvSpPr txBox="1"/>
          <p:nvPr/>
        </p:nvSpPr>
        <p:spPr>
          <a:xfrm>
            <a:off x="2369974" y="3736133"/>
            <a:ext cx="453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// </a:t>
            </a:r>
            <a:r>
              <a:rPr lang="en-US" dirty="0" err="1"/>
              <a:t>ReferenceError</a:t>
            </a:r>
            <a:r>
              <a:rPr lang="en-US" dirty="0"/>
              <a:t>: x is not defined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70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BE725-592C-4439-8380-503F3CCB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</a:t>
            </a:r>
            <a:r>
              <a:rPr lang="de-DE" dirty="0" err="1"/>
              <a:t>TypeScript</a:t>
            </a:r>
            <a:r>
              <a:rPr lang="de-DE" dirty="0"/>
              <a:t> (mit VS-Code)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B2CFD-7930-464A-B21C-CA78D6F4D6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TypeScript</a:t>
            </a:r>
            <a:r>
              <a:rPr lang="de-DE" dirty="0"/>
              <a:t> wird in JavaScript </a:t>
            </a:r>
            <a:r>
              <a:rPr lang="de-DE" dirty="0" err="1"/>
              <a:t>compiliert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Anlegen der </a:t>
            </a:r>
            <a:r>
              <a:rPr lang="de-DE" dirty="0" err="1"/>
              <a:t>tsconfig.json</a:t>
            </a:r>
            <a:r>
              <a:rPr lang="de-DE" dirty="0"/>
              <a:t> mittels „</a:t>
            </a:r>
            <a:r>
              <a:rPr lang="de-DE" dirty="0" err="1"/>
              <a:t>tsc</a:t>
            </a:r>
            <a:r>
              <a:rPr lang="de-DE" dirty="0"/>
              <a:t> --</a:t>
            </a:r>
            <a:r>
              <a:rPr lang="de-DE" dirty="0" err="1"/>
              <a:t>init</a:t>
            </a:r>
            <a:r>
              <a:rPr lang="de-DE" dirty="0"/>
              <a:t>„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tsconfig.json</a:t>
            </a:r>
            <a:r>
              <a:rPr lang="de-DE" dirty="0"/>
              <a:t> steuert die Compiler-Optionen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„Übersetzen“ mittels „</a:t>
            </a:r>
            <a:r>
              <a:rPr lang="de-DE" dirty="0" err="1"/>
              <a:t>tsc</a:t>
            </a:r>
            <a:r>
              <a:rPr lang="de-DE" dirty="0"/>
              <a:t> </a:t>
            </a:r>
            <a:r>
              <a:rPr lang="de-DE" dirty="0" err="1"/>
              <a:t>filename.ts</a:t>
            </a:r>
            <a:r>
              <a:rPr lang="de-DE" dirty="0"/>
              <a:t>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„</a:t>
            </a:r>
            <a:r>
              <a:rPr lang="de-DE" dirty="0" err="1"/>
              <a:t>tsc</a:t>
            </a:r>
            <a:r>
              <a:rPr lang="de-DE" dirty="0"/>
              <a:t> --watch“ übersetzt nach Speichern</a:t>
            </a:r>
          </a:p>
        </p:txBody>
      </p:sp>
    </p:spTree>
    <p:extLst>
      <p:ext uri="{BB962C8B-B14F-4D97-AF65-F5344CB8AC3E}">
        <p14:creationId xmlns:p14="http://schemas.microsoft.com/office/powerpoint/2010/main" val="206679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BE725-592C-4439-8380-503F3CCB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Vorbereitung </a:t>
            </a:r>
            <a:r>
              <a:rPr lang="de-DE" dirty="0" err="1"/>
              <a:t>TypeScript</a:t>
            </a:r>
            <a:r>
              <a:rPr lang="de-DE" dirty="0"/>
              <a:t> (mit VS-Code)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B2CFD-7930-464A-B21C-CA78D6F4D62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54346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Array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Tuple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Enums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Any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/>
              <a:t>Never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2404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1225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30920-52DF-406A-97B8-E440569C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TypeScript</a:t>
            </a:r>
            <a:r>
              <a:rPr lang="de-DE" dirty="0"/>
              <a:t> 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AA101-1ED8-464A-B61F-B4E932DF55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611504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Neue Features (ab ES6)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/>
              <a:t>Template Literals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Let</a:t>
            </a:r>
            <a:r>
              <a:rPr lang="de-DE" dirty="0"/>
              <a:t> und </a:t>
            </a:r>
            <a:r>
              <a:rPr lang="de-DE" dirty="0" err="1"/>
              <a:t>Const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Block </a:t>
            </a:r>
            <a:r>
              <a:rPr lang="de-DE" dirty="0" err="1"/>
              <a:t>Scope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Arrow </a:t>
            </a:r>
            <a:r>
              <a:rPr lang="de-DE" dirty="0" err="1"/>
              <a:t>Functions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Default Parameter</a:t>
            </a:r>
          </a:p>
          <a:p>
            <a:pPr marL="285750" indent="-285750">
              <a:buFontTx/>
              <a:buChar char="-"/>
            </a:pPr>
            <a:r>
              <a:rPr lang="de-DE" dirty="0"/>
              <a:t>Spread &amp; Rest Operatoren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Destructuring</a:t>
            </a:r>
            <a:r>
              <a:rPr lang="de-DE" dirty="0"/>
              <a:t> Arrays &amp; Objects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ABER: ES6 kann nicht immer verwendet werden:</a:t>
            </a:r>
          </a:p>
          <a:p>
            <a:pPr marL="468276" lvl="1" indent="-285750">
              <a:buFontTx/>
              <a:buChar char="-"/>
            </a:pPr>
            <a:r>
              <a:rPr lang="de-DE" dirty="0">
                <a:hlinkClick r:id="rId3"/>
              </a:rPr>
              <a:t>ES6 Support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9690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Features (ab ES6)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625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F2B8A-35AC-4D49-9E1F-F6498EA1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Javascript</a:t>
            </a:r>
            <a:r>
              <a:rPr lang="de-DE" dirty="0"/>
              <a:t> </a:t>
            </a:r>
            <a:r>
              <a:rPr lang="de-DE" dirty="0" err="1"/>
              <a:t>TypSystem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89A59-D921-423F-8E38-4AC5D5F84E8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Dynamisches Typsystem:</a:t>
            </a:r>
          </a:p>
          <a:p>
            <a:pPr marL="285750" indent="-285750">
              <a:buFontTx/>
              <a:buChar char="-"/>
            </a:pPr>
            <a:r>
              <a:rPr lang="de-DE" dirty="0"/>
              <a:t>String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Boolean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(Symbol)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Object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Date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Array</a:t>
            </a:r>
          </a:p>
          <a:p>
            <a:pPr marL="468276" lvl="1" indent="-285750">
              <a:buFontTx/>
              <a:buChar char="-"/>
            </a:pPr>
            <a:r>
              <a:rPr lang="de-DE" dirty="0" err="1"/>
              <a:t>Function</a:t>
            </a:r>
            <a:endParaRPr lang="de-DE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AFF4BA2-E404-4FD0-8F84-8510BB64EADD}"/>
              </a:ext>
            </a:extLst>
          </p:cNvPr>
          <p:cNvSpPr/>
          <p:nvPr/>
        </p:nvSpPr>
        <p:spPr>
          <a:xfrm>
            <a:off x="2554357" y="2515442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3852E5B-1D68-4EDE-A4AE-E2BF8852A29E}"/>
              </a:ext>
            </a:extLst>
          </p:cNvPr>
          <p:cNvSpPr txBox="1"/>
          <p:nvPr/>
        </p:nvSpPr>
        <p:spPr>
          <a:xfrm>
            <a:off x="4899991" y="2660375"/>
            <a:ext cx="3205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„primitive Typen“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7790B786-9F55-4481-BE0D-5CDBCDE1E302}"/>
              </a:ext>
            </a:extLst>
          </p:cNvPr>
          <p:cNvSpPr/>
          <p:nvPr/>
        </p:nvSpPr>
        <p:spPr>
          <a:xfrm>
            <a:off x="2554357" y="4713651"/>
            <a:ext cx="1739348" cy="87464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>
              <a:solidFill>
                <a:schemeClr val="accent3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919F170-8626-4BE1-A6CF-9A8F01440C9D}"/>
              </a:ext>
            </a:extLst>
          </p:cNvPr>
          <p:cNvSpPr txBox="1"/>
          <p:nvPr/>
        </p:nvSpPr>
        <p:spPr>
          <a:xfrm>
            <a:off x="4899991" y="4858584"/>
            <a:ext cx="3432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+mj-lt"/>
              </a:rPr>
              <a:t>„komplexe Typen“</a:t>
            </a:r>
          </a:p>
        </p:txBody>
      </p:sp>
    </p:spTree>
    <p:extLst>
      <p:ext uri="{BB962C8B-B14F-4D97-AF65-F5344CB8AC3E}">
        <p14:creationId xmlns:p14="http://schemas.microsoft.com/office/powerpoint/2010/main" val="6407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9C705-FEC0-4763-8AD5-0F16CE73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3FD3B-F1E7-4089-BFA3-5092F858E6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Ähnlich zu ES6-Klassen, aber: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Properties sind typisiert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Properties haben </a:t>
            </a:r>
            <a:r>
              <a:rPr lang="de-DE" dirty="0" err="1"/>
              <a:t>Zugriffsmodifizierer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/>
              <a:t>können Interfaces implementieren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können abstrakt sein</a:t>
            </a:r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5856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9C705-FEC0-4763-8AD5-0F16CE73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3FD3B-F1E7-4089-BFA3-5092F858E6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23944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9C705-FEC0-4763-8AD5-0F16CE73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3FD3B-F1E7-4089-BFA3-5092F858E65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>
                <a:solidFill>
                  <a:srgbClr val="FF0000"/>
                </a:solidFill>
              </a:rPr>
              <a:t>ÜBUNG?</a:t>
            </a:r>
          </a:p>
        </p:txBody>
      </p:sp>
    </p:spTree>
    <p:extLst>
      <p:ext uri="{BB962C8B-B14F-4D97-AF65-F5344CB8AC3E}">
        <p14:creationId xmlns:p14="http://schemas.microsoft.com/office/powerpoint/2010/main" val="4159146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E455D-A66C-4BA9-B430-E96416D8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NameSpaces</a:t>
            </a:r>
            <a:r>
              <a:rPr lang="de-DE" dirty="0"/>
              <a:t> und Modules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6381C-4FCA-401B-BDFC-B15EF4F65D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Helfen dabei, den Code zu strukturieren</a:t>
            </a:r>
          </a:p>
          <a:p>
            <a:pPr marL="285750" indent="-285750">
              <a:buFontTx/>
              <a:buChar char="-"/>
            </a:pPr>
            <a:r>
              <a:rPr lang="de-DE" dirty="0"/>
              <a:t>Beugen </a:t>
            </a:r>
            <a:r>
              <a:rPr lang="de-DE" dirty="0" err="1"/>
              <a:t>Naming</a:t>
            </a:r>
            <a:r>
              <a:rPr lang="de-DE" dirty="0"/>
              <a:t> </a:t>
            </a:r>
            <a:r>
              <a:rPr lang="de-DE" dirty="0" err="1"/>
              <a:t>Collisions</a:t>
            </a:r>
            <a:r>
              <a:rPr lang="de-DE" dirty="0"/>
              <a:t> vor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Namespaces</a:t>
            </a:r>
            <a:r>
              <a:rPr lang="de-DE" dirty="0"/>
              <a:t> sind gut für kleinere Projekte</a:t>
            </a:r>
          </a:p>
          <a:p>
            <a:pPr marL="468276" lvl="1" indent="-285750">
              <a:buFontTx/>
              <a:buChar char="-"/>
            </a:pPr>
            <a:r>
              <a:rPr lang="de-DE" dirty="0"/>
              <a:t>Nicht so restriktiv wie Modules, kann schnell unübersichtlich werden</a:t>
            </a:r>
          </a:p>
          <a:p>
            <a:pPr marL="46827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Modules &gt; </a:t>
            </a:r>
            <a:r>
              <a:rPr lang="de-DE" dirty="0" err="1"/>
              <a:t>Namespaces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991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E455D-A66C-4BA9-B430-E96416D8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NameSpaces</a:t>
            </a:r>
            <a:r>
              <a:rPr lang="de-DE" dirty="0"/>
              <a:t> und Modules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6381C-4FCA-401B-BDFC-B15EF4F65DC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09980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681C9-71A1-4E71-A107-37917662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höherer Ordnung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7B25CF-A5FF-4B0F-885D-93B361B6116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Funktionen können als Parameter übergeben werden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TODO</a:t>
            </a:r>
          </a:p>
          <a:p>
            <a:pPr marL="285750" indent="-285750">
              <a:buFontTx/>
              <a:buChar char="-"/>
            </a:pPr>
            <a:r>
              <a:rPr lang="de-DE"/>
              <a:t>https://www.heise.de/developer/artikel/Konsole-Funktionen-hoeherer-Ordnung-1958717.html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82151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8B43D-448C-433E-9870-51D5660D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B611CF-87BD-48B3-8558-1926A06064B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>
                <a:hlinkClick r:id="rId2"/>
              </a:rPr>
              <a:t>www.typescriptlang.org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https://medium.freecodecamp.org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https://www.w3schools.com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goloJS</a:t>
            </a:r>
            <a:r>
              <a:rPr lang="de-DE" dirty="0"/>
              <a:t> (</a:t>
            </a:r>
            <a:r>
              <a:rPr lang="de-DE" dirty="0" err="1"/>
              <a:t>dotnetpro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7395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38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=== / !== (</a:t>
            </a:r>
            <a:r>
              <a:rPr lang="de-DE" dirty="0" err="1"/>
              <a:t>strict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== / != (</a:t>
            </a:r>
            <a:r>
              <a:rPr lang="de-DE" dirty="0" err="1"/>
              <a:t>loose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848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99801-E6F0-4536-A032-F3388B1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Triple </a:t>
            </a:r>
            <a:r>
              <a:rPr lang="de-DE" dirty="0" err="1"/>
              <a:t>Equality</a:t>
            </a:r>
            <a:r>
              <a:rPr lang="de-DE" dirty="0"/>
              <a:t> vs. Double </a:t>
            </a:r>
            <a:r>
              <a:rPr lang="de-DE" dirty="0" err="1"/>
              <a:t>Equality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4EBF78-CF1E-4414-BF32-F3C867D236B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0519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F7F48-C9E8-498E-B5EC-22D27F4B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5F068B-F835-4193-BF60-8C046D670C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ctr"/>
          <a:lstStyle/>
          <a:p>
            <a:pPr algn="ctr"/>
            <a:r>
              <a:rPr lang="de-DE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718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935D1-C28E-4054-A36E-CBBBAB89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</a:t>
            </a:r>
            <a:r>
              <a:rPr lang="de-DE" dirty="0" err="1"/>
              <a:t>Number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47AE0-BCDE-4D9F-80D5-89F0150D38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Primitive Datentypen werden wie folgt in „</a:t>
            </a:r>
            <a:r>
              <a:rPr lang="de-DE" dirty="0" err="1"/>
              <a:t>Number</a:t>
            </a:r>
            <a:r>
              <a:rPr lang="de-DE" dirty="0"/>
              <a:t>“ umgewandelt: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(null) 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undefined</a:t>
            </a:r>
            <a:r>
              <a:rPr lang="de-DE" dirty="0"/>
              <a:t>)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true</a:t>
            </a:r>
            <a:r>
              <a:rPr lang="de-DE" dirty="0"/>
              <a:t>)		1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</a:t>
            </a:r>
            <a:r>
              <a:rPr lang="de-DE" dirty="0" err="1"/>
              <a:t>false</a:t>
            </a:r>
            <a:r>
              <a:rPr lang="de-DE" dirty="0"/>
              <a:t>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 12 “)		12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(“-12.34“)	-12.34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(“\n“)		0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(“12s“)		</a:t>
            </a: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Number</a:t>
            </a:r>
            <a:r>
              <a:rPr lang="de-DE" dirty="0"/>
              <a:t>(123)		123</a:t>
            </a:r>
          </a:p>
        </p:txBody>
      </p:sp>
    </p:spTree>
    <p:extLst>
      <p:ext uri="{BB962C8B-B14F-4D97-AF65-F5344CB8AC3E}">
        <p14:creationId xmlns:p14="http://schemas.microsoft.com/office/powerpoint/2010/main" val="303837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EB891-B719-43A7-A146-0849CC9E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Type </a:t>
            </a:r>
            <a:r>
              <a:rPr lang="de-DE" dirty="0" err="1"/>
              <a:t>Coercion</a:t>
            </a:r>
            <a:r>
              <a:rPr lang="de-DE" dirty="0"/>
              <a:t> (null, </a:t>
            </a:r>
            <a:r>
              <a:rPr lang="de-DE" dirty="0" err="1"/>
              <a:t>undefined</a:t>
            </a:r>
            <a:r>
              <a:rPr lang="de-DE" dirty="0"/>
              <a:t> und NAN)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698722-B306-4DBE-A25A-47A3A94A237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4805" y="1269706"/>
            <a:ext cx="10791780" cy="485821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null == 0			</a:t>
            </a: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null	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r>
              <a:rPr lang="de-DE" dirty="0"/>
              <a:t>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null == </a:t>
            </a:r>
            <a:r>
              <a:rPr lang="de-DE" dirty="0" err="1"/>
              <a:t>undefined</a:t>
            </a:r>
            <a:r>
              <a:rPr lang="de-DE" dirty="0"/>
              <a:t>		</a:t>
            </a:r>
            <a:r>
              <a:rPr lang="de-DE" dirty="0" err="1"/>
              <a:t>true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r>
              <a:rPr lang="de-DE" dirty="0"/>
              <a:t> === </a:t>
            </a:r>
            <a:r>
              <a:rPr lang="de-DE" dirty="0" err="1"/>
              <a:t>NaN</a:t>
            </a:r>
            <a:r>
              <a:rPr lang="de-DE" dirty="0"/>
              <a:t>			</a:t>
            </a:r>
            <a:r>
              <a:rPr lang="de-DE" dirty="0" err="1"/>
              <a:t>false</a:t>
            </a:r>
            <a:endParaRPr lang="de-DE" dirty="0"/>
          </a:p>
          <a:p>
            <a:pPr marL="468276" lvl="1" indent="-285750">
              <a:buFontTx/>
              <a:buChar char="-"/>
            </a:pP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value</a:t>
            </a:r>
            <a:r>
              <a:rPr lang="de-DE" dirty="0"/>
              <a:t> !== </a:t>
            </a:r>
            <a:r>
              <a:rPr lang="de-DE" dirty="0" err="1"/>
              <a:t>value</a:t>
            </a:r>
            <a:r>
              <a:rPr lang="de-DE" dirty="0"/>
              <a:t>)		</a:t>
            </a:r>
            <a:r>
              <a:rPr lang="de-DE" dirty="0" err="1"/>
              <a:t>value</a:t>
            </a:r>
            <a:r>
              <a:rPr lang="de-DE" dirty="0"/>
              <a:t> =&gt; </a:t>
            </a:r>
            <a:r>
              <a:rPr lang="de-DE" dirty="0" err="1"/>
              <a:t>NaN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5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20D8D-70B7-4829-A594-16FA975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Truthy</a:t>
            </a:r>
            <a:r>
              <a:rPr lang="de-DE" dirty="0"/>
              <a:t> und </a:t>
            </a:r>
            <a:r>
              <a:rPr lang="de-DE" dirty="0" err="1"/>
              <a:t>Falsy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B3389E-0ECE-4631-A450-1AF3E19C878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 err="1"/>
              <a:t>Falsy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False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0</a:t>
            </a:r>
          </a:p>
          <a:p>
            <a:pPr marL="285750" indent="-285750">
              <a:buFontTx/>
              <a:buChar char="-"/>
            </a:pPr>
            <a:r>
              <a:rPr lang="de-DE" dirty="0"/>
              <a:t>‘‘</a:t>
            </a:r>
          </a:p>
          <a:p>
            <a:pPr marL="285750" indent="-285750">
              <a:buFontTx/>
              <a:buChar char="-"/>
            </a:pPr>
            <a:r>
              <a:rPr lang="de-DE" dirty="0"/>
              <a:t>Null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Undefined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NaN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 err="1"/>
              <a:t>Truthy</a:t>
            </a:r>
            <a:r>
              <a:rPr lang="de-DE" dirty="0"/>
              <a:t> sind:</a:t>
            </a:r>
          </a:p>
          <a:p>
            <a:pPr marL="285750" indent="-285750">
              <a:buFontTx/>
              <a:buChar char="-"/>
            </a:pPr>
            <a:r>
              <a:rPr lang="de-DE" dirty="0"/>
              <a:t>Alles andere</a:t>
            </a:r>
          </a:p>
          <a:p>
            <a:pPr marL="285750" indent="-285750">
              <a:buFontTx/>
              <a:buChar char="-"/>
            </a:pPr>
            <a:r>
              <a:rPr lang="de-DE" dirty="0"/>
              <a:t>Auch ‘0‘!!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93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lienmaster 1801">
  <a:themeElements>
    <a:clrScheme name="Acando">
      <a:dk1>
        <a:srgbClr val="FFFFFF"/>
      </a:dk1>
      <a:lt1>
        <a:srgbClr val="3C3C3C"/>
      </a:lt1>
      <a:dk2>
        <a:srgbClr val="FFFFFF"/>
      </a:dk2>
      <a:lt2>
        <a:srgbClr val="474F73"/>
      </a:lt2>
      <a:accent1>
        <a:srgbClr val="FF4D05"/>
      </a:accent1>
      <a:accent2>
        <a:srgbClr val="0B1AD8"/>
      </a:accent2>
      <a:accent3>
        <a:srgbClr val="66009C"/>
      </a:accent3>
      <a:accent4>
        <a:srgbClr val="00C2FF"/>
      </a:accent4>
      <a:accent5>
        <a:srgbClr val="B057FF"/>
      </a:accent5>
      <a:accent6>
        <a:srgbClr val="BFBFBF"/>
      </a:accent6>
      <a:hlink>
        <a:srgbClr val="0B1AD8"/>
      </a:hlink>
      <a:folHlink>
        <a:srgbClr val="00C2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olienmaster.potm" id="{F21FB6B8-06D6-40AA-A786-14B105723037}" vid="{997D4844-5FA8-4AD1-BC46-062A85CAE5C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</Template>
  <TotalTime>0</TotalTime>
  <Words>1005</Words>
  <Application>Microsoft Office PowerPoint</Application>
  <PresentationFormat>Breitbild</PresentationFormat>
  <Paragraphs>287</Paragraphs>
  <Slides>37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1" baseType="lpstr">
      <vt:lpstr>Arial</vt:lpstr>
      <vt:lpstr>Calibri</vt:lpstr>
      <vt:lpstr>Trebuchet MS</vt:lpstr>
      <vt:lpstr>Folienmaster 1801</vt:lpstr>
      <vt:lpstr>PowerPoint-Präsentation</vt:lpstr>
      <vt:lpstr>Was ist Typescript?</vt:lpstr>
      <vt:lpstr>Javascript TypSystem</vt:lpstr>
      <vt:lpstr>Triple Equality vs. Double Equality</vt:lpstr>
      <vt:lpstr>Triple Equality vs. Double Equality</vt:lpstr>
      <vt:lpstr>Type Coercion</vt:lpstr>
      <vt:lpstr>Type Coercion (Number)</vt:lpstr>
      <vt:lpstr>Type Coercion (null, undefined und NAN)</vt:lpstr>
      <vt:lpstr>Truthy und Falsy</vt:lpstr>
      <vt:lpstr>var, let, const</vt:lpstr>
      <vt:lpstr>var, let, const</vt:lpstr>
      <vt:lpstr>Funktionen</vt:lpstr>
      <vt:lpstr>Funktionen</vt:lpstr>
      <vt:lpstr>Hoisting von var</vt:lpstr>
      <vt:lpstr>Hoisting</vt:lpstr>
      <vt:lpstr>Klassen</vt:lpstr>
      <vt:lpstr>Klassen</vt:lpstr>
      <vt:lpstr>Scopes</vt:lpstr>
      <vt:lpstr>Scopes</vt:lpstr>
      <vt:lpstr>This</vt:lpstr>
      <vt:lpstr>This</vt:lpstr>
      <vt:lpstr>Strict-Mode</vt:lpstr>
      <vt:lpstr>Vorbereitung TypeScript (mit VS-Code)</vt:lpstr>
      <vt:lpstr>Vorbereitung TypeScript (mit VS-Code)</vt:lpstr>
      <vt:lpstr>TypeScript Typen</vt:lpstr>
      <vt:lpstr>TypeScript Typen</vt:lpstr>
      <vt:lpstr>TypeScript Typen</vt:lpstr>
      <vt:lpstr>Neue Features (ab ES6)</vt:lpstr>
      <vt:lpstr>Neue Features (ab ES6)</vt:lpstr>
      <vt:lpstr>Klassen</vt:lpstr>
      <vt:lpstr>Klassen</vt:lpstr>
      <vt:lpstr>Klassen</vt:lpstr>
      <vt:lpstr>NameSpaces und Modules</vt:lpstr>
      <vt:lpstr>NameSpaces und Modules</vt:lpstr>
      <vt:lpstr>Funktionen höherer Ordnung</vt:lpstr>
      <vt:lpstr>Quellen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Feige</dc:creator>
  <cp:lastModifiedBy>Johannes Feige</cp:lastModifiedBy>
  <cp:revision>82</cp:revision>
  <dcterms:created xsi:type="dcterms:W3CDTF">2019-01-09T13:40:35Z</dcterms:created>
  <dcterms:modified xsi:type="dcterms:W3CDTF">2019-01-27T14:27:41Z</dcterms:modified>
</cp:coreProperties>
</file>