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28"/>
  </p:notesMasterIdLst>
  <p:sldIdLst>
    <p:sldId id="1806" r:id="rId3"/>
    <p:sldId id="1805" r:id="rId4"/>
    <p:sldId id="297" r:id="rId5"/>
    <p:sldId id="1803" r:id="rId6"/>
    <p:sldId id="349" r:id="rId7"/>
    <p:sldId id="350" r:id="rId8"/>
    <p:sldId id="360" r:id="rId9"/>
    <p:sldId id="351" r:id="rId10"/>
    <p:sldId id="352" r:id="rId11"/>
    <p:sldId id="354" r:id="rId12"/>
    <p:sldId id="356" r:id="rId13"/>
    <p:sldId id="357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02" r:id="rId25"/>
    <p:sldId id="1804" r:id="rId26"/>
    <p:sldId id="17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189" autoAdjust="0"/>
  </p:normalViewPr>
  <p:slideViewPr>
    <p:cSldViewPr snapToGrid="0">
      <p:cViewPr>
        <p:scale>
          <a:sx n="100" d="100"/>
          <a:sy n="100" d="100"/>
        </p:scale>
        <p:origin x="-831" y="-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893-6080(99)00047-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[Gross et al. 1999] H.-M. Gross, A. Heinze, T. Seiler, V. Stephan, Generative character of perception: a neural architecture for sensorimotor anticipation, Neural Networks, Volume 12, Issues 7–8, 1999, Pages 1101-1129, ISSN 0893-6080,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https://doi.org/10.1016/S0893-6080(99)00047-7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agent has a model of the environment,  the border between the agent and the environment becomes more difficult to determine.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decisions per shop, Global decisions across shops</a:t>
            </a:r>
          </a:p>
          <a:p>
            <a:r>
              <a:rPr lang="en-US" dirty="0"/>
              <a:t>Failure propagation as a sub-model of the transitions</a:t>
            </a:r>
          </a:p>
          <a:p>
            <a:r>
              <a:rPr lang="en-US" dirty="0"/>
              <a:t>Check the impact of failures on same component type happening in different shops.</a:t>
            </a:r>
          </a:p>
          <a:p>
            <a:r>
              <a:rPr lang="en-US" dirty="0"/>
              <a:t>Clarify what the model is with respect to the decision model and the state model</a:t>
            </a:r>
          </a:p>
          <a:p>
            <a:r>
              <a:rPr lang="en-US" dirty="0"/>
              <a:t>Difference frequencies of execution of each loop. How to determine when to execute each loop?</a:t>
            </a:r>
          </a:p>
          <a:p>
            <a:r>
              <a:rPr lang="en-US" dirty="0"/>
              <a:t>Lowe level loop abstracts the environment.</a:t>
            </a:r>
          </a:p>
          <a:p>
            <a:r>
              <a:rPr lang="en-US" dirty="0"/>
              <a:t>Not every monitoring is an experience that we can use for learning.</a:t>
            </a:r>
          </a:p>
          <a:p>
            <a:r>
              <a:rPr lang="en-US" dirty="0"/>
              <a:t>Features are graph queries, hence feature discovery map to evaluating graph queries.</a:t>
            </a:r>
          </a:p>
          <a:p>
            <a:r>
              <a:rPr lang="en-US" dirty="0"/>
              <a:t>Examples of how these architectures would look like.</a:t>
            </a:r>
          </a:p>
          <a:p>
            <a:r>
              <a:rPr lang="en-US" b="1" dirty="0"/>
              <a:t>Utility change prediction (which we did in the past) could be done in an online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9ED4-6491-4691-A32A-EEAE5DCF0158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Multi-Agent 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Lecture-4: </a:t>
            </a:r>
            <a:r>
              <a:rPr lang="en-US" sz="3600" dirty="0"/>
              <a:t>Model-Based Reinforcement Learning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He Xu (</a:t>
            </a:r>
            <a:r>
              <a:rPr lang="en-US" altLang="x-none" sz="64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u="sng" dirty="0"/>
              <a:t>Considering Linear Model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matrix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function V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D4EB-86EC-4604-8BF5-7D839308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74C0B-DB39-4A79-938B-8F7CF00E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623458"/>
            <a:ext cx="19907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3610C-084D-4291-9CA8-65B914A7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2060211"/>
            <a:ext cx="194310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E079B-BDFF-434C-9D39-0450ED7E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2764592"/>
            <a:ext cx="5596469" cy="317104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V="1">
            <a:off x="6657975" y="5291137"/>
            <a:ext cx="2989795" cy="45244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FFE1F2-333D-4980-AC7F-759AB3EF1111}"/>
              </a:ext>
            </a:extLst>
          </p:cNvPr>
          <p:cNvSpPr txBox="1"/>
          <p:nvPr/>
        </p:nvSpPr>
        <p:spPr bwMode="gray">
          <a:xfrm>
            <a:off x="9647770" y="5062537"/>
            <a:ext cx="2105025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Expectation move to inside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A1BBF68-9216-4531-982C-7F167C977D66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Might provide states that are never achievable, which happens in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4495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querying the real environment, we query our stochastic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to sample trajectories that are plausible, in contrast with expected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B64E-5757-4B79-8CC2-F8CAD01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Stochastic models increase variance because of the noise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 bwMode="gray">
          <a:xfrm rot="16200000" flipH="1">
            <a:off x="4959459" y="3215012"/>
            <a:ext cx="772892" cy="71913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F9F8D39-ED42-46F2-8C70-5C3BB7B9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31" y="2753431"/>
            <a:ext cx="3085569" cy="502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2B86C-D121-456B-84DE-6099751D851F}"/>
              </a:ext>
            </a:extLst>
          </p:cNvPr>
          <p:cNvSpPr txBox="1"/>
          <p:nvPr/>
        </p:nvSpPr>
        <p:spPr bwMode="gray">
          <a:xfrm>
            <a:off x="4286250" y="3961028"/>
            <a:ext cx="28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add a noise term </a:t>
            </a:r>
            <a:r>
              <a:rPr lang="el-GR" dirty="0"/>
              <a:t>ω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749AD5-DDE4-49D3-82A4-397755584249}"/>
              </a:ext>
            </a:extLst>
          </p:cNvPr>
          <p:cNvSpPr/>
          <p:nvPr/>
        </p:nvSpPr>
        <p:spPr bwMode="gray">
          <a:xfrm>
            <a:off x="4862511" y="3138223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Models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104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bias and variance by learning the transitions and the stochasticity of the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involves branching for every state for the same action: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C8BD-7182-40A4-B845-019D888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316581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</a:t>
            </a:r>
            <a:r>
              <a:rPr lang="pt-BR" dirty="0"/>
              <a:t>These trees also might grow very fast.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123CC-AC9B-487B-A0A4-3256FAD9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1" y="2570527"/>
            <a:ext cx="7466734" cy="3074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2BFC1C-991A-4AB0-9534-368BA32A5125}"/>
              </a:ext>
            </a:extLst>
          </p:cNvPr>
          <p:cNvSpPr txBox="1"/>
          <p:nvPr/>
        </p:nvSpPr>
        <p:spPr bwMode="gray">
          <a:xfrm>
            <a:off x="7900814" y="3347650"/>
            <a:ext cx="405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“For continuous state spaces, these sums will become integrals. “</a:t>
            </a:r>
          </a:p>
        </p:txBody>
      </p:sp>
    </p:spTree>
    <p:extLst>
      <p:ext uri="{BB962C8B-B14F-4D97-AF65-F5344CB8AC3E}">
        <p14:creationId xmlns:p14="http://schemas.microsoft.com/office/powerpoint/2010/main" val="2103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9B4-F88B-485C-905E-10E05BC9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these learned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6D80-4BF6-470D-BDCB-9D78F562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1235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Table lookup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Expectation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Gaussian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 Neural Network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7795-239B-406B-904D-726DB8A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E01E-5B82-49D0-9CE6-E8C84C76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A361-242F-4CB9-9BA3-61EFABD6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/>
              <a:t>It is an explicit MDP</a:t>
            </a:r>
          </a:p>
          <a:p>
            <a:r>
              <a:rPr lang="en-US" dirty="0"/>
              <a:t>It counts the visits N(</a:t>
            </a:r>
            <a:r>
              <a:rPr lang="en-US" dirty="0" err="1"/>
              <a:t>s,a</a:t>
            </a:r>
            <a:r>
              <a:rPr lang="en-US" dirty="0"/>
              <a:t>) to each state action pair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F3BD7-4FF7-4A25-875B-260B17E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A17A5-11E8-4A18-9C75-53011DFDE92A}"/>
              </a:ext>
            </a:extLst>
          </p:cNvPr>
          <p:cNvSpPr txBox="1"/>
          <p:nvPr/>
        </p:nvSpPr>
        <p:spPr bwMode="gray">
          <a:xfrm>
            <a:off x="374657" y="2670932"/>
            <a:ext cx="2611863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Transition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097E-6651-41C2-BE18-C80F27228553}"/>
              </a:ext>
            </a:extLst>
          </p:cNvPr>
          <p:cNvSpPr txBox="1"/>
          <p:nvPr/>
        </p:nvSpPr>
        <p:spPr bwMode="gray">
          <a:xfrm>
            <a:off x="710513" y="3542693"/>
            <a:ext cx="1804087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Reward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66318-8075-461C-99C3-A892988C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12" y="2391231"/>
            <a:ext cx="6038850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E7544-8D3C-418F-A40D-61303C0A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12" y="3258230"/>
            <a:ext cx="6962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F1FA-5C10-425D-B56E-A4B7CC4C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463C-C729-45A0-AE1E-41C88605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>
            <a:normAutofit/>
          </a:bodyPr>
          <a:lstStyle/>
          <a:p>
            <a:r>
              <a:rPr lang="en-US" dirty="0"/>
              <a:t>Given an imperfect model where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will be limited to the optimal policy for an approximate MDP &lt;s, a, ρ</a:t>
            </a:r>
            <a:r>
              <a:rPr lang="el-GR" baseline="-25000" dirty="0"/>
              <a:t>η</a:t>
            </a:r>
            <a:r>
              <a:rPr lang="en-US" dirty="0"/>
              <a:t>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 Model-Based RL will be only as good as the estimated model</a:t>
            </a:r>
          </a:p>
          <a:p>
            <a:endParaRPr lang="en-US" dirty="0"/>
          </a:p>
          <a:p>
            <a:r>
              <a:rPr lang="en-US" b="1" dirty="0"/>
              <a:t>Alternative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model is wrong, use Model-Free 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Reason explicitly about the model uncertainty over </a:t>
            </a:r>
            <a:r>
              <a:rPr lang="el-GR" dirty="0"/>
              <a:t>η</a:t>
            </a:r>
            <a:r>
              <a:rPr lang="en-US" dirty="0"/>
              <a:t> (e.g., Bayesian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model-based and model-free in a safe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7611-7517-4023-9BFB-28FB6C8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AB57-A200-4E19-8921-BB44602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19" y="1101265"/>
            <a:ext cx="1104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A1CB-FC3D-4AE6-BDE6-0D0F364E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versus Simulated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CB7B-C16A-4C04-8727-1281F543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>
            <a:normAutofit/>
          </a:bodyPr>
          <a:lstStyle/>
          <a:p>
            <a:r>
              <a:rPr lang="en-US" dirty="0"/>
              <a:t>Real experience is sampled from the environment (true MDP)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Simulated experience is sampled from our model (approximate MDP)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41CD-733D-4FA2-BCC0-9FCC0B2A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AC0D3-2039-4E4E-9607-A3FEC8FA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30" y="1619418"/>
            <a:ext cx="1094943" cy="39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4A758-6094-4CAC-8595-8FFD2849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58" y="3007135"/>
            <a:ext cx="1202315" cy="4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1642-CA63-460D-A864-C83A3511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Road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19C31-8E5E-4491-9E28-69FE813A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F1DDE-A2CB-4903-B35C-AF6BB8F11FA7}"/>
              </a:ext>
            </a:extLst>
          </p:cNvPr>
          <p:cNvSpPr txBox="1">
            <a:spLocks/>
          </p:cNvSpPr>
          <p:nvPr/>
        </p:nvSpPr>
        <p:spPr bwMode="gray">
          <a:xfrm>
            <a:off x="478369" y="1199452"/>
            <a:ext cx="10716104" cy="519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Model-Free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Value function of Policy from </a:t>
            </a:r>
            <a:r>
              <a:rPr lang="en-US" dirty="0">
                <a:solidFill>
                  <a:srgbClr val="C00000"/>
                </a:solidFill>
              </a:rPr>
              <a:t>Experience</a:t>
            </a:r>
            <a:r>
              <a:rPr lang="en-US" dirty="0"/>
              <a:t>	</a:t>
            </a:r>
          </a:p>
          <a:p>
            <a:r>
              <a:rPr lang="en-US" b="1" dirty="0"/>
              <a:t>Model-Based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from the experience or be given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Plan Value function or Policy from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r>
              <a:rPr lang="en-US" b="1" dirty="0"/>
              <a:t>Dyna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  <a:r>
              <a:rPr lang="en-US" dirty="0"/>
              <a:t> from the experience</a:t>
            </a:r>
            <a:endParaRPr lang="en-US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Plan Value function or Policy from real and simulated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Treat real and simulated experiences equivalently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Updates from learning and planning are not distinguished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2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092-F15A-499A-AAD0-499E536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CEE1-975D-4E61-AF09-3C519866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3925F-040F-4153-8D3B-968F4F2E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45" y="5178177"/>
            <a:ext cx="433387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A7DE5-BA56-48E8-AEC8-4F870E1E8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75" y="1238903"/>
            <a:ext cx="23622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74F53-B8AF-49BA-9B6F-6FDA666C6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29" y="796823"/>
            <a:ext cx="41148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B2B34-7CAA-43DB-8703-9D045C6B80B2}"/>
              </a:ext>
            </a:extLst>
          </p:cNvPr>
          <p:cNvSpPr txBox="1"/>
          <p:nvPr/>
        </p:nvSpPr>
        <p:spPr bwMode="gray">
          <a:xfrm>
            <a:off x="8568427" y="4322806"/>
            <a:ext cx="3496798" cy="1106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New observation from the environment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OR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Reuse previous observations (experience replay)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BD9EEB-51DD-489B-B3E9-26FD40CCCBD4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gray">
          <a:xfrm>
            <a:off x="7953432" y="4423957"/>
            <a:ext cx="614995" cy="452324"/>
          </a:xfrm>
          <a:prstGeom prst="bentConnector3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BBD8C7-0DBE-4F20-96B4-BA3D8AF12028}"/>
              </a:ext>
            </a:extLst>
          </p:cNvPr>
          <p:cNvSpPr/>
          <p:nvPr/>
        </p:nvSpPr>
        <p:spPr bwMode="gray">
          <a:xfrm>
            <a:off x="7833090" y="4322806"/>
            <a:ext cx="120342" cy="2023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76A6A38-F6BA-4BB6-AC6E-8E4736F7C8B5}"/>
              </a:ext>
            </a:extLst>
          </p:cNvPr>
          <p:cNvSpPr/>
          <p:nvPr/>
        </p:nvSpPr>
        <p:spPr bwMode="gray">
          <a:xfrm>
            <a:off x="1966365" y="4525107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C15C0DF-8465-4B39-A872-B97D56F0BC46}"/>
              </a:ext>
            </a:extLst>
          </p:cNvPr>
          <p:cNvSpPr/>
          <p:nvPr/>
        </p:nvSpPr>
        <p:spPr bwMode="gray">
          <a:xfrm>
            <a:off x="6787854" y="4378930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C8C459F-575B-4E8A-9538-9926BDA89E2B}"/>
              </a:ext>
            </a:extLst>
          </p:cNvPr>
          <p:cNvSpPr/>
          <p:nvPr/>
        </p:nvSpPr>
        <p:spPr bwMode="gray">
          <a:xfrm>
            <a:off x="3072261" y="897974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65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BAD6-0DD1-45F9-B7D8-16EADDFC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3F86D-82AC-4C09-8A11-7F2FCA8DA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03" y="1394616"/>
            <a:ext cx="8318863" cy="4290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4E73E-262F-4D5B-852A-F05D02D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B971B-BB81-4732-BCE2-6FA11B05713B}"/>
              </a:ext>
            </a:extLst>
          </p:cNvPr>
          <p:cNvSpPr txBox="1"/>
          <p:nvPr/>
        </p:nvSpPr>
        <p:spPr bwMode="gray">
          <a:xfrm>
            <a:off x="822613" y="6141842"/>
            <a:ext cx="109745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Python code example</a:t>
            </a:r>
            <a:r>
              <a:rPr lang="en-US" dirty="0"/>
              <a:t>: https://github.com/andrecianflone/dynaq/blob/master/dynaq.py</a:t>
            </a:r>
          </a:p>
        </p:txBody>
      </p:sp>
    </p:spTree>
    <p:extLst>
      <p:ext uri="{BB962C8B-B14F-4D97-AF65-F5344CB8AC3E}">
        <p14:creationId xmlns:p14="http://schemas.microsoft.com/office/powerpoint/2010/main" val="20508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47080"/>
            <a:ext cx="10515600" cy="2915395"/>
          </a:xfrm>
        </p:spPr>
        <p:txBody>
          <a:bodyPr/>
          <a:lstStyle/>
          <a:p>
            <a:r>
              <a:rPr lang="en-US" dirty="0"/>
              <a:t>Dyna-Q:</a:t>
            </a:r>
            <a:br>
              <a:rPr lang="en-US" dirty="0"/>
            </a:br>
            <a:r>
              <a:rPr lang="en-US" dirty="0"/>
              <a:t>learning a model of the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D1C59-520C-4694-BB2B-B1C9292A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E393-EAE1-4178-B8E0-BE7BFE9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Q with a Maze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303E6-CE8D-4DE1-831F-E77980BE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454" y="1221088"/>
            <a:ext cx="6664411" cy="54097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06D72-AB77-442D-940F-0B793C2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inaccurate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BB428-7988-4166-9459-D9E7A7ED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A75C1-1D7A-4524-85C4-87F95E21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68" y="1122372"/>
            <a:ext cx="6923621" cy="573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703954" y="861723"/>
            <a:ext cx="3843700" cy="324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harder to attain the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1ACD0-3FEC-4F99-976E-AEF300C6448F}"/>
              </a:ext>
            </a:extLst>
          </p:cNvPr>
          <p:cNvSpPr txBox="1"/>
          <p:nvPr/>
        </p:nvSpPr>
        <p:spPr bwMode="gray">
          <a:xfrm>
            <a:off x="9005454" y="3133989"/>
            <a:ext cx="30568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Dyna-Q+</a:t>
            </a:r>
            <a:r>
              <a:rPr lang="en-US" sz="1600" dirty="0"/>
              <a:t> is </a:t>
            </a:r>
            <a:r>
              <a:rPr lang="en-US" sz="1600" b="1" dirty="0"/>
              <a:t>Dyna-Q</a:t>
            </a:r>
            <a:r>
              <a:rPr lang="en-US" sz="1600" dirty="0"/>
              <a:t> with an exploration bonus that encourages exploration</a:t>
            </a:r>
          </a:p>
          <a:p>
            <a:endParaRPr lang="en-US" sz="1600" dirty="0"/>
          </a:p>
          <a:p>
            <a:r>
              <a:rPr lang="en-US" sz="1600" b="1" dirty="0"/>
              <a:t>Dyna-AC</a:t>
            </a:r>
            <a:r>
              <a:rPr lang="en-US" sz="1600" dirty="0"/>
              <a:t> is a Dyna-Q that uses an actor-critic learning method instead of Q-learning</a:t>
            </a:r>
          </a:p>
        </p:txBody>
      </p:sp>
    </p:spTree>
    <p:extLst>
      <p:ext uri="{BB962C8B-B14F-4D97-AF65-F5344CB8AC3E}">
        <p14:creationId xmlns:p14="http://schemas.microsoft.com/office/powerpoint/2010/main" val="304051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easier inaccurate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605D-3836-47AB-95B7-899DB05A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901661" y="983265"/>
            <a:ext cx="4011265" cy="263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</a:t>
            </a:r>
            <a:r>
              <a:rPr lang="en-US" sz="1200" b="1" dirty="0">
                <a:solidFill>
                  <a:srgbClr val="C00000"/>
                </a:solidFill>
              </a:rPr>
              <a:t>easier</a:t>
            </a:r>
            <a:r>
              <a:rPr lang="en-US" sz="1200" dirty="0">
                <a:solidFill>
                  <a:srgbClr val="C00000"/>
                </a:solidFill>
              </a:rPr>
              <a:t> to attain the goal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10D7-AE57-4752-B257-7E702853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69" y="1247063"/>
            <a:ext cx="6774839" cy="5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979D-B5C0-4508-9A4B-C09E7DB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Taxonomy of RL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3AFA-D010-4DDB-B4FA-BE38317B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1506247" y="1253837"/>
            <a:ext cx="8710613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F72-8596-4CB2-BBA8-08C0A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838-F862-49F0-B4E1-8D4C7F87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>
            <a:normAutofit/>
          </a:bodyPr>
          <a:lstStyle/>
          <a:p>
            <a:r>
              <a:rPr lang="en-US" dirty="0"/>
              <a:t>Actor-Critic Model</a:t>
            </a:r>
          </a:p>
          <a:p>
            <a:r>
              <a:rPr lang="en-US" dirty="0"/>
              <a:t>Batch Reinforcement Learning</a:t>
            </a:r>
          </a:p>
          <a:p>
            <a:r>
              <a:rPr lang="en-US" dirty="0"/>
              <a:t>Hierarchical Reinforcement Learning</a:t>
            </a:r>
          </a:p>
          <a:p>
            <a:r>
              <a:rPr lang="en-US" dirty="0"/>
              <a:t>Bayesian Reinforcement Learning</a:t>
            </a:r>
          </a:p>
          <a:p>
            <a:r>
              <a:rPr lang="en-US" dirty="0"/>
              <a:t>Working with non-stationary environments</a:t>
            </a:r>
          </a:p>
          <a:p>
            <a:r>
              <a:rPr lang="en-US" dirty="0"/>
              <a:t>Reinforcement Learning for Optimizing Hyperparameters </a:t>
            </a:r>
          </a:p>
          <a:p>
            <a:r>
              <a:rPr lang="en-US" b="1" dirty="0"/>
              <a:t>Hidden Markov Models </a:t>
            </a:r>
          </a:p>
          <a:p>
            <a:r>
              <a:rPr lang="en-US" dirty="0"/>
              <a:t>Partially Observable Markov Decision Processes 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36FB-A337-48B3-BE68-37A1077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3900881"/>
            <a:ext cx="11246266" cy="2355621"/>
          </a:xfrm>
        </p:spPr>
        <p:txBody>
          <a:bodyPr/>
          <a:lstStyle/>
          <a:p>
            <a:r>
              <a:rPr lang="en-US" dirty="0"/>
              <a:t>Dyna-Q:</a:t>
            </a:r>
            <a:br>
              <a:rPr lang="en-US" dirty="0"/>
            </a:br>
            <a:r>
              <a:rPr lang="en-US" dirty="0"/>
              <a:t>learning a model of the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5799B-6095-F5FB-72E2-E5A16DA797E4}"/>
              </a:ext>
            </a:extLst>
          </p:cNvPr>
          <p:cNvSpPr txBox="1"/>
          <p:nvPr/>
        </p:nvSpPr>
        <p:spPr bwMode="gray">
          <a:xfrm>
            <a:off x="925830" y="1177926"/>
            <a:ext cx="108927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</a:rPr>
              <a:t>“</a:t>
            </a:r>
            <a:r>
              <a:rPr lang="en-US" sz="2200" dirty="0">
                <a:effectLst/>
                <a:latin typeface="Calibri" panose="020F0502020204030204" pitchFamily="34" charset="0"/>
              </a:rPr>
              <a:t>Thinking is acting in an imagined space” (Konrad Lorenz)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“Perception is a generative act” – Gross et al. [1999]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“Consciousness is a controlled hallucination” - Anil Seth [2000]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“The images that reach consciousness hold little resemblance with reality” - Lucia </a:t>
            </a:r>
            <a:r>
              <a:rPr lang="en-US" sz="2200" dirty="0" err="1">
                <a:effectLst/>
                <a:latin typeface="Calibri" panose="020F0502020204030204" pitchFamily="34" charset="0"/>
              </a:rPr>
              <a:t>Meloni</a:t>
            </a:r>
            <a:endParaRPr lang="en-US" sz="22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“The world as we perceive it is our own invention “- Heinz von </a:t>
            </a:r>
            <a:r>
              <a:rPr lang="en-US" sz="2200" dirty="0" err="1">
                <a:effectLst/>
                <a:latin typeface="Calibri" panose="020F0502020204030204" pitchFamily="34" charset="0"/>
              </a:rPr>
              <a:t>Furster</a:t>
            </a:r>
            <a:endParaRPr lang="en-US" sz="22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3348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827-37F3-44FC-9FC4-95CC4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BC2-5A5D-4851-915A-A41F856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3672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Algorithms are built with the assumption that we can obtain the true model of the environment.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This might not be true in many situations: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data is non-</a:t>
            </a:r>
            <a:r>
              <a:rPr lang="en-US" sz="1800" dirty="0" err="1">
                <a:effectLst/>
                <a:latin typeface="+mj-lt"/>
              </a:rPr>
              <a:t>i.i.d</a:t>
            </a:r>
            <a:r>
              <a:rPr lang="en-US" sz="1800" dirty="0">
                <a:effectLst/>
                <a:latin typeface="+mj-lt"/>
              </a:rPr>
              <a:t>. (independent and identical distributed) data (auto-correlations)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environment is non-stationary (change in distributions)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</a:t>
            </a:r>
            <a:r>
              <a:rPr lang="en-US" sz="1800" dirty="0">
                <a:effectLst/>
                <a:latin typeface="+mj-lt"/>
              </a:rPr>
              <a:t>ultiple agents interact within the environment (interference)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150A-34D4-4653-98FC-DD82360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4B8-825F-4DF8-B870-71EEC8D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9BC0-D10A-406A-AD1C-B7A3C9913407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477838" y="1212850"/>
            <a:ext cx="11474450" cy="550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Advantages: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Domains where learning a value function is hard, e.g., domains with large action space, like chess. The model is straightforward (2 x 2 table with deterministic outcomes of actions)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	In these cases, a model is a more compact and more useful representation than a value-function or a policy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efficiently learn a model using supervised learning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reason about model uncertain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</a:t>
            </a:r>
            <a:r>
              <a:rPr lang="en-US" sz="1800" dirty="0">
                <a:effectLst/>
                <a:latin typeface="+mj-lt"/>
              </a:rPr>
              <a:t>llows the agent to look ahead. To make decisions based on what the agent believes about how the environment works.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Disadvantage: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Two sources of approximation error: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learning the model then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constructing a value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D4144-235F-4BEB-98E7-14C4D1A2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EA5A-1571-4FEC-B324-4A556CBA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2F16-C308-4553-AD1C-0C6A739C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695131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learning a reward function vs a value function (as we did in q-learning)?</a:t>
            </a:r>
          </a:p>
          <a:p>
            <a:endParaRPr lang="en-US" dirty="0"/>
          </a:p>
          <a:p>
            <a:r>
              <a:rPr lang="en-US" b="1" dirty="0"/>
              <a:t>Difficult scenarios for learning a value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Board games with an explosion of possible moves and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Maze that changes after each episode</a:t>
            </a:r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of the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that to learn the value function</a:t>
            </a:r>
          </a:p>
          <a:p>
            <a:r>
              <a:rPr lang="en-US" dirty="0"/>
              <a:t>Learning a model = learning the transition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7C4C-6EA8-4251-A73D-0789D5D8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BE01-1E33-40FE-A9B5-043734EB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5332-F81F-477C-AC2E-89D29A29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>
            <a:normAutofit/>
          </a:bodyPr>
          <a:lstStyle/>
          <a:p>
            <a:r>
              <a:rPr lang="en-US" b="1" dirty="0"/>
              <a:t>Models of the environment: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to retrieve state and actions that useful.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costly interaction with the environment</a:t>
            </a:r>
          </a:p>
          <a:p>
            <a:endParaRPr lang="en-US" dirty="0"/>
          </a:p>
          <a:p>
            <a:r>
              <a:rPr lang="en-US" b="1" dirty="0"/>
              <a:t>Conversely: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Without a model we the experience that we learn is too tightly couple with the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allows to keep a level of skepticism about this experience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we are in an area where I know nothing, so learning is very hard.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times we are in an area where I know everything, so I have to go far to learn something new.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06E0-D708-4333-9B5D-618D529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3B66-FB11-441A-9A7C-8B4F785E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 that we can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3467-4079-4F68-A749-8208AAE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486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model is a representation of the MDP &lt;s, a, ρ</a:t>
            </a:r>
            <a:r>
              <a:rPr lang="el-GR" baseline="-25000" dirty="0"/>
              <a:t>η</a:t>
            </a:r>
            <a:r>
              <a:rPr lang="en-US" dirty="0"/>
              <a:t>&gt; s=states, a=actions, ρ=transitions parameterized by </a:t>
            </a:r>
            <a:r>
              <a:rPr lang="el-GR" b="1" dirty="0"/>
              <a:t>η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Assuming that states and actions are the same as in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the transition function and the reward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F6619-5C07-46AB-A920-06E708E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916AF-95A4-4337-ADED-7B092FF6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938740"/>
            <a:ext cx="3662362" cy="4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FDAB-DA6B-470A-A465-E1647BBC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learn a model from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EE57-583B-41DD-BA28-6F6CDA8F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>
            <a:normAutofit/>
          </a:bodyPr>
          <a:lstStyle/>
          <a:p>
            <a:r>
              <a:rPr lang="en-US" dirty="0"/>
              <a:t>Given a stream of experiences: </a:t>
            </a:r>
            <a:r>
              <a:rPr lang="en-US" b="1" dirty="0"/>
              <a:t>{S</a:t>
            </a:r>
            <a:r>
              <a:rPr lang="en-US" b="1" baseline="-25000" dirty="0"/>
              <a:t>1</a:t>
            </a:r>
            <a:r>
              <a:rPr lang="en-US" b="1" dirty="0"/>
              <a:t>,A</a:t>
            </a:r>
            <a:r>
              <a:rPr lang="en-US" b="1" baseline="-25000" dirty="0"/>
              <a:t>1</a:t>
            </a:r>
            <a:r>
              <a:rPr lang="en-US" b="1" dirty="0"/>
              <a:t>, R</a:t>
            </a:r>
            <a:r>
              <a:rPr lang="en-US" b="1" baseline="-25000" dirty="0"/>
              <a:t>2</a:t>
            </a:r>
            <a:r>
              <a:rPr lang="en-US" b="1" dirty="0"/>
              <a:t>, … S</a:t>
            </a:r>
            <a:r>
              <a:rPr lang="en-US" b="1" baseline="-25000" dirty="0"/>
              <a:t>T</a:t>
            </a:r>
            <a:r>
              <a:rPr lang="en-US" b="1" dirty="0"/>
              <a:t>} </a:t>
            </a:r>
          </a:p>
          <a:p>
            <a:r>
              <a:rPr lang="en-US" dirty="0"/>
              <a:t>It is a supervised learning problem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a function that:</a:t>
            </a:r>
          </a:p>
          <a:p>
            <a:r>
              <a:rPr lang="en-US" dirty="0"/>
              <a:t>	</a:t>
            </a:r>
            <a:r>
              <a:rPr lang="en-US" b="1" dirty="0"/>
              <a:t>f(</a:t>
            </a:r>
            <a:r>
              <a:rPr lang="en-US" b="1" dirty="0" err="1"/>
              <a:t>s,a</a:t>
            </a:r>
            <a:r>
              <a:rPr lang="en-US" b="1" dirty="0"/>
              <a:t>) =  r, s’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loss function (mean-squared error)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parameter </a:t>
            </a:r>
            <a:r>
              <a:rPr lang="el-GR" b="1" dirty="0"/>
              <a:t>η</a:t>
            </a:r>
            <a:r>
              <a:rPr lang="en-US" dirty="0"/>
              <a:t> for the transition function </a:t>
            </a:r>
            <a:r>
              <a:rPr lang="en-US" b="1" dirty="0"/>
              <a:t>ρ</a:t>
            </a:r>
            <a:r>
              <a:rPr lang="el-GR" b="1" baseline="-25000" dirty="0"/>
              <a:t>η</a:t>
            </a:r>
            <a:r>
              <a:rPr lang="en-US" dirty="0"/>
              <a:t> that minimizes the empirical loss</a:t>
            </a:r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E040-0241-4E01-89CE-6B13F01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CBA9-D8A4-4685-B4F0-F3D80507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1944445"/>
            <a:ext cx="2881313" cy="148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B2979-4E76-4F34-886D-D70EB903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4381501"/>
            <a:ext cx="3623734" cy="440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EEC0A-D1B0-4B69-95CE-164F4D36A54F}"/>
              </a:ext>
            </a:extLst>
          </p:cNvPr>
          <p:cNvSpPr txBox="1"/>
          <p:nvPr/>
        </p:nvSpPr>
        <p:spPr bwMode="gray">
          <a:xfrm>
            <a:off x="8999535" y="4416129"/>
            <a:ext cx="2562225" cy="371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>
                <a:solidFill>
                  <a:srgbClr val="C00000"/>
                </a:solidFill>
              </a:rPr>
              <a:t>Expectation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E6310-4680-41FA-BB03-E503B5A6A7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gray">
          <a:xfrm>
            <a:off x="8162396" y="4601863"/>
            <a:ext cx="83713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154072-2A2B-4B61-9C92-379003156B30}"/>
              </a:ext>
            </a:extLst>
          </p:cNvPr>
          <p:cNvSpPr/>
          <p:nvPr/>
        </p:nvSpPr>
        <p:spPr bwMode="gray">
          <a:xfrm>
            <a:off x="3114675" y="4160137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B8C65C-2350-4EBD-B2D6-AB14224AD7B4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 bwMode="gray">
          <a:xfrm rot="16200000" flipH="1">
            <a:off x="3692675" y="3755875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98F4D-27BD-4241-A53B-D029878019D1}"/>
              </a:ext>
            </a:extLst>
          </p:cNvPr>
          <p:cNvSpPr/>
          <p:nvPr/>
        </p:nvSpPr>
        <p:spPr bwMode="gray">
          <a:xfrm>
            <a:off x="3114676" y="4160138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D44A84-D968-4C05-A99D-4303D0FAB4C1}"/>
              </a:ext>
            </a:extLst>
          </p:cNvPr>
          <p:cNvCxnSpPr>
            <a:cxnSpLocks/>
            <a:stCxn id="16" idx="2"/>
          </p:cNvCxnSpPr>
          <p:nvPr/>
        </p:nvCxnSpPr>
        <p:spPr bwMode="gray">
          <a:xfrm rot="16200000" flipH="1">
            <a:off x="3692676" y="3755876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164</TotalTime>
  <Words>1722</Words>
  <Application>Microsoft Office PowerPoint</Application>
  <PresentationFormat>Widescreen</PresentationFormat>
  <Paragraphs>219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1_HPI PPT-Template</vt:lpstr>
      <vt:lpstr>HPI PPT-Template</vt:lpstr>
      <vt:lpstr>Summer Term 22 Multi-Agent Reinforcement Learning for Self-Adaptive Systems  Lecture-4: Model-Based Reinforcement Learning</vt:lpstr>
      <vt:lpstr>Dyna-Q: learning a model of the environment</vt:lpstr>
      <vt:lpstr>Dyna-Q: learning a model of the environment</vt:lpstr>
      <vt:lpstr>Motivation</vt:lpstr>
      <vt:lpstr>Model-Based RL</vt:lpstr>
      <vt:lpstr>Intuition-1</vt:lpstr>
      <vt:lpstr>Intuition-2</vt:lpstr>
      <vt:lpstr>What is a model that we can learn?</vt:lpstr>
      <vt:lpstr>How do we learn a model from experience?</vt:lpstr>
      <vt:lpstr>Expectation Model</vt:lpstr>
      <vt:lpstr>Stochastic Model (Generative Models)</vt:lpstr>
      <vt:lpstr>Full Models (Generative Models)</vt:lpstr>
      <vt:lpstr>How to represent these learned models?</vt:lpstr>
      <vt:lpstr>Table Lookup Model</vt:lpstr>
      <vt:lpstr>Inaccurate models</vt:lpstr>
      <vt:lpstr>Real versus Simulated Experiences</vt:lpstr>
      <vt:lpstr>Road so far</vt:lpstr>
      <vt:lpstr>Dyna Architecture</vt:lpstr>
      <vt:lpstr>Dyna pseudo-code</vt:lpstr>
      <vt:lpstr>Dyna Q with a Maze example</vt:lpstr>
      <vt:lpstr>Dyna-Q with inaccurate model</vt:lpstr>
      <vt:lpstr>Dyna-Q with easier inaccurate model</vt:lpstr>
      <vt:lpstr>Brief Taxonomy of RL Methods</vt:lpstr>
      <vt:lpstr>More interesting topics</vt:lpstr>
      <vt:lpstr>Interesting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4</cp:revision>
  <dcterms:created xsi:type="dcterms:W3CDTF">2021-11-03T14:03:03Z</dcterms:created>
  <dcterms:modified xsi:type="dcterms:W3CDTF">2022-05-10T17:15:58Z</dcterms:modified>
</cp:coreProperties>
</file>