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61" r:id="rId5"/>
    <p:sldId id="287" r:id="rId6"/>
    <p:sldId id="280" r:id="rId7"/>
    <p:sldId id="374" r:id="rId8"/>
    <p:sldId id="375" r:id="rId9"/>
    <p:sldId id="377" r:id="rId10"/>
    <p:sldId id="376" r:id="rId11"/>
    <p:sldId id="271" r:id="rId12"/>
    <p:sldId id="378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Multi-Agent Reinforcement Learning for Self-Adaptive Systems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Autofit/>
          </a:bodyPr>
          <a:lstStyle/>
          <a:p>
            <a:r>
              <a:rPr lang="en-US" altLang="x-none" sz="1600" dirty="0">
                <a:ea typeface="ＭＳ Ｐゴシック" charset="-128"/>
              </a:rPr>
              <a:t>Prof. Dr. Holger Giese (</a:t>
            </a:r>
            <a:r>
              <a:rPr lang="en-US" altLang="x-none" sz="16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r>
              <a:rPr lang="en-US" altLang="x-none" sz="1600" dirty="0">
                <a:ea typeface="ＭＳ Ｐゴシック" charset="-128"/>
              </a:rPr>
              <a:t>Christian Medeiros Adriano (</a:t>
            </a:r>
            <a:r>
              <a:rPr lang="en-US" altLang="x-none" sz="16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600" dirty="0">
                <a:ea typeface="ＭＳ Ｐゴシック" charset="-128"/>
              </a:rPr>
              <a:t>) - </a:t>
            </a:r>
            <a:r>
              <a:rPr lang="en-US" altLang="x-none" sz="1600" b="1" dirty="0">
                <a:ea typeface="ＭＳ Ｐゴシック" charset="-128"/>
              </a:rPr>
              <a:t>“Chris”</a:t>
            </a:r>
            <a:endParaRPr lang="en-US" altLang="x-none" sz="16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He Xu (</a:t>
            </a:r>
            <a:r>
              <a:rPr lang="en-US" altLang="x-none" sz="16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1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6ABA88-5029-496B-97B4-AD939C5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RL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D50AF-A9AC-4FB3-B6EA-CCFF7EC0895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66641" y="1241577"/>
            <a:ext cx="1124699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Zhu, Z., et al., 2021,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Transfer Learning in Deep Reinforcement Learning: A Survey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i="1" dirty="0" err="1">
                <a:latin typeface="+mj-lt"/>
              </a:rPr>
              <a:t>arXiv</a:t>
            </a:r>
            <a:r>
              <a:rPr lang="en-US" sz="2000" i="1" dirty="0">
                <a:latin typeface="+mj-lt"/>
              </a:rPr>
              <a:t> preprint arXiv:2009.07888.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+mj-lt"/>
              </a:rPr>
              <a:t>Amin, S., et al., 2021,</a:t>
            </a:r>
            <a:r>
              <a:rPr lang="en-US" sz="2000" b="1" dirty="0">
                <a:latin typeface="+mj-lt"/>
              </a:rPr>
              <a:t> A Survey of Exploration Methods in Reinforcement Learning. </a:t>
            </a:r>
            <a:r>
              <a:rPr lang="en-US" sz="2000" i="1" dirty="0" err="1">
                <a:latin typeface="+mj-lt"/>
              </a:rPr>
              <a:t>arXiv</a:t>
            </a:r>
            <a:r>
              <a:rPr lang="en-US" sz="2000" i="1" dirty="0">
                <a:latin typeface="+mj-lt"/>
              </a:rPr>
              <a:t> preprint arXiv:2109.00157</a:t>
            </a:r>
            <a:r>
              <a:rPr lang="en-US" sz="2000" dirty="0"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+mj-lt"/>
              </a:rPr>
              <a:t>Yu, L., et al., 2021, </a:t>
            </a:r>
            <a:r>
              <a:rPr lang="en-US" sz="2000" b="1" dirty="0">
                <a:latin typeface="+mj-lt"/>
              </a:rPr>
              <a:t>Robust Reinforcement Learning under model misspecification. </a:t>
            </a:r>
            <a:r>
              <a:rPr lang="en-US" sz="2000" i="1" dirty="0" err="1">
                <a:latin typeface="+mj-lt"/>
              </a:rPr>
              <a:t>arXiv</a:t>
            </a:r>
            <a:r>
              <a:rPr lang="en-US" sz="2000" i="1" dirty="0">
                <a:latin typeface="+mj-lt"/>
              </a:rPr>
              <a:t> preprint arXiv:2103.15370</a:t>
            </a:r>
            <a:r>
              <a:rPr lang="en-US" sz="2000" dirty="0">
                <a:latin typeface="+mj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Mendonca, R., et al., 2020,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Meta-reinforcement learning robust to distributional shift via model identification and experience relabeling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preprint arXiv:2006.07178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+mj-lt"/>
              </a:rPr>
              <a:t>Kirk, R., et al., 2021,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Survey of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Generalisation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Deep Reinforcement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arXiv:2111.09794 [cs]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239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Select one of the survey papers to read</a:t>
            </a:r>
          </a:p>
          <a:p>
            <a:pPr lvl="1"/>
            <a:r>
              <a:rPr lang="en-US" dirty="0"/>
              <a:t>Write a gist (context, problems, approaches) 2 to 3 slides.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39511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2"/>
            <a:r>
              <a:rPr lang="de-DE" sz="1600" dirty="0"/>
              <a:t>CODS: </a:t>
            </a:r>
            <a:r>
              <a:rPr lang="de-DE" sz="1600" dirty="0" err="1"/>
              <a:t>Complex</a:t>
            </a:r>
            <a:r>
              <a:rPr lang="de-DE" sz="1600" dirty="0"/>
              <a:t> Data Systems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SCAD: Scalable Computing and Algorithms for Digital Health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348883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01.04.2022 – 30.04.2022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26.04.2022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86344"/>
              </p:ext>
            </p:extLst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5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May</a:t>
            </a:r>
          </a:p>
          <a:p>
            <a:pPr lvl="1"/>
            <a:r>
              <a:rPr lang="en-US" sz="1600" dirty="0"/>
              <a:t>Two lectures per week (Tuesday and Wednesday 17:00)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or Wednesday 17:00)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July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03BD4-1C4E-4008-8A73-35671A5A7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190623"/>
            <a:ext cx="11474451" cy="5246564"/>
          </a:xfrm>
        </p:spPr>
        <p:txBody>
          <a:bodyPr/>
          <a:lstStyle/>
          <a:p>
            <a:pPr lvl="1"/>
            <a:r>
              <a:rPr lang="en-US" dirty="0"/>
              <a:t>Overview Reinforcement Learning</a:t>
            </a:r>
          </a:p>
          <a:p>
            <a:pPr lvl="2"/>
            <a:r>
              <a:rPr lang="en-US" dirty="0"/>
              <a:t>Model-Free, Model-Based</a:t>
            </a:r>
          </a:p>
          <a:p>
            <a:pPr lvl="2"/>
            <a:r>
              <a:rPr lang="en-US" dirty="0"/>
              <a:t>Policy Gradient Methods</a:t>
            </a:r>
          </a:p>
          <a:p>
            <a:pPr lvl="2"/>
            <a:r>
              <a:rPr lang="en-US" dirty="0"/>
              <a:t>Actor-Critic Methods</a:t>
            </a:r>
          </a:p>
          <a:p>
            <a:pPr lvl="1"/>
            <a:r>
              <a:rPr lang="en-US" dirty="0"/>
              <a:t>Multi-Agent Reinforcement Learning Architectures</a:t>
            </a:r>
          </a:p>
          <a:p>
            <a:pPr lvl="2"/>
            <a:r>
              <a:rPr lang="en-US" dirty="0"/>
              <a:t>Centralized models</a:t>
            </a:r>
          </a:p>
          <a:p>
            <a:pPr lvl="2"/>
            <a:r>
              <a:rPr lang="en-US" dirty="0"/>
              <a:t>Distributed models</a:t>
            </a:r>
          </a:p>
          <a:p>
            <a:pPr lvl="2"/>
            <a:r>
              <a:rPr lang="en-US" dirty="0"/>
              <a:t>Cooperative and Competitive models</a:t>
            </a:r>
          </a:p>
          <a:p>
            <a:pPr lvl="1"/>
            <a:r>
              <a:rPr lang="en-US" dirty="0"/>
              <a:t>Transfer Learning Methods in Reinforcement Learning</a:t>
            </a:r>
          </a:p>
          <a:p>
            <a:pPr lvl="2"/>
            <a:r>
              <a:rPr lang="en-US" dirty="0"/>
              <a:t>Reward Shaping</a:t>
            </a:r>
          </a:p>
          <a:p>
            <a:pPr lvl="2"/>
            <a:r>
              <a:rPr lang="en-US" dirty="0"/>
              <a:t>Policy Transfer</a:t>
            </a:r>
          </a:p>
          <a:p>
            <a:pPr lvl="2"/>
            <a:r>
              <a:rPr lang="en-US" dirty="0"/>
              <a:t>Representation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2E44-BF08-4032-9764-10958E9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Road-map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7FB4B-83B3-40C4-8FDD-D819EAC666DF}"/>
              </a:ext>
            </a:extLst>
          </p:cNvPr>
          <p:cNvSpPr/>
          <p:nvPr/>
        </p:nvSpPr>
        <p:spPr bwMode="gray">
          <a:xfrm>
            <a:off x="58275" y="1121266"/>
            <a:ext cx="12075450" cy="1824893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3F018-CCDE-448D-BCBB-2DA45FF349E3}"/>
              </a:ext>
            </a:extLst>
          </p:cNvPr>
          <p:cNvSpPr/>
          <p:nvPr/>
        </p:nvSpPr>
        <p:spPr bwMode="gray">
          <a:xfrm>
            <a:off x="58275" y="2999038"/>
            <a:ext cx="12075450" cy="1689836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10B6B-DF41-4997-AC32-8664DC48B6B0}"/>
              </a:ext>
            </a:extLst>
          </p:cNvPr>
          <p:cNvSpPr/>
          <p:nvPr/>
        </p:nvSpPr>
        <p:spPr bwMode="gray">
          <a:xfrm>
            <a:off x="58275" y="4742469"/>
            <a:ext cx="12075450" cy="1747955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4E7C-3712-41B0-9004-1FE5847BE62F}"/>
              </a:ext>
            </a:extLst>
          </p:cNvPr>
          <p:cNvSpPr txBox="1"/>
          <p:nvPr/>
        </p:nvSpPr>
        <p:spPr bwMode="gray">
          <a:xfrm>
            <a:off x="8682892" y="1784206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RL Foundations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6FE6-2058-4438-B8F7-75FE4E602DAD}"/>
              </a:ext>
            </a:extLst>
          </p:cNvPr>
          <p:cNvSpPr txBox="1"/>
          <p:nvPr/>
        </p:nvSpPr>
        <p:spPr bwMode="gray">
          <a:xfrm>
            <a:off x="8682891" y="3429000"/>
            <a:ext cx="2883877" cy="499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MARL Foundations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126FA-089E-4F64-A266-D13430C7F2B8}"/>
              </a:ext>
            </a:extLst>
          </p:cNvPr>
          <p:cNvSpPr txBox="1"/>
          <p:nvPr/>
        </p:nvSpPr>
        <p:spPr bwMode="gray">
          <a:xfrm>
            <a:off x="8393723" y="5237722"/>
            <a:ext cx="3657599" cy="842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MARL Transfer Learning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1836162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36465-1B18-47E4-9C4E-E37BCCA6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Investigate a </a:t>
            </a:r>
            <a:r>
              <a:rPr lang="en-US" dirty="0"/>
              <a:t>MARL architecture that provides better:</a:t>
            </a:r>
          </a:p>
          <a:p>
            <a:r>
              <a:rPr lang="en-US" dirty="0"/>
              <a:t>Sample efficiency by sharing knowledge among agents</a:t>
            </a:r>
          </a:p>
          <a:p>
            <a:r>
              <a:rPr lang="en-US" dirty="0"/>
              <a:t>Robustness by mitigating effects of adversarial changes</a:t>
            </a:r>
          </a:p>
          <a:p>
            <a:r>
              <a:rPr lang="en-US" dirty="0"/>
              <a:t>Safety by preventing catastrophic failure (recovery zones, safety shields,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9FEFE-29CF-46EC-97AD-EF937803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3636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5BBA8-BCF0-4819-BCCF-04E712A31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022286"/>
            <a:ext cx="11645657" cy="4924425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+mj-lt"/>
              </a:rPr>
              <a:t>Hernandez-Leal, P., et al., 2018</a:t>
            </a:r>
            <a:r>
              <a:rPr lang="en-US" sz="2000" b="1" dirty="0">
                <a:latin typeface="+mj-lt"/>
              </a:rPr>
              <a:t>, Is multiagent deep reinforcement learning the answer or the question? A brief survey</a:t>
            </a:r>
            <a:r>
              <a:rPr lang="en-US" sz="2000" dirty="0">
                <a:latin typeface="+mj-lt"/>
              </a:rPr>
              <a:t>. </a:t>
            </a:r>
            <a:r>
              <a:rPr lang="en-US" sz="2000" i="1" dirty="0">
                <a:latin typeface="+mj-lt"/>
              </a:rPr>
              <a:t>learning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21</a:t>
            </a:r>
            <a:r>
              <a:rPr lang="en-US" sz="2000" dirty="0"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Hernandez-Leal, P., 2019,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survey and critique of multiagent deep reinforcement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Autonomous Agents and Multi-Agent Systems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33</a:t>
            </a:r>
            <a:r>
              <a:rPr lang="en-US" sz="2000" dirty="0">
                <a:latin typeface="+mj-lt"/>
              </a:rPr>
              <a:t>(6), 750-797.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Gronawer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S., 2021,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Multi-agent deep reinforcement learning: a survey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Artificial Intelligence Review</a:t>
            </a:r>
            <a:r>
              <a:rPr lang="en-US" sz="2000" dirty="0">
                <a:latin typeface="+mj-lt"/>
              </a:rPr>
              <a:t>, 1-49.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+mj-lt"/>
              </a:rPr>
              <a:t>Zhang, K., et al., 2021, </a:t>
            </a:r>
            <a:r>
              <a:rPr lang="en-US" sz="2000" b="1" dirty="0">
                <a:latin typeface="+mj-lt"/>
              </a:rPr>
              <a:t>Multi-agent reinforcement learning: A selective overview of theories and algorithms</a:t>
            </a:r>
            <a:r>
              <a:rPr lang="en-US" sz="2000" dirty="0">
                <a:latin typeface="+mj-lt"/>
              </a:rPr>
              <a:t>. </a:t>
            </a:r>
            <a:r>
              <a:rPr lang="en-US" sz="2000" i="1" dirty="0">
                <a:latin typeface="+mj-lt"/>
              </a:rPr>
              <a:t>Handbook of Reinforcement Learning and Control</a:t>
            </a:r>
            <a:r>
              <a:rPr lang="en-US" sz="2000" dirty="0">
                <a:latin typeface="+mj-lt"/>
              </a:rPr>
              <a:t>, 321-384.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latin typeface="+mj-lt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 err="1"/>
              <a:t>Christianos</a:t>
            </a:r>
            <a:r>
              <a:rPr lang="en-US" sz="2000" dirty="0"/>
              <a:t>, F., et al., 2020, </a:t>
            </a:r>
            <a:r>
              <a:rPr lang="en-US" sz="2000" b="1" dirty="0"/>
              <a:t>Shared experience actor-critic for multi-agent reinforcement learning.</a:t>
            </a:r>
            <a:r>
              <a:rPr lang="en-US" sz="2000" dirty="0"/>
              <a:t> 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, </a:t>
            </a:r>
            <a:r>
              <a:rPr lang="en-US" sz="2000" i="1" dirty="0"/>
              <a:t>33</a:t>
            </a:r>
            <a:r>
              <a:rPr lang="en-US" sz="2000" dirty="0"/>
              <a:t>, 10707-10717.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DCA14-D20C-4E18-8546-D148015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MARL</a:t>
            </a:r>
          </a:p>
        </p:txBody>
      </p:sp>
    </p:spTree>
    <p:extLst>
      <p:ext uri="{BB962C8B-B14F-4D97-AF65-F5344CB8AC3E}">
        <p14:creationId xmlns:p14="http://schemas.microsoft.com/office/powerpoint/2010/main" val="25705765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983</Words>
  <Application>Microsoft Office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HPI PPT-Template</vt:lpstr>
      <vt:lpstr>Summer Term 22  Multi-Agent Reinforcement Learning for Self-Adaptive Systems Org &amp; Introduction</vt:lpstr>
      <vt:lpstr>Key Facts</vt:lpstr>
      <vt:lpstr>Dates</vt:lpstr>
      <vt:lpstr>Communicantion Plan</vt:lpstr>
      <vt:lpstr>Project Proposal</vt:lpstr>
      <vt:lpstr>Roadmap (1/2)</vt:lpstr>
      <vt:lpstr>Road-map 2/2</vt:lpstr>
      <vt:lpstr>Goals</vt:lpstr>
      <vt:lpstr>Papers on MARL</vt:lpstr>
      <vt:lpstr>Papers on RL</vt:lpstr>
      <vt:lpstr>Seminar Work, Deliverables and Grading</vt:lpstr>
      <vt:lpstr>Next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97</cp:revision>
  <dcterms:created xsi:type="dcterms:W3CDTF">2020-04-21T18:34:08Z</dcterms:created>
  <dcterms:modified xsi:type="dcterms:W3CDTF">2022-04-26T15:01:56Z</dcterms:modified>
</cp:coreProperties>
</file>