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sldIdLst>
    <p:sldId id="1806" r:id="rId2"/>
    <p:sldId id="1809" r:id="rId3"/>
    <p:sldId id="1814" r:id="rId4"/>
    <p:sldId id="1819" r:id="rId5"/>
    <p:sldId id="1820" r:id="rId6"/>
    <p:sldId id="1825" r:id="rId7"/>
    <p:sldId id="1826" r:id="rId8"/>
    <p:sldId id="1827" r:id="rId9"/>
    <p:sldId id="1828" r:id="rId10"/>
    <p:sldId id="1818" r:id="rId11"/>
    <p:sldId id="1813" r:id="rId12"/>
    <p:sldId id="1815" r:id="rId13"/>
    <p:sldId id="1816" r:id="rId14"/>
    <p:sldId id="1817" r:id="rId15"/>
    <p:sldId id="1822" r:id="rId16"/>
    <p:sldId id="1811" r:id="rId17"/>
    <p:sldId id="1829" r:id="rId18"/>
    <p:sldId id="1808" r:id="rId19"/>
    <p:sldId id="1807" r:id="rId20"/>
    <p:sldId id="51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C9E176-45D9-4C67-9195-C798A4749E09}">
          <p14:sldIdLst>
            <p14:sldId id="1806"/>
            <p14:sldId id="1809"/>
            <p14:sldId id="1814"/>
            <p14:sldId id="1819"/>
            <p14:sldId id="1820"/>
            <p14:sldId id="1825"/>
            <p14:sldId id="1826"/>
            <p14:sldId id="1827"/>
            <p14:sldId id="1828"/>
            <p14:sldId id="1818"/>
            <p14:sldId id="1813"/>
            <p14:sldId id="1815"/>
            <p14:sldId id="1816"/>
            <p14:sldId id="1817"/>
            <p14:sldId id="1822"/>
            <p14:sldId id="1811"/>
            <p14:sldId id="1829"/>
            <p14:sldId id="1808"/>
            <p14:sldId id="1807"/>
            <p14:sldId id="5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9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79850" autoAdjust="0"/>
  </p:normalViewPr>
  <p:slideViewPr>
    <p:cSldViewPr snapToGrid="0">
      <p:cViewPr varScale="1">
        <p:scale>
          <a:sx n="55" d="100"/>
          <a:sy n="55" d="100"/>
        </p:scale>
        <p:origin x="885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26229-9899-47FE-809F-BF4DCA0A8D7B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53A40-070B-4730-B391-23B4FB3A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22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URWPalladioL-Ital"/>
              </a:rPr>
              <a:t>Lifelong Learning </a:t>
            </a:r>
            <a:r>
              <a:rPr lang="en-US" sz="1800" b="0" i="0" u="none" strike="noStrike" baseline="0" dirty="0">
                <a:latin typeface="URWPalladioL-Roma"/>
              </a:rPr>
              <a:t>challenge is to make tradeoffs between acquiring new information and retaining the previously learned knowledge across new tasks.</a:t>
            </a:r>
          </a:p>
          <a:p>
            <a:pPr algn="l"/>
            <a:endParaRPr lang="en-US" sz="1800" b="0" i="0" u="none" strike="noStrike" baseline="0" dirty="0">
              <a:latin typeface="URWPalladioL-Roma"/>
            </a:endParaRP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J. Ho and S. </a:t>
            </a:r>
            <a:r>
              <a:rPr lang="en-US" sz="1800" b="0" i="0" u="none" strike="noStrike" baseline="0" dirty="0" err="1">
                <a:latin typeface="URWPalladioL-Roma"/>
              </a:rPr>
              <a:t>Ermon</a:t>
            </a:r>
            <a:r>
              <a:rPr lang="en-US" sz="1800" b="0" i="0" u="none" strike="noStrike" baseline="0" dirty="0">
                <a:latin typeface="URWPalladioL-Roma"/>
              </a:rPr>
              <a:t>, “Generative adversarial imitation learning,” </a:t>
            </a:r>
            <a:r>
              <a:rPr lang="en-US" sz="1800" b="0" i="0" u="none" strike="noStrike" baseline="0" dirty="0" err="1">
                <a:latin typeface="URWPalladioL-Ital"/>
              </a:rPr>
              <a:t>NeurIPS</a:t>
            </a:r>
            <a:r>
              <a:rPr lang="en-US" sz="1800" b="0" i="0" u="none" strike="noStrike" baseline="0" dirty="0">
                <a:latin typeface="URWPalladioL-Roma"/>
              </a:rPr>
              <a:t>, 2016.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53A40-070B-4730-B391-23B4FB3A56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59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Between MDPs and semi-MDPs: A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framework for temporal abstraction in reinforcement learning. </a:t>
            </a:r>
            <a:r>
              <a:rPr lang="en-US" sz="1800" b="0" i="0" u="none" strike="noStrike" baseline="0" dirty="0">
                <a:latin typeface="NimbusRomNo9L-ReguItal"/>
              </a:rPr>
              <a:t>Artificial Intelligence</a:t>
            </a:r>
            <a:r>
              <a:rPr lang="en-US" sz="1800" b="0" i="0" u="none" strike="noStrike" baseline="0" dirty="0">
                <a:latin typeface="NimbusRomNo9L-Regu"/>
              </a:rPr>
              <a:t>, 112(1):181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– 211,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53A40-070B-4730-B391-23B4FB3A56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16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Between MDPs and semi-MDPs: A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framework for temporal abstraction in reinforcement learning. </a:t>
            </a:r>
            <a:r>
              <a:rPr lang="en-US" sz="1800" b="0" i="0" u="none" strike="noStrike" baseline="0" dirty="0">
                <a:latin typeface="NimbusRomNo9L-ReguItal"/>
              </a:rPr>
              <a:t>Artificial Intelligence</a:t>
            </a:r>
            <a:r>
              <a:rPr lang="en-US" sz="1800" b="0" i="0" u="none" strike="noStrike" baseline="0" dirty="0">
                <a:latin typeface="NimbusRomNo9L-Regu"/>
              </a:rPr>
              <a:t>, 112(1):181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– 211,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53A40-070B-4730-B391-23B4FB3A56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51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53A40-070B-4730-B391-23B4FB3A56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97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53A40-070B-4730-B391-23B4FB3A56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88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70810735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8BD3F91F-1DD6-428F-A7D4-04BC384A6A7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C0785476-F2B1-4135-BE27-EB6D2A76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562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BD3F91F-1DD6-428F-A7D4-04BC384A6A7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0785476-F2B1-4135-BE27-EB6D2A76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6816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BD3F91F-1DD6-428F-A7D4-04BC384A6A7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0785476-F2B1-4135-BE27-EB6D2A76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293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BD3F91F-1DD6-428F-A7D4-04BC384A6A7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0785476-F2B1-4135-BE27-EB6D2A76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3399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BD3F91F-1DD6-428F-A7D4-04BC384A6A7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0785476-F2B1-4135-BE27-EB6D2A76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9475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90116787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F91F-1DD6-428F-A7D4-04BC384A6A7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85476-F2B1-4135-BE27-EB6D2A76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29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0C70A6D8-89B8-49B0-8903-7EF273AB9F75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1128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5067668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8159059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57891048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3835634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120939552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1470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8BD3F91F-1DD6-428F-A7D4-04BC384A6A7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C0785476-F2B1-4135-BE27-EB6D2A76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5726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8BD3F91F-1DD6-428F-A7D4-04BC384A6A7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0785476-F2B1-4135-BE27-EB6D2A76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7205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8BD3F91F-1DD6-428F-A7D4-04BC384A6A7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C0785476-F2B1-4135-BE27-EB6D2A76A812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3784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8" r:id="rId16"/>
    <p:sldLayoutId id="2147483679" r:id="rId17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hyperlink" Target="mailto:he.xu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0124" y="1122363"/>
            <a:ext cx="9276862" cy="4066164"/>
          </a:xfrm>
        </p:spPr>
        <p:txBody>
          <a:bodyPr>
            <a:normAutofit/>
          </a:bodyPr>
          <a:lstStyle/>
          <a:p>
            <a:r>
              <a:rPr lang="en-US" altLang="x-none" sz="1800" dirty="0">
                <a:ea typeface="ＭＳ Ｐゴシック" charset="-128"/>
              </a:rPr>
              <a:t>Summer Term 22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sz="3600" b="1" dirty="0"/>
              <a:t>Multi-Agent Reinforcement Learning for Self-Adaptive Systems</a:t>
            </a:r>
            <a:br>
              <a:rPr lang="en-US" sz="3600" b="1" dirty="0"/>
            </a:br>
            <a:br>
              <a:rPr lang="en-US" altLang="x-none" sz="4000" b="1" dirty="0">
                <a:ea typeface="ＭＳ Ｐゴシック" charset="-128"/>
              </a:rPr>
            </a:br>
            <a:r>
              <a:rPr lang="en-US" sz="3600" b="1" dirty="0"/>
              <a:t>Lecture-6: </a:t>
            </a:r>
            <a:r>
              <a:rPr lang="en-US" sz="3600" dirty="0"/>
              <a:t>Transfer Learning in Multi-Agent RL (Overview)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90455" y="5421529"/>
            <a:ext cx="7515022" cy="1124744"/>
          </a:xfrm>
        </p:spPr>
        <p:txBody>
          <a:bodyPr>
            <a:normAutofit fontScale="25000" lnSpcReduction="20000"/>
          </a:bodyPr>
          <a:lstStyle/>
          <a:p>
            <a:r>
              <a:rPr lang="en-US" altLang="x-none" sz="6400" dirty="0">
                <a:ea typeface="ＭＳ Ｐゴシック" charset="-128"/>
              </a:rPr>
              <a:t>Prof. Dr. Holger Giese (</a:t>
            </a:r>
            <a:r>
              <a:rPr lang="en-US" altLang="x-none" sz="6400" dirty="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 dirty="0">
                <a:ea typeface="ＭＳ Ｐゴシック" charset="-128"/>
              </a:rPr>
              <a:t> </a:t>
            </a:r>
          </a:p>
          <a:p>
            <a:r>
              <a:rPr lang="en-US" altLang="x-none" sz="6400" dirty="0">
                <a:ea typeface="ＭＳ Ｐゴシック" charset="-128"/>
              </a:rPr>
              <a:t>Christian Medeiros Adriano (</a:t>
            </a:r>
            <a:r>
              <a:rPr lang="en-US" altLang="x-none" sz="64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 dirty="0">
                <a:ea typeface="ＭＳ Ｐゴシック" charset="-128"/>
              </a:rPr>
              <a:t>) - </a:t>
            </a:r>
            <a:r>
              <a:rPr lang="en-US" altLang="x-none" sz="6400" b="1" dirty="0">
                <a:ea typeface="ＭＳ Ｐゴシック" charset="-128"/>
              </a:rPr>
              <a:t>“Chris”</a:t>
            </a:r>
            <a:endParaRPr lang="en-US" altLang="x-none" sz="6400" dirty="0">
              <a:ea typeface="ＭＳ Ｐゴシック" charset="-128"/>
            </a:endParaRPr>
          </a:p>
          <a:p>
            <a:r>
              <a:rPr lang="en-US" altLang="x-none" sz="6400" dirty="0">
                <a:ea typeface="ＭＳ Ｐゴシック" charset="-128"/>
              </a:rPr>
              <a:t> He Xu (</a:t>
            </a:r>
            <a:r>
              <a:rPr lang="en-US" altLang="x-none" sz="6400" dirty="0">
                <a:ea typeface="ＭＳ Ｐゴシック" charset="-128"/>
                <a:hlinkClick r:id="rId5"/>
              </a:rPr>
              <a:t>he.xu@hpi.de</a:t>
            </a:r>
            <a:r>
              <a:rPr lang="en-US" altLang="x-none" sz="6400" dirty="0">
                <a:ea typeface="ＭＳ Ｐゴシック" charset="-128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4EAE-6822-4122-9349-DC57E9BAA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543" y="3899876"/>
            <a:ext cx="11228913" cy="2774461"/>
          </a:xfrm>
        </p:spPr>
        <p:txBody>
          <a:bodyPr/>
          <a:lstStyle/>
          <a:p>
            <a:r>
              <a:rPr lang="en-US" dirty="0"/>
              <a:t>Design Tasks</a:t>
            </a:r>
            <a:br>
              <a:rPr lang="en-US" dirty="0"/>
            </a:br>
            <a:r>
              <a:rPr lang="en-US" sz="2400" dirty="0"/>
              <a:t>Transfer Learning in Multi-Agent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976408690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7F6D-8B22-3D54-FD39-41A1E9DC7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POMDP Modeling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374EA-B105-5E1B-00A1-1FF320641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5490221"/>
          </a:xfrm>
        </p:spPr>
        <p:txBody>
          <a:bodyPr/>
          <a:lstStyle/>
          <a:p>
            <a:pPr marL="698494" lvl="1" indent="-457200">
              <a:buFont typeface="+mj-lt"/>
              <a:buAutoNum type="arabicPeriod"/>
            </a:pPr>
            <a:r>
              <a:rPr lang="en-US" dirty="0"/>
              <a:t>What is an adequate definition of our POMPD (Partially Observable Markov Decision Process)?</a:t>
            </a:r>
          </a:p>
          <a:p>
            <a:pPr marL="698494" lvl="1" indent="-457200">
              <a:buFont typeface="+mj-lt"/>
              <a:buAutoNum type="arabicPeriod"/>
            </a:pPr>
            <a:r>
              <a:rPr lang="en-US" dirty="0"/>
              <a:t>What would be the specific difficulties of modeling:</a:t>
            </a:r>
          </a:p>
          <a:p>
            <a:pPr lvl="2" indent="0">
              <a:buNone/>
            </a:pPr>
            <a:r>
              <a:rPr lang="en-US" dirty="0"/>
              <a:t>2.1 Discrete actions (restart component), which fix failures CF1, CF2, CF3 via DQN or Double DQN?</a:t>
            </a:r>
          </a:p>
          <a:p>
            <a:pPr lvl="2" indent="0">
              <a:buNone/>
            </a:pPr>
            <a:r>
              <a:rPr lang="en-US" dirty="0"/>
              <a:t>2.2 Continuous actions (add/remove instances), which fix the failure CF5 via SAC?</a:t>
            </a:r>
          </a:p>
          <a:p>
            <a:pPr marL="698494" lvl="1" indent="-457200">
              <a:buFont typeface="+mj-lt"/>
              <a:buAutoNum type="arabicPeriod"/>
            </a:pPr>
            <a:r>
              <a:rPr lang="en-US" dirty="0"/>
              <a:t>What are the impact of partial observability of failure status with respect to:</a:t>
            </a:r>
          </a:p>
          <a:p>
            <a:pPr lvl="2" indent="0">
              <a:buNone/>
            </a:pPr>
            <a:r>
              <a:rPr lang="en-US" dirty="0"/>
              <a:t>3.1 Choice of action (reward modeling)?</a:t>
            </a:r>
          </a:p>
          <a:p>
            <a:pPr lvl="2" indent="0">
              <a:buNone/>
            </a:pPr>
            <a:r>
              <a:rPr lang="en-US" dirty="0"/>
              <a:t>3.2 Policy learning (convergence, sample efficiency)?</a:t>
            </a:r>
          </a:p>
          <a:p>
            <a:pPr lvl="2" indent="0">
              <a:buNone/>
            </a:pPr>
            <a:r>
              <a:rPr lang="en-US" dirty="0"/>
              <a:t>3.3 Coordination (ranking of actions)?</a:t>
            </a:r>
          </a:p>
          <a:p>
            <a:pPr lvl="2" indent="0">
              <a:buNone/>
            </a:pPr>
            <a:r>
              <a:rPr lang="en-US" dirty="0"/>
              <a:t>3.4 Transfer learning (according to different types of perturbations)?</a:t>
            </a:r>
          </a:p>
          <a:p>
            <a:pPr marL="698494" lvl="1" indent="-457200">
              <a:buFont typeface="+mj-lt"/>
              <a:buAutoNum type="arabicPeriod"/>
            </a:pPr>
            <a:r>
              <a:rPr lang="en-US" dirty="0"/>
              <a:t>Suggest one more design concern to discuss</a:t>
            </a:r>
          </a:p>
          <a:p>
            <a:pPr marL="698494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51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7F6D-8B22-3D54-FD39-41A1E9DC7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Models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374EA-B105-5E1B-00A1-1FF320641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002360"/>
          </a:xfrm>
        </p:spPr>
        <p:txBody>
          <a:bodyPr/>
          <a:lstStyle/>
          <a:p>
            <a:pPr lvl="1" indent="0">
              <a:buNone/>
            </a:pPr>
            <a:r>
              <a:rPr lang="en-US" dirty="0"/>
              <a:t>What would be the pros and cons in our scenario by adopting </a:t>
            </a:r>
          </a:p>
          <a:p>
            <a:pPr marL="698494" lvl="1" indent="-457200">
              <a:buFont typeface="+mj-lt"/>
              <a:buAutoNum type="arabicPeriod"/>
            </a:pPr>
            <a:r>
              <a:rPr lang="en-US" dirty="0"/>
              <a:t>Model-free (e.g., DQN)</a:t>
            </a:r>
          </a:p>
          <a:p>
            <a:pPr marL="698494" lvl="1" indent="-457200">
              <a:buFont typeface="+mj-lt"/>
              <a:buAutoNum type="arabicPeriod"/>
            </a:pPr>
            <a:r>
              <a:rPr lang="en-US" dirty="0"/>
              <a:t>Model-based (e.g., Dyna-Q)</a:t>
            </a:r>
          </a:p>
          <a:p>
            <a:pPr marL="698494" lvl="1" indent="-457200">
              <a:buFont typeface="+mj-lt"/>
              <a:buAutoNum type="arabicPeriod"/>
            </a:pPr>
            <a:r>
              <a:rPr lang="en-US" dirty="0"/>
              <a:t>Q-value vs Policy Gradient?</a:t>
            </a:r>
          </a:p>
          <a:p>
            <a:pPr marL="698494" lvl="1" indent="-457200">
              <a:buFont typeface="+mj-lt"/>
              <a:buAutoNum type="arabicPeriod"/>
            </a:pPr>
            <a:r>
              <a:rPr lang="en-US" dirty="0"/>
              <a:t>On-policy (A2C,A3C)  </a:t>
            </a:r>
          </a:p>
          <a:p>
            <a:pPr marL="698494" lvl="1" indent="-457200">
              <a:buFont typeface="+mj-lt"/>
              <a:buAutoNum type="arabicPeriod"/>
            </a:pPr>
            <a:r>
              <a:rPr lang="en-US" dirty="0"/>
              <a:t>Off-line policy (SAC,DQN)</a:t>
            </a:r>
          </a:p>
          <a:p>
            <a:pPr marL="698494" lvl="1" indent="-457200">
              <a:buFont typeface="+mj-lt"/>
              <a:buAutoNum type="arabicPeriod"/>
            </a:pPr>
            <a:r>
              <a:rPr lang="en-US" dirty="0"/>
              <a:t>Suggest one more learning model to discuss (e.g., eligibility traces, replay buffer, etc.)</a:t>
            </a:r>
          </a:p>
        </p:txBody>
      </p:sp>
    </p:spTree>
    <p:extLst>
      <p:ext uri="{BB962C8B-B14F-4D97-AF65-F5344CB8AC3E}">
        <p14:creationId xmlns:p14="http://schemas.microsoft.com/office/powerpoint/2010/main" val="287896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7F6D-8B22-3D54-FD39-41A1E9DC7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Coordination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374EA-B105-5E1B-00A1-1FF320641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451201"/>
          </a:xfrm>
        </p:spPr>
        <p:txBody>
          <a:bodyPr/>
          <a:lstStyle/>
          <a:p>
            <a:pPr lvl="1" indent="0">
              <a:buNone/>
            </a:pPr>
            <a:r>
              <a:rPr lang="en-US" dirty="0"/>
              <a:t>What are the pros and cons in adopting any of the following MARL architectures </a:t>
            </a:r>
          </a:p>
          <a:p>
            <a:pPr marL="698494" lvl="1" indent="-457200">
              <a:buFont typeface="+mj-lt"/>
              <a:buAutoNum type="arabicPeriod"/>
            </a:pPr>
            <a:r>
              <a:rPr lang="en-US" dirty="0"/>
              <a:t>Independent Learning Agents</a:t>
            </a:r>
          </a:p>
          <a:p>
            <a:pPr marL="698494" lvl="1" indent="-457200">
              <a:buFont typeface="+mj-lt"/>
              <a:buAutoNum type="arabicPeriod"/>
            </a:pPr>
            <a:r>
              <a:rPr lang="en-US" dirty="0"/>
              <a:t>VDN</a:t>
            </a:r>
          </a:p>
          <a:p>
            <a:pPr marL="698494" lvl="1" indent="-457200">
              <a:buFont typeface="+mj-lt"/>
              <a:buAutoNum type="arabicPeriod"/>
            </a:pPr>
            <a:r>
              <a:rPr lang="en-US" dirty="0" err="1"/>
              <a:t>QMix</a:t>
            </a:r>
            <a:r>
              <a:rPr lang="en-US" dirty="0"/>
              <a:t> </a:t>
            </a:r>
          </a:p>
          <a:p>
            <a:pPr marL="698494" lvl="1" indent="-457200">
              <a:buFont typeface="+mj-lt"/>
              <a:buAutoNum type="arabicPeriod"/>
            </a:pPr>
            <a:r>
              <a:rPr lang="en-US" dirty="0"/>
              <a:t>VDCA</a:t>
            </a:r>
          </a:p>
          <a:p>
            <a:pPr marL="698494" lvl="1" indent="-457200">
              <a:buFont typeface="+mj-lt"/>
              <a:buAutoNum type="arabicPeriod"/>
            </a:pPr>
            <a:r>
              <a:rPr lang="en-US" dirty="0"/>
              <a:t>Suggest on more architecture to discuss.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8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7F6D-8B22-3D54-FD39-41A1E9DC7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Transfer Learning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374EA-B105-5E1B-00A1-1FF320641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5246564"/>
          </a:xfrm>
        </p:spPr>
        <p:txBody>
          <a:bodyPr/>
          <a:lstStyle/>
          <a:p>
            <a:pPr marL="698494" lvl="1" indent="-457200">
              <a:buFont typeface="+mj-lt"/>
              <a:buAutoNum type="arabicPeriod"/>
            </a:pPr>
            <a:r>
              <a:rPr lang="en-US" dirty="0"/>
              <a:t>What type of knowledge can we transfer?</a:t>
            </a:r>
          </a:p>
          <a:p>
            <a:pPr marL="698494" lvl="1" indent="-457200">
              <a:buFont typeface="+mj-lt"/>
              <a:buAutoNum type="arabicPeriod"/>
            </a:pPr>
            <a:r>
              <a:rPr lang="en-US" dirty="0"/>
              <a:t>For each type of knowledge, list and briefly discuss:</a:t>
            </a:r>
          </a:p>
          <a:p>
            <a:pPr lvl="2" indent="0">
              <a:buNone/>
            </a:pPr>
            <a:r>
              <a:rPr lang="en-US" dirty="0"/>
              <a:t>2.1 The uncertainty in the knowledge</a:t>
            </a:r>
          </a:p>
          <a:p>
            <a:pPr lvl="2" indent="0">
              <a:buNone/>
            </a:pPr>
            <a:r>
              <a:rPr lang="en-US" dirty="0"/>
              <a:t>2.2 The impact of these uncertainties</a:t>
            </a:r>
          </a:p>
          <a:p>
            <a:pPr lvl="3" indent="0">
              <a:buNone/>
            </a:pPr>
            <a:r>
              <a:rPr lang="en-US" dirty="0"/>
              <a:t>2.2.1 In training/testing (sample efficiency, convergence)</a:t>
            </a:r>
          </a:p>
          <a:p>
            <a:pPr lvl="3" indent="0">
              <a:buNone/>
            </a:pPr>
            <a:r>
              <a:rPr lang="en-US" dirty="0"/>
              <a:t>2.2.2 In production (suboptimal utility, loss of robustness)</a:t>
            </a:r>
          </a:p>
          <a:p>
            <a:pPr marL="698494" lvl="1" indent="-457200">
              <a:buFont typeface="+mj-lt"/>
              <a:buAutoNum type="arabicPeriod"/>
            </a:pPr>
            <a:r>
              <a:rPr lang="en-US" dirty="0"/>
              <a:t>For each anticipated knowledge transfer shortcoming, list:</a:t>
            </a:r>
          </a:p>
          <a:p>
            <a:pPr lvl="2" indent="0">
              <a:buNone/>
            </a:pPr>
            <a:r>
              <a:rPr lang="en-US" dirty="0"/>
              <a:t>3.1 Constraints</a:t>
            </a:r>
          </a:p>
          <a:p>
            <a:pPr lvl="2" indent="0">
              <a:buNone/>
            </a:pPr>
            <a:r>
              <a:rPr lang="en-US" dirty="0"/>
              <a:t>3.2 Trade-offs</a:t>
            </a:r>
          </a:p>
          <a:p>
            <a:pPr lvl="2" indent="0">
              <a:buNone/>
            </a:pPr>
            <a:r>
              <a:rPr lang="en-US" dirty="0"/>
              <a:t>3.3 Mitigating assumptions</a:t>
            </a:r>
          </a:p>
          <a:p>
            <a:pPr marL="698494" lvl="1" indent="-457200">
              <a:buFont typeface="+mj-lt"/>
              <a:buAutoNum type="arabicPeriod"/>
            </a:pPr>
            <a:r>
              <a:rPr lang="en-US" dirty="0"/>
              <a:t>Suggest one more transfer learning concern to discuss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899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EC1B-8B08-2F5D-4FB3-998EE662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 challenges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94947BC-FC7B-FF23-182C-6578F2D58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978518"/>
            <a:ext cx="11474450" cy="573548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Which of these metrics best capture the quality of the transfer learning solution in our scenario? Assume that the goals are to </a:t>
            </a:r>
            <a:r>
              <a:rPr lang="en-US" b="1" dirty="0"/>
              <a:t>maximize cumulative system utility </a:t>
            </a:r>
            <a:r>
              <a:rPr lang="en-US" dirty="0"/>
              <a:t>and </a:t>
            </a:r>
            <a:r>
              <a:rPr lang="en-US" b="1" dirty="0"/>
              <a:t>minimize loss of robustness under perturbations </a:t>
            </a:r>
            <a:r>
              <a:rPr lang="en-US" dirty="0"/>
              <a:t>are the goal.</a:t>
            </a:r>
          </a:p>
          <a:p>
            <a:pPr marL="698494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u="sng" dirty="0"/>
              <a:t>Jumpstart performance</a:t>
            </a:r>
            <a:r>
              <a:rPr lang="en-US" sz="1600" dirty="0"/>
              <a:t>: the initial performance of the agents.</a:t>
            </a:r>
          </a:p>
          <a:p>
            <a:pPr marL="698494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u="sng" dirty="0"/>
              <a:t>Asymptotic performance</a:t>
            </a:r>
            <a:r>
              <a:rPr lang="en-US" sz="1600" dirty="0"/>
              <a:t>: the ultimate performance of the agents.</a:t>
            </a:r>
          </a:p>
          <a:p>
            <a:pPr marL="698494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u="sng" dirty="0"/>
              <a:t>Accumulated rewards</a:t>
            </a:r>
            <a:r>
              <a:rPr lang="en-US" sz="1600" dirty="0"/>
              <a:t>: the area under the learning curve of the agents.</a:t>
            </a:r>
          </a:p>
          <a:p>
            <a:pPr marL="698494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u="sng" dirty="0"/>
              <a:t>Transfer ratio</a:t>
            </a:r>
            <a:r>
              <a:rPr lang="en-US" sz="1600" dirty="0"/>
              <a:t>: the ratio between asymptotic performance of the agents with transfer learning and asymptotic performance of the agents without transfer learning.</a:t>
            </a:r>
          </a:p>
          <a:p>
            <a:pPr marL="698494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u="sng" dirty="0"/>
              <a:t>Time to threshold</a:t>
            </a:r>
            <a:r>
              <a:rPr lang="en-US" sz="1600" dirty="0"/>
              <a:t>: the learning time (iterations) needed for the target agents to reach certain performance threshold.</a:t>
            </a:r>
          </a:p>
          <a:p>
            <a:pPr marL="698494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u="sng" dirty="0"/>
              <a:t>Performance with fixed training epochs</a:t>
            </a:r>
            <a:r>
              <a:rPr lang="en-US" sz="1600" dirty="0"/>
              <a:t>: the performance achieved by the target agents after a specific number of training iterations.</a:t>
            </a:r>
          </a:p>
          <a:p>
            <a:pPr marL="698494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u="sng" dirty="0"/>
              <a:t>Performance sensitivity</a:t>
            </a:r>
            <a:r>
              <a:rPr lang="en-US" sz="1600" dirty="0"/>
              <a:t>: the variance in returns using different hyper-parameter settings.</a:t>
            </a:r>
          </a:p>
          <a:p>
            <a:pPr marL="698494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u="sng" dirty="0"/>
              <a:t>Your suggestion</a:t>
            </a:r>
            <a:r>
              <a:rPr lang="en-US" sz="1600" dirty="0"/>
              <a:t> of metric?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89966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4EAE-6822-4122-9349-DC57E9BAA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543" y="3915509"/>
            <a:ext cx="11228913" cy="2704122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913299779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CDB3FB-C0D0-A4E6-C044-5F79FB98A79D}"/>
              </a:ext>
            </a:extLst>
          </p:cNvPr>
          <p:cNvSpPr/>
          <p:nvPr/>
        </p:nvSpPr>
        <p:spPr bwMode="gray">
          <a:xfrm>
            <a:off x="170390" y="3359704"/>
            <a:ext cx="11928477" cy="33542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8EE380-AA3B-F69C-7F83-0ABFBD796B61}"/>
              </a:ext>
            </a:extLst>
          </p:cNvPr>
          <p:cNvSpPr/>
          <p:nvPr/>
        </p:nvSpPr>
        <p:spPr bwMode="gray">
          <a:xfrm>
            <a:off x="170390" y="1087576"/>
            <a:ext cx="11928477" cy="21212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16267-C2CB-FD09-93A9-6AE5BF2B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in MARL – Wednesday May 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67A3-60CC-3DF3-4400-25476D9B2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81" y="1407318"/>
            <a:ext cx="9876096" cy="5306681"/>
          </a:xfrm>
        </p:spPr>
        <p:txBody>
          <a:bodyPr/>
          <a:lstStyle/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Zhu, Z., et al., 2020,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Transfer learning in deep reinforcement learning: A survey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arXiv:2009.07888.</a:t>
            </a:r>
          </a:p>
          <a:p>
            <a:pPr marL="342900" indent="-34290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Silva, F. L. da &amp;  Costa, A. H. R., 2021, 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Transfer learning for multiagent reinforcement learning systems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. Synthesis Lectures on Artificial Intelligence and Machine Learning 15.3, pp.1-129.</a:t>
            </a:r>
          </a:p>
          <a:p>
            <a:pPr marL="342900" indent="-34290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Herrera, Manuel, et al., 2020, 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Multi-agent systems and complex networks: Review and applications in systems engineering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. Processes 8.3, 312</a:t>
            </a:r>
          </a:p>
          <a:p>
            <a:pPr marL="342900" indent="-34290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Cheng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Z., et al., 2021,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Multi‐agent reinforcement learning via knowledge transfer with differentially private noise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International Journal of Intelligent Systems 37.1, pp.799-828.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Christianos, P., et al., 2020,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Shared experience actor-critic for multi-agent reinforcement learning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arXiv:2006.07169.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Grimbly, St. , et al., 2021.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Causal multi-agent reinforcement learning: review and open 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roblems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arXiv:2111.06721.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Yang, T., et al., 2020,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Transfer among agents: an efficient multiagent 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ransfer 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earning 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ramework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arXiv:2002.08030.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C5173E-FCC3-EDB5-EE91-42F9E2E6D5A1}"/>
              </a:ext>
            </a:extLst>
          </p:cNvPr>
          <p:cNvSpPr txBox="1"/>
          <p:nvPr/>
        </p:nvSpPr>
        <p:spPr bwMode="gray">
          <a:xfrm>
            <a:off x="424581" y="1096493"/>
            <a:ext cx="927103" cy="3019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b="1" dirty="0"/>
              <a:t>Surveys</a:t>
            </a:r>
            <a:endParaRPr 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FE255-0DAE-E3CA-AB59-8F97E4492BEB}"/>
              </a:ext>
            </a:extLst>
          </p:cNvPr>
          <p:cNvSpPr txBox="1"/>
          <p:nvPr/>
        </p:nvSpPr>
        <p:spPr bwMode="gray">
          <a:xfrm>
            <a:off x="424581" y="3395880"/>
            <a:ext cx="1353419" cy="3019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b="1" dirty="0"/>
              <a:t>Applications</a:t>
            </a:r>
            <a:endParaRPr lang="en-US" sz="1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2861BE-7140-193C-3956-DC64AB2BA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871" y="1178269"/>
            <a:ext cx="1741802" cy="20305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121FF67-2F0B-8DA6-16F7-627D2DF8B1CE}"/>
              </a:ext>
            </a:extLst>
          </p:cNvPr>
          <p:cNvSpPr/>
          <p:nvPr/>
        </p:nvSpPr>
        <p:spPr bwMode="gray">
          <a:xfrm>
            <a:off x="9777046" y="1602153"/>
            <a:ext cx="523631" cy="969108"/>
          </a:xfrm>
          <a:prstGeom prst="rightArrow">
            <a:avLst>
              <a:gd name="adj1" fmla="val 50000"/>
              <a:gd name="adj2" fmla="val 4104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783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D12E-301E-7F52-A426-442CF3DCF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Further readings MARL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7E83BB6-449F-4451-009D-5CFA1C61B0CB}"/>
              </a:ext>
            </a:extLst>
          </p:cNvPr>
          <p:cNvSpPr/>
          <p:nvPr/>
        </p:nvSpPr>
        <p:spPr bwMode="gray">
          <a:xfrm>
            <a:off x="170390" y="793838"/>
            <a:ext cx="11928477" cy="9996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0B9EA6-CF0D-5761-DF88-3DBF16F570BC}"/>
              </a:ext>
            </a:extLst>
          </p:cNvPr>
          <p:cNvSpPr/>
          <p:nvPr/>
        </p:nvSpPr>
        <p:spPr bwMode="gray">
          <a:xfrm>
            <a:off x="161710" y="1914398"/>
            <a:ext cx="11928477" cy="23528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018B45-5EE5-EBE2-FF9E-5E69E223D5D2}"/>
              </a:ext>
            </a:extLst>
          </p:cNvPr>
          <p:cNvSpPr/>
          <p:nvPr/>
        </p:nvSpPr>
        <p:spPr bwMode="gray">
          <a:xfrm>
            <a:off x="131761" y="4361197"/>
            <a:ext cx="11928477" cy="193800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8D6D9-EBEC-0E38-8F2C-EF505E1EB677}"/>
              </a:ext>
            </a:extLst>
          </p:cNvPr>
          <p:cNvSpPr txBox="1"/>
          <p:nvPr/>
        </p:nvSpPr>
        <p:spPr bwMode="gray">
          <a:xfrm>
            <a:off x="216113" y="956195"/>
            <a:ext cx="11622406" cy="5638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Hernandez-Leal, P., et al., 2018,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multiagent deep reinforcement learning the answer or the question?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brief survey. learning 2122.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Hernandez-Leal, P., et al., 2020,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very condensed survey and critique of multiagent deep reinforcement learning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Proceedings of the 19th International Conference on Autonomous Agents and Multi-Agent Systems.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Gronauer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S. &amp;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Diepold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K., 2021,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Multi-agent deep reinforcement learning: a survey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Artificial Intelligence Review, pp.1-49.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Vithayathil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V., et al., 2020,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survey of multi-task deep reinforcement learning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Electronics 9.9.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Zhang, K., et al., 2021,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Multi-agent reinforcement learning: A selective overview of theories and algorithms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Handbook of Reinforcement Learning and Control, pp.321-384.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Nguyen, T. T., et al., 2020,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Deep reinforcement learning for multiagent systems: A review of challenges, solutions, and applications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IEEE transactions on cybernetics 50.9, pp.3826-3839.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Du, W. &amp; Ding, S.., 2021,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survey on multi-agent deep reinforcement learning: from the perspective of challenges and applications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Artificial Intelligence Review 54.5, pp.3215-3238.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Rădulescu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Roxana, et al., 2020,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Multi-objective multi-agent decision making: a utility-based analysis and survey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Autonomous Agents and Multi-Agent Systems 34.1, pp.1-52.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Zafar, H., et al., 2021,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Transfer Learning in multi-agent </a:t>
            </a: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einforcement </a:t>
            </a: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earning with double Q-Networks for distributed </a:t>
            </a: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esource </a:t>
            </a: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haring in V2X Communication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arXiv:2107.06195.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Lopez-Cot, S., 2020,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 to teach in multiagent reinforcement learning with teams of N&gt; 2 Agents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Diss. Massachusetts Institute of Technology.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Hejazi, E., 2021,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Multi-agent machine learning in self-organizing systems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Information Sciences 581, pp.194-214.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0696AE-31D3-3A65-41BD-F9BF6D97D4D6}"/>
              </a:ext>
            </a:extLst>
          </p:cNvPr>
          <p:cNvSpPr txBox="1"/>
          <p:nvPr/>
        </p:nvSpPr>
        <p:spPr bwMode="gray">
          <a:xfrm>
            <a:off x="353481" y="818463"/>
            <a:ext cx="927103" cy="3019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Critiques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E7B636-3835-C421-259D-AB4D109132B0}"/>
              </a:ext>
            </a:extLst>
          </p:cNvPr>
          <p:cNvSpPr txBox="1"/>
          <p:nvPr/>
        </p:nvSpPr>
        <p:spPr bwMode="gray">
          <a:xfrm>
            <a:off x="462172" y="1955867"/>
            <a:ext cx="927103" cy="3019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Surveys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BA4765-4A88-F2A9-0B40-366CB79BE086}"/>
              </a:ext>
            </a:extLst>
          </p:cNvPr>
          <p:cNvSpPr txBox="1"/>
          <p:nvPr/>
        </p:nvSpPr>
        <p:spPr bwMode="gray">
          <a:xfrm>
            <a:off x="478369" y="4436645"/>
            <a:ext cx="1392764" cy="3019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08645677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FB35-546E-DBD2-08FD-9A52430B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 – Adversarial training &amp; Non-Stationarity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DE084-D40D-7A89-F613-82F9C3D3BC5C}"/>
              </a:ext>
            </a:extLst>
          </p:cNvPr>
          <p:cNvSpPr txBox="1"/>
          <p:nvPr/>
        </p:nvSpPr>
        <p:spPr bwMode="gray">
          <a:xfrm>
            <a:off x="288150" y="1127810"/>
            <a:ext cx="11084219" cy="4190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van der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Heiden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T., et al., 2020,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Robust multi-Agent reinforcement learning with social empowerment for coordination and communication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arXiv:2012.08255.</a:t>
            </a:r>
          </a:p>
          <a:p>
            <a:pPr marL="457200" indent="-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Papoudakis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G., et al., 2019, 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Dealing with non-stationarity in multi-agent deep reinforcement learning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arXiv:1906.04737.</a:t>
            </a:r>
          </a:p>
          <a:p>
            <a:pPr marL="457200" indent="-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Zhang, K., et al., 2020,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Robust multi-agent reinforcement learning with model uncertainty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NeurIPS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Moos,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Janosch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et al.,2022,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Robust Reinforcement Learning: A Review of Foundations and Recent Advances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Machine Learning and Knowledge </a:t>
            </a:r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4.1: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276-315.</a:t>
            </a:r>
          </a:p>
          <a:p>
            <a:pPr marL="457200" indent="-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2624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CDB3FB-C0D0-A4E6-C044-5F79FB98A79D}"/>
              </a:ext>
            </a:extLst>
          </p:cNvPr>
          <p:cNvSpPr/>
          <p:nvPr/>
        </p:nvSpPr>
        <p:spPr bwMode="gray">
          <a:xfrm>
            <a:off x="170390" y="3359704"/>
            <a:ext cx="11928477" cy="33542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8EE380-AA3B-F69C-7F83-0ABFBD796B61}"/>
              </a:ext>
            </a:extLst>
          </p:cNvPr>
          <p:cNvSpPr/>
          <p:nvPr/>
        </p:nvSpPr>
        <p:spPr bwMode="gray">
          <a:xfrm>
            <a:off x="170390" y="1087576"/>
            <a:ext cx="11928477" cy="21212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16267-C2CB-FD09-93A9-6AE5BF2B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in MARL – Wednesday May 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67A3-60CC-3DF3-4400-25476D9B2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81" y="1407318"/>
            <a:ext cx="9876096" cy="5306681"/>
          </a:xfrm>
        </p:spPr>
        <p:txBody>
          <a:bodyPr/>
          <a:lstStyle/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Zhu, Z., et al., 2020,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Transfer learning in deep reinforcement learning: A survey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arXiv:2009.07888.</a:t>
            </a:r>
          </a:p>
          <a:p>
            <a:pPr marL="342900" indent="-34290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Silva, F. L. da &amp;  Costa, A. H. R., 2021, 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Transfer learning for multiagent reinforcement learning systems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. Synthesis Lectures on Artificial Intelligence and Machine Learning 15.3, pp.1-129.</a:t>
            </a:r>
          </a:p>
          <a:p>
            <a:pPr marL="342900" indent="-34290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Herrera, Manuel, et al., 2020, 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Multi-agent systems and complex networks: Review and applications in systems engineering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. Processes 8.3, 312</a:t>
            </a:r>
          </a:p>
          <a:p>
            <a:pPr marL="342900" indent="-34290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Cheng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Z., et al., 2021,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Multi‐agent reinforcement learning via knowledge transfer with differentially private noise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International Journal of Intelligent Systems 37.1, pp.799-828.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Christianos, P., et al., 2020,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Shared experience actor-critic for multi-agent reinforcement learning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arXiv:2006.07169.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Grimbly, St. , et al., 2021.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Causal multi-agent reinforcement learning: review and open 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roblems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arXiv:2111.06721.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Yang, T., et al., 2020,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Transfer among agents: an efficient multiagent 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ransfer 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earning 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ramework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arXiv:2002.08030.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C5173E-FCC3-EDB5-EE91-42F9E2E6D5A1}"/>
              </a:ext>
            </a:extLst>
          </p:cNvPr>
          <p:cNvSpPr txBox="1"/>
          <p:nvPr/>
        </p:nvSpPr>
        <p:spPr bwMode="gray">
          <a:xfrm>
            <a:off x="424581" y="1096493"/>
            <a:ext cx="927103" cy="3019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b="1" dirty="0"/>
              <a:t>Surveys</a:t>
            </a:r>
            <a:endParaRPr 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FE255-0DAE-E3CA-AB59-8F97E4492BEB}"/>
              </a:ext>
            </a:extLst>
          </p:cNvPr>
          <p:cNvSpPr txBox="1"/>
          <p:nvPr/>
        </p:nvSpPr>
        <p:spPr bwMode="gray">
          <a:xfrm>
            <a:off x="424581" y="3395880"/>
            <a:ext cx="1353419" cy="3019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b="1" dirty="0"/>
              <a:t>Applications</a:t>
            </a:r>
            <a:endParaRPr lang="en-US" sz="1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2861BE-7140-193C-3956-DC64AB2BA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871" y="1178269"/>
            <a:ext cx="1741802" cy="20305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121FF67-2F0B-8DA6-16F7-627D2DF8B1CE}"/>
              </a:ext>
            </a:extLst>
          </p:cNvPr>
          <p:cNvSpPr/>
          <p:nvPr/>
        </p:nvSpPr>
        <p:spPr bwMode="gray">
          <a:xfrm>
            <a:off x="9777046" y="1602153"/>
            <a:ext cx="523631" cy="969108"/>
          </a:xfrm>
          <a:prstGeom prst="rightArrow">
            <a:avLst>
              <a:gd name="adj1" fmla="val 50000"/>
              <a:gd name="adj2" fmla="val 4104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229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4EAE-6822-4122-9349-DC57E9BAA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543" y="3501292"/>
            <a:ext cx="11228913" cy="2210297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088438034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7F99FF-105D-AB4B-340F-C7C700289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4" y="845637"/>
            <a:ext cx="11474451" cy="45756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b="1" dirty="0"/>
              <a:t>Imitation learning </a:t>
            </a:r>
            <a:r>
              <a:rPr lang="en-US" sz="1200" dirty="0"/>
              <a:t>[Ho 2016,Kostriov 2018]</a:t>
            </a:r>
            <a:r>
              <a:rPr lang="en-US" sz="1400" b="1" dirty="0"/>
              <a:t> </a:t>
            </a:r>
            <a:endParaRPr lang="en-US" sz="1600" b="1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u="sng" dirty="0"/>
              <a:t>What</a:t>
            </a:r>
            <a:r>
              <a:rPr lang="en-US" sz="1600" dirty="0"/>
              <a:t>: learns a policy by mimicking the behavior of an expert policy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u="sng" dirty="0"/>
              <a:t>Why</a:t>
            </a:r>
            <a:r>
              <a:rPr lang="en-US" sz="1600" dirty="0"/>
              <a:t>: when the environment feedbacks are partially or not available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Lifelong learning/Continual learning </a:t>
            </a:r>
            <a:r>
              <a:rPr lang="en-US" sz="1200" dirty="0"/>
              <a:t>[Al-</a:t>
            </a:r>
            <a:r>
              <a:rPr lang="en-US" sz="1200" dirty="0" err="1"/>
              <a:t>Shedivat</a:t>
            </a:r>
            <a:r>
              <a:rPr lang="en-US" sz="1200" dirty="0"/>
              <a:t> 2018, Chen 2020]</a:t>
            </a:r>
            <a:r>
              <a:rPr lang="en-US" sz="1400" b="1" dirty="0"/>
              <a:t> </a:t>
            </a:r>
            <a:endParaRPr lang="en-US" sz="1200" b="1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u="sng" dirty="0"/>
              <a:t>What</a:t>
            </a:r>
            <a:r>
              <a:rPr lang="en-US" sz="1600" dirty="0"/>
              <a:t>: learns spatio-temporal related tasks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u="sng" dirty="0"/>
              <a:t>Why</a:t>
            </a:r>
            <a:r>
              <a:rPr lang="en-US" sz="1600" dirty="0"/>
              <a:t>: dynamically-changing tasks (non-stationarity)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Hierarchical/Feudal Reinforcement learning </a:t>
            </a:r>
            <a:r>
              <a:rPr lang="en-US" sz="1200" dirty="0"/>
              <a:t>[Al-Emran 2015, </a:t>
            </a:r>
            <a:r>
              <a:rPr lang="en-US" sz="1200" dirty="0" err="1"/>
              <a:t>Pateria</a:t>
            </a:r>
            <a:r>
              <a:rPr lang="en-US" sz="1200" dirty="0"/>
              <a:t> 2021] </a:t>
            </a:r>
            <a:endParaRPr lang="en-US" sz="1600" b="1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u="sng" dirty="0"/>
              <a:t>What</a:t>
            </a:r>
            <a:r>
              <a:rPr lang="en-US" sz="1600" dirty="0"/>
              <a:t>: learns hierarchical tasks (e.g., robotics)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u="sng" dirty="0"/>
              <a:t>Why</a:t>
            </a:r>
            <a:r>
              <a:rPr lang="en-US" sz="1600" dirty="0"/>
              <a:t>: state-space is partitioned in different granularities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Multi-Agent Reinforcement learning </a:t>
            </a:r>
            <a:r>
              <a:rPr lang="en-US" sz="1200" dirty="0"/>
              <a:t>[</a:t>
            </a:r>
            <a:r>
              <a:rPr lang="en-US" sz="1200" dirty="0" err="1"/>
              <a:t>Gronauer</a:t>
            </a:r>
            <a:r>
              <a:rPr lang="en-US" sz="1200" dirty="0"/>
              <a:t> 2021, Zhang 2021]</a:t>
            </a:r>
            <a:endParaRPr lang="en-US" sz="16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u="sng" dirty="0"/>
              <a:t>What</a:t>
            </a:r>
            <a:r>
              <a:rPr lang="en-US" sz="1600" dirty="0"/>
              <a:t>: learns to solve sequential decision problems that a single agent cannot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u="sng" dirty="0"/>
              <a:t>Why</a:t>
            </a:r>
            <a:r>
              <a:rPr lang="en-US" sz="1600" dirty="0"/>
              <a:t>: need for multiple agents because of scalability or conflicting goals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857ABF-D393-2901-D98C-AFC47DA29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related to transfer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C935FE-5CB6-6451-4E98-4AA262C6B3FD}"/>
              </a:ext>
            </a:extLst>
          </p:cNvPr>
          <p:cNvSpPr txBox="1"/>
          <p:nvPr/>
        </p:nvSpPr>
        <p:spPr bwMode="gray">
          <a:xfrm>
            <a:off x="9339382" y="1948978"/>
            <a:ext cx="2852615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b="1" i="1" u="none" strike="noStrike" baseline="0" dirty="0">
                <a:latin typeface="URWPalladioL-Roma"/>
              </a:rPr>
              <a:t>Challenge</a:t>
            </a:r>
            <a:r>
              <a:rPr lang="en-US" i="1" dirty="0">
                <a:latin typeface="URWPalladioL-Roma"/>
              </a:rPr>
              <a:t>:</a:t>
            </a:r>
            <a:r>
              <a:rPr lang="en-US" sz="1800" b="0" i="1" u="none" strike="noStrike" baseline="0" dirty="0">
                <a:latin typeface="URWPalladioL-Roma"/>
              </a:rPr>
              <a:t> acquire new information while retaining previous knowledge across new </a:t>
            </a:r>
            <a:r>
              <a:rPr lang="en-US" sz="1800" b="0" i="1" u="sng" strike="noStrike" baseline="0" dirty="0">
                <a:latin typeface="URWPalladioL-Roma"/>
              </a:rPr>
              <a:t>detected</a:t>
            </a:r>
            <a:r>
              <a:rPr lang="en-US" sz="1800" b="0" i="1" u="none" strike="noStrike" baseline="0" dirty="0">
                <a:latin typeface="URWPalladioL-Roma"/>
              </a:rPr>
              <a:t> tasks</a:t>
            </a:r>
            <a:endParaRPr lang="en-US" i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5C7D10-9E43-543E-66EF-01016E140AB2}"/>
              </a:ext>
            </a:extLst>
          </p:cNvPr>
          <p:cNvCxnSpPr>
            <a:cxnSpLocks/>
          </p:cNvCxnSpPr>
          <p:nvPr/>
        </p:nvCxnSpPr>
        <p:spPr bwMode="gray">
          <a:xfrm>
            <a:off x="7455877" y="2360249"/>
            <a:ext cx="1883508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88347E2-49A8-88AA-1C74-D68461E108FC}"/>
              </a:ext>
            </a:extLst>
          </p:cNvPr>
          <p:cNvSpPr txBox="1"/>
          <p:nvPr/>
        </p:nvSpPr>
        <p:spPr bwMode="gray">
          <a:xfrm>
            <a:off x="9339383" y="910619"/>
            <a:ext cx="2852615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b="1" i="1" u="none" strike="noStrike" baseline="0" dirty="0">
                <a:latin typeface="URWPalladioL-Roma"/>
              </a:rPr>
              <a:t>Challenge</a:t>
            </a:r>
            <a:r>
              <a:rPr lang="en-US" i="1" dirty="0">
                <a:latin typeface="URWPalladioL-Roma"/>
              </a:rPr>
              <a:t>:</a:t>
            </a:r>
            <a:r>
              <a:rPr lang="en-US" sz="1800" b="0" i="1" u="none" strike="noStrike" baseline="0" dirty="0">
                <a:latin typeface="URWPalladioL-Roma"/>
              </a:rPr>
              <a:t> learn with sparse data, few </a:t>
            </a:r>
            <a:r>
              <a:rPr lang="en-US" sz="1800" b="0" i="1" u="sng" strike="noStrike" baseline="0" dirty="0">
                <a:latin typeface="URWPalladioL-Roma"/>
              </a:rPr>
              <a:t>demonstrations</a:t>
            </a:r>
            <a:r>
              <a:rPr lang="en-US" sz="1800" b="0" i="1" u="none" strike="noStrike" baseline="0" dirty="0">
                <a:latin typeface="URWPalladioL-Roma"/>
              </a:rPr>
              <a:t> or reward signals</a:t>
            </a: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AA2232-E8EC-D70F-A9C9-B028FB01A19D}"/>
              </a:ext>
            </a:extLst>
          </p:cNvPr>
          <p:cNvCxnSpPr>
            <a:cxnSpLocks/>
          </p:cNvCxnSpPr>
          <p:nvPr/>
        </p:nvCxnSpPr>
        <p:spPr bwMode="gray">
          <a:xfrm>
            <a:off x="4947138" y="1027726"/>
            <a:ext cx="4392245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C3936C7-54C8-B8BD-5DD5-100B019678E4}"/>
              </a:ext>
            </a:extLst>
          </p:cNvPr>
          <p:cNvSpPr txBox="1"/>
          <p:nvPr/>
        </p:nvSpPr>
        <p:spPr bwMode="gray">
          <a:xfrm>
            <a:off x="9339381" y="3264053"/>
            <a:ext cx="2852615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b="1" i="1" u="none" strike="noStrike" baseline="0" dirty="0">
                <a:latin typeface="URWPalladioL-Roma"/>
              </a:rPr>
              <a:t>Challenge</a:t>
            </a:r>
            <a:r>
              <a:rPr lang="en-US" i="1" dirty="0">
                <a:latin typeface="URWPalladioL-Roma"/>
              </a:rPr>
              <a:t>:</a:t>
            </a:r>
            <a:r>
              <a:rPr lang="en-US" sz="1800" b="0" i="1" u="none" strike="noStrike" baseline="0" dirty="0">
                <a:latin typeface="URWPalladioL-Roma"/>
              </a:rPr>
              <a:t> </a:t>
            </a:r>
            <a:r>
              <a:rPr lang="en-US" sz="1800" b="0" i="1" u="sng" strike="noStrike" baseline="0" dirty="0">
                <a:latin typeface="URWPalladioL-Roma"/>
              </a:rPr>
              <a:t>decompose</a:t>
            </a:r>
            <a:r>
              <a:rPr lang="en-US" sz="1800" b="0" i="1" u="none" strike="noStrike" baseline="0" dirty="0">
                <a:latin typeface="URWPalladioL-Roma"/>
              </a:rPr>
              <a:t> goals and task, while doing proper credit assignment</a:t>
            </a:r>
            <a:endParaRPr lang="en-US" i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3B17B8-3F18-E098-C72B-36060B3B1D7C}"/>
              </a:ext>
            </a:extLst>
          </p:cNvPr>
          <p:cNvCxnSpPr>
            <a:cxnSpLocks/>
          </p:cNvCxnSpPr>
          <p:nvPr/>
        </p:nvCxnSpPr>
        <p:spPr bwMode="gray">
          <a:xfrm>
            <a:off x="8081554" y="3429000"/>
            <a:ext cx="1257831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BB5EA93-F468-71B3-76EB-F9EEB81EA30C}"/>
              </a:ext>
            </a:extLst>
          </p:cNvPr>
          <p:cNvSpPr txBox="1"/>
          <p:nvPr/>
        </p:nvSpPr>
        <p:spPr bwMode="gray">
          <a:xfrm>
            <a:off x="9339380" y="4352330"/>
            <a:ext cx="2852615" cy="923330"/>
          </a:xfrm>
          <a:prstGeom prst="rect">
            <a:avLst/>
          </a:prstGeom>
          <a:solidFill>
            <a:srgbClr val="E29C00"/>
          </a:solidFill>
        </p:spPr>
        <p:txBody>
          <a:bodyPr wrap="square">
            <a:spAutoFit/>
          </a:bodyPr>
          <a:lstStyle/>
          <a:p>
            <a:r>
              <a:rPr lang="en-US" sz="1800" b="1" i="1" u="none" strike="noStrike" baseline="0" dirty="0">
                <a:latin typeface="URWPalladioL-Roma"/>
              </a:rPr>
              <a:t>Challenge</a:t>
            </a:r>
            <a:r>
              <a:rPr lang="en-US" i="1" dirty="0">
                <a:latin typeface="URWPalladioL-Roma"/>
              </a:rPr>
              <a:t>: </a:t>
            </a:r>
            <a:r>
              <a:rPr lang="en-US" i="1" u="sng" dirty="0">
                <a:latin typeface="URWPalladioL-Roma"/>
              </a:rPr>
              <a:t>coordination</a:t>
            </a:r>
            <a:r>
              <a:rPr lang="en-US" i="1" dirty="0">
                <a:latin typeface="URWPalladioL-Roma"/>
              </a:rPr>
              <a:t> and knowledge sharing among agents</a:t>
            </a:r>
            <a:endParaRPr lang="en-US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9CF519-2F5A-0645-1162-4BBD91C527BE}"/>
              </a:ext>
            </a:extLst>
          </p:cNvPr>
          <p:cNvSpPr txBox="1"/>
          <p:nvPr/>
        </p:nvSpPr>
        <p:spPr bwMode="gray">
          <a:xfrm>
            <a:off x="0" y="5534561"/>
            <a:ext cx="10406743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000" b="0" i="0" u="none" strike="noStrike" baseline="0" dirty="0">
                <a:latin typeface="+mj-lt"/>
              </a:rPr>
              <a:t>Ho, J. &amp; </a:t>
            </a:r>
            <a:r>
              <a:rPr lang="en-US" sz="1000" b="0" i="0" u="none" strike="noStrike" baseline="0" dirty="0" err="1">
                <a:latin typeface="+mj-lt"/>
              </a:rPr>
              <a:t>Ermon</a:t>
            </a:r>
            <a:r>
              <a:rPr lang="en-US" sz="1000" dirty="0">
                <a:latin typeface="+mj-lt"/>
              </a:rPr>
              <a:t>, S., 2016,</a:t>
            </a:r>
            <a:r>
              <a:rPr lang="en-US" sz="1000" b="0" i="0" u="none" strike="noStrike" baseline="0" dirty="0">
                <a:latin typeface="+mj-lt"/>
              </a:rPr>
              <a:t> Generative adversarial imitation learning, </a:t>
            </a:r>
            <a:r>
              <a:rPr lang="en-US" sz="1000" b="0" i="0" u="none" strike="noStrike" baseline="0" dirty="0" err="1">
                <a:latin typeface="+mj-lt"/>
              </a:rPr>
              <a:t>NeurIPS</a:t>
            </a:r>
            <a:endParaRPr lang="en-US" sz="1000" b="0" i="0" u="none" strike="noStrike" baseline="0" dirty="0">
              <a:latin typeface="+mj-lt"/>
            </a:endParaRPr>
          </a:p>
          <a:p>
            <a:pPr algn="l"/>
            <a:r>
              <a:rPr lang="en-US" sz="1000" b="0" i="0" u="none" strike="noStrike" baseline="0" dirty="0" err="1">
                <a:latin typeface="+mj-lt"/>
              </a:rPr>
              <a:t>Kostrikov</a:t>
            </a:r>
            <a:r>
              <a:rPr lang="en-US" sz="1000" dirty="0">
                <a:latin typeface="+mj-lt"/>
              </a:rPr>
              <a:t>, I., et al, 2018, </a:t>
            </a:r>
            <a:r>
              <a:rPr lang="en-US" sz="1000" b="0" i="0" u="none" strike="noStrike" baseline="0" dirty="0">
                <a:latin typeface="+mj-lt"/>
              </a:rPr>
              <a:t>Discriminator-actor-critic: Addressing sample inefficiency and reward bias in adversarial imitation learning</a:t>
            </a:r>
          </a:p>
          <a:p>
            <a:pPr algn="l"/>
            <a:r>
              <a:rPr lang="en-US" sz="1000" dirty="0">
                <a:latin typeface="+mj-lt"/>
              </a:rPr>
              <a:t>Chen, Z., &amp; Liu, B., 2018, Lifelong machine learning. </a:t>
            </a:r>
            <a:r>
              <a:rPr lang="en-US" sz="1000" i="1" dirty="0">
                <a:latin typeface="+mj-lt"/>
              </a:rPr>
              <a:t>Synthesis Lectures on Artificial Intelligence and Machine Learning</a:t>
            </a:r>
            <a:endParaRPr lang="en-US" sz="1000" b="0" i="0" u="none" strike="noStrike" baseline="0" dirty="0">
              <a:latin typeface="+mj-lt"/>
            </a:endParaRPr>
          </a:p>
          <a:p>
            <a:r>
              <a:rPr lang="en-US" sz="1000" dirty="0">
                <a:latin typeface="+mj-lt"/>
              </a:rPr>
              <a:t>Al-</a:t>
            </a:r>
            <a:r>
              <a:rPr lang="en-US" sz="1000" dirty="0" err="1">
                <a:latin typeface="+mj-lt"/>
              </a:rPr>
              <a:t>Shedivat</a:t>
            </a:r>
            <a:r>
              <a:rPr lang="en-US" sz="1000" dirty="0">
                <a:latin typeface="+mj-lt"/>
              </a:rPr>
              <a:t>, M., et al, 2018, Continuous adaptation via meta-learning in nonstationary and competitive environments, ICLR</a:t>
            </a:r>
          </a:p>
          <a:p>
            <a:r>
              <a:rPr lang="en-US" sz="1000" dirty="0" err="1"/>
              <a:t>Pateria</a:t>
            </a:r>
            <a:r>
              <a:rPr lang="en-US" sz="1000" dirty="0"/>
              <a:t>, S., et al., 2021, Hierarchical reinforcement learning: A comprehensive survey. </a:t>
            </a:r>
            <a:r>
              <a:rPr lang="en-US" sz="1000" i="1" dirty="0"/>
              <a:t>ACM Computing Surveys (CSUR)</a:t>
            </a:r>
            <a:r>
              <a:rPr lang="en-US" sz="1000" dirty="0"/>
              <a:t> 54.5</a:t>
            </a:r>
          </a:p>
          <a:p>
            <a:r>
              <a:rPr lang="en-US" sz="1000" dirty="0"/>
              <a:t>Al-Emran, M., 2015, Hierarchical reinforcement learning: a survey. </a:t>
            </a:r>
            <a:r>
              <a:rPr lang="en-US" sz="1000" i="1" dirty="0"/>
              <a:t>International journal of computing and digital systems</a:t>
            </a:r>
            <a:r>
              <a:rPr lang="en-US" sz="1000" dirty="0"/>
              <a:t>, </a:t>
            </a:r>
            <a:r>
              <a:rPr lang="en-US" sz="1000" i="1" dirty="0"/>
              <a:t>4</a:t>
            </a:r>
            <a:r>
              <a:rPr lang="en-US" sz="1000" dirty="0"/>
              <a:t>(02).</a:t>
            </a:r>
          </a:p>
          <a:p>
            <a:r>
              <a:rPr lang="en-US" sz="1000" dirty="0" err="1">
                <a:latin typeface="+mj-lt"/>
              </a:rPr>
              <a:t>Gronauer</a:t>
            </a:r>
            <a:r>
              <a:rPr lang="en-US" sz="1000" dirty="0">
                <a:latin typeface="+mj-lt"/>
              </a:rPr>
              <a:t>, S. &amp; </a:t>
            </a:r>
            <a:r>
              <a:rPr lang="en-US" sz="1000" dirty="0" err="1">
                <a:latin typeface="+mj-lt"/>
              </a:rPr>
              <a:t>Diepold</a:t>
            </a:r>
            <a:r>
              <a:rPr lang="en-US" sz="1000" dirty="0">
                <a:latin typeface="+mj-lt"/>
              </a:rPr>
              <a:t>, K., 2021, Multi-agent deep reinforcement learning: a survey. Artificial Intelligence Review</a:t>
            </a:r>
          </a:p>
          <a:p>
            <a:r>
              <a:rPr lang="en-US" sz="1000" dirty="0">
                <a:latin typeface="+mj-lt"/>
              </a:rPr>
              <a:t>Zhang, K., et al., 2021, Multi-agent reinforcement learning: A selective overview of theories and algorithms. Handbook of Reinforcement Learning and Control</a:t>
            </a:r>
            <a:endParaRPr lang="en-US" sz="1000" b="0" i="0" u="none" strike="noStrike" baseline="0" dirty="0">
              <a:latin typeface="+mj-lt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1ED444-3406-96FB-A8C7-C4E0B938F852}"/>
              </a:ext>
            </a:extLst>
          </p:cNvPr>
          <p:cNvCxnSpPr>
            <a:cxnSpLocks/>
          </p:cNvCxnSpPr>
          <p:nvPr/>
        </p:nvCxnSpPr>
        <p:spPr bwMode="gray">
          <a:xfrm>
            <a:off x="7455872" y="4513410"/>
            <a:ext cx="1883508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4822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4EB328-DAE9-3803-714A-DA9E290E12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82046"/>
            <a:ext cx="11474451" cy="4348883"/>
          </a:xfrm>
        </p:spPr>
        <p:txBody>
          <a:bodyPr/>
          <a:lstStyle/>
          <a:p>
            <a:r>
              <a:rPr lang="en-US" dirty="0"/>
              <a:t>Which knowledge is transferred?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(source experiences and trajectories)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dynamics (MDP and laws that govern the environment)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Policies (action probability distribution of source or expert policy)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Value-functions (quality of state and action pairs in the source or target MDP)</a:t>
            </a:r>
          </a:p>
          <a:p>
            <a:r>
              <a:rPr lang="en-US" dirty="0"/>
              <a:t>Which RL frameworks are compatible with the transfer learning approach?</a:t>
            </a:r>
          </a:p>
          <a:p>
            <a:r>
              <a:rPr lang="en-US" dirty="0"/>
              <a:t>What is the difference between the source and the target domain?</a:t>
            </a:r>
          </a:p>
          <a:p>
            <a:r>
              <a:rPr lang="en-US" dirty="0"/>
              <a:t>What information is available in the target domain?</a:t>
            </a:r>
          </a:p>
          <a:p>
            <a:r>
              <a:rPr lang="en-US" dirty="0"/>
              <a:t>How sample-efficient the transfer learning approach is?</a:t>
            </a:r>
          </a:p>
          <a:p>
            <a:r>
              <a:rPr lang="en-US" dirty="0"/>
              <a:t>What are the goals of transfer learning?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771A4B-51D0-07C5-0AC5-6AA4E5481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Approaches </a:t>
            </a:r>
            <a:r>
              <a:rPr lang="en-US" sz="1800" dirty="0"/>
              <a:t>[Zhu 2022]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CD9C2-7A7B-9E9A-14ED-F579372C0701}"/>
              </a:ext>
            </a:extLst>
          </p:cNvPr>
          <p:cNvSpPr txBox="1"/>
          <p:nvPr/>
        </p:nvSpPr>
        <p:spPr bwMode="gray">
          <a:xfrm>
            <a:off x="44938" y="6488668"/>
            <a:ext cx="121021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>
                <a:latin typeface="Arial" panose="020B0604020202020204" pitchFamily="34" charset="0"/>
              </a:rPr>
              <a:t>s</a:t>
            </a:r>
            <a:r>
              <a:rPr lang="en-US" sz="1600" b="0" i="0" u="sng" dirty="0">
                <a:effectLst/>
                <a:latin typeface="Arial" panose="020B0604020202020204" pitchFamily="34" charset="0"/>
              </a:rPr>
              <a:t>ource: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Zhu, Z., et al., 2022, Transfer Learning in Deep Reinforcement Learning: A Survey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850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78BA11-BFDE-BA46-644C-BCEF14AC0A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82046"/>
            <a:ext cx="11474451" cy="529863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u="sng" dirty="0"/>
              <a:t>Jumpstart performance (</a:t>
            </a:r>
            <a:r>
              <a:rPr lang="en-US" u="sng" dirty="0" err="1"/>
              <a:t>jp</a:t>
            </a:r>
            <a:r>
              <a:rPr lang="en-US" u="sng" dirty="0"/>
              <a:t>)</a:t>
            </a:r>
            <a:r>
              <a:rPr lang="en-US" dirty="0"/>
              <a:t>: the initial performance of the agents.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u="sng" dirty="0"/>
              <a:t>Asymptotic performance (ap):</a:t>
            </a:r>
            <a:r>
              <a:rPr lang="en-US" dirty="0"/>
              <a:t> the ultimate performance of the agents.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u="sng" dirty="0"/>
              <a:t>Accumulated rewards (</a:t>
            </a:r>
            <a:r>
              <a:rPr lang="en-US" u="sng" dirty="0" err="1"/>
              <a:t>ar</a:t>
            </a:r>
            <a:r>
              <a:rPr lang="en-US" u="sng" dirty="0"/>
              <a:t>)</a:t>
            </a:r>
            <a:r>
              <a:rPr lang="en-US" dirty="0"/>
              <a:t>: the area under the learning curve of the agents.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u="sng" dirty="0"/>
              <a:t>Transfer ratio (tr)</a:t>
            </a:r>
            <a:r>
              <a:rPr lang="en-US" dirty="0"/>
              <a:t>: the ratio between asymptotic performance of the agents with transfer learning and asymptotic performance of the agents without transfer learning.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u="sng" dirty="0"/>
              <a:t>Time to threshold (</a:t>
            </a:r>
            <a:r>
              <a:rPr lang="en-US" u="sng" dirty="0" err="1"/>
              <a:t>tt</a:t>
            </a:r>
            <a:r>
              <a:rPr lang="en-US" u="sng" dirty="0"/>
              <a:t>)</a:t>
            </a:r>
            <a:r>
              <a:rPr lang="en-US" dirty="0"/>
              <a:t>: the learning time (iterations) needed for the target agents to reach certain performance threshold.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u="sng" dirty="0"/>
              <a:t>Performance with fixed training epochs (pe)</a:t>
            </a:r>
            <a:r>
              <a:rPr lang="en-US" dirty="0"/>
              <a:t>: the performance achieved by the target agents after a specific number of training iterations.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u="sng" dirty="0"/>
              <a:t>Performance sensitivity (</a:t>
            </a:r>
            <a:r>
              <a:rPr lang="en-US" u="sng" dirty="0" err="1"/>
              <a:t>ps</a:t>
            </a:r>
            <a:r>
              <a:rPr lang="en-US" u="sng" dirty="0"/>
              <a:t>)</a:t>
            </a:r>
            <a:r>
              <a:rPr lang="en-US" dirty="0"/>
              <a:t>: the variance in returns using different hyper-parameter settings.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5A8E24-B9AF-13C5-9CA8-B56267A7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76293"/>
          </a:xfrm>
        </p:spPr>
        <p:txBody>
          <a:bodyPr/>
          <a:lstStyle/>
          <a:p>
            <a:r>
              <a:rPr lang="en-US" dirty="0"/>
              <a:t>Evaluation Metrics </a:t>
            </a:r>
            <a:r>
              <a:rPr lang="en-US" sz="1800" dirty="0"/>
              <a:t>[Zhu 2022]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C8D716-2A9D-5926-2C95-DA745127DB63}"/>
              </a:ext>
            </a:extLst>
          </p:cNvPr>
          <p:cNvSpPr txBox="1"/>
          <p:nvPr/>
        </p:nvSpPr>
        <p:spPr bwMode="gray">
          <a:xfrm>
            <a:off x="89877" y="6550223"/>
            <a:ext cx="1106580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u="sng" dirty="0">
                <a:latin typeface="Arial" panose="020B0604020202020204" pitchFamily="34" charset="0"/>
              </a:rPr>
              <a:t>s</a:t>
            </a:r>
            <a:r>
              <a:rPr lang="en-US" sz="1400" b="0" i="0" u="sng" dirty="0">
                <a:effectLst/>
                <a:latin typeface="Arial" panose="020B0604020202020204" pitchFamily="34" charset="0"/>
              </a:rPr>
              <a:t>ource: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Zhu, Z., et al., 2022, Transfer Learning in Deep Reinforcement Learning: A Survey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786000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8D716-2A9D-5926-2C95-DA745127DB63}"/>
              </a:ext>
            </a:extLst>
          </p:cNvPr>
          <p:cNvSpPr txBox="1"/>
          <p:nvPr/>
        </p:nvSpPr>
        <p:spPr bwMode="gray">
          <a:xfrm>
            <a:off x="89877" y="6550223"/>
            <a:ext cx="1106580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u="sng" dirty="0">
                <a:latin typeface="Arial" panose="020B0604020202020204" pitchFamily="34" charset="0"/>
              </a:rPr>
              <a:t>s</a:t>
            </a:r>
            <a:r>
              <a:rPr lang="en-US" sz="1400" b="0" i="0" u="sng" dirty="0">
                <a:effectLst/>
                <a:latin typeface="Arial" panose="020B0604020202020204" pitchFamily="34" charset="0"/>
              </a:rPr>
              <a:t>ource: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Zhu, Z., et al., 2022, Transfer Learning in Deep Reinforcement Learning: A Survey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75B804D-6200-5649-8F93-EBBF1E81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Transfer Knowledge </a:t>
            </a:r>
            <a:r>
              <a:rPr lang="en-US" sz="1800" dirty="0"/>
              <a:t>[Zhu 2022]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55F34D-EAC5-4BCC-FED3-E94A41156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37" y="1149531"/>
            <a:ext cx="9375757" cy="418853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81218BB-9B06-6A6F-D801-1E9E311029B7}"/>
              </a:ext>
            </a:extLst>
          </p:cNvPr>
          <p:cNvSpPr/>
          <p:nvPr/>
        </p:nvSpPr>
        <p:spPr bwMode="gray">
          <a:xfrm>
            <a:off x="3431176" y="1837508"/>
            <a:ext cx="1558835" cy="522514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1351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8D716-2A9D-5926-2C95-DA745127DB63}"/>
              </a:ext>
            </a:extLst>
          </p:cNvPr>
          <p:cNvSpPr txBox="1"/>
          <p:nvPr/>
        </p:nvSpPr>
        <p:spPr bwMode="gray">
          <a:xfrm>
            <a:off x="89877" y="6550223"/>
            <a:ext cx="1106580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u="sng" dirty="0">
                <a:latin typeface="Arial" panose="020B0604020202020204" pitchFamily="34" charset="0"/>
              </a:rPr>
              <a:t>s</a:t>
            </a:r>
            <a:r>
              <a:rPr lang="en-US" sz="1400" b="0" i="0" u="sng" dirty="0">
                <a:effectLst/>
                <a:latin typeface="Arial" panose="020B0604020202020204" pitchFamily="34" charset="0"/>
              </a:rPr>
              <a:t>ource: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Zhu, Z., et al., 2022, Transfer Learning in Deep Reinforcement Learning: A Survey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75B804D-6200-5649-8F93-EBBF1E81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Transfer </a:t>
            </a:r>
            <a:r>
              <a:rPr lang="en-US" sz="1800" dirty="0"/>
              <a:t>[Zhu 2022]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895A5-741A-EF58-4AAA-8E43BE7CE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529" y="1508321"/>
            <a:ext cx="4402864" cy="1097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B9F9DD-E341-7632-3BCF-D262BE3DBEB4}"/>
              </a:ext>
            </a:extLst>
          </p:cNvPr>
          <p:cNvSpPr txBox="1"/>
          <p:nvPr/>
        </p:nvSpPr>
        <p:spPr bwMode="gray">
          <a:xfrm>
            <a:off x="195603" y="1064911"/>
            <a:ext cx="86174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sng" strike="noStrike" baseline="0" dirty="0">
                <a:latin typeface="+mj-lt"/>
              </a:rPr>
              <a:t>Policy Distillation</a:t>
            </a:r>
            <a:r>
              <a:rPr lang="en-US" u="sng" dirty="0">
                <a:latin typeface="+mj-lt"/>
              </a:rPr>
              <a:t> </a:t>
            </a:r>
            <a:r>
              <a:rPr lang="en-US" dirty="0">
                <a:latin typeface="+mj-lt"/>
              </a:rPr>
              <a:t>- </a:t>
            </a:r>
            <a:r>
              <a:rPr lang="en-US" sz="1800" b="0" i="0" u="none" strike="noStrike" baseline="0" dirty="0">
                <a:latin typeface="+mj-lt"/>
              </a:rPr>
              <a:t>minimizes the divergence of action distributions between the teacher policy and student policy</a:t>
            </a:r>
          </a:p>
          <a:p>
            <a:pPr algn="l"/>
            <a:endParaRPr lang="en-US" dirty="0">
              <a:latin typeface="+mj-lt"/>
            </a:endParaRPr>
          </a:p>
          <a:p>
            <a:pPr algn="l"/>
            <a:endParaRPr lang="en-US" sz="1800" b="0" i="0" u="none" strike="noStrike" baseline="0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u="sng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u="sng" dirty="0">
                <a:latin typeface="+mj-lt"/>
              </a:rPr>
              <a:t>Policy Reuse </a:t>
            </a:r>
            <a:r>
              <a:rPr lang="en-US" dirty="0">
                <a:latin typeface="+mj-lt"/>
              </a:rPr>
              <a:t>- learns the target policy as a weighted combination of different source-domain policies, where weights are based on the expected performance gain in the target domain.</a:t>
            </a:r>
          </a:p>
          <a:p>
            <a:pPr algn="l"/>
            <a:endParaRPr lang="en-US" u="sng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D92159-3481-C568-E309-7FC22EBCC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023" y="3038598"/>
            <a:ext cx="3357494" cy="5890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E7D52A-1742-C98E-AB81-63B951BC2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09" y="3839527"/>
            <a:ext cx="113252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490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5B804D-6200-5649-8F93-EBBF1E81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76293"/>
          </a:xfrm>
        </p:spPr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latin typeface="Segoe UI" panose="020B0502040204020203" pitchFamily="34" charset="0"/>
              </a:rPr>
              <a:t>Multi-Agent Transfer Learning Framework </a:t>
            </a:r>
            <a:r>
              <a:rPr lang="en-US" sz="1800" dirty="0"/>
              <a:t>[Yang 2020]</a:t>
            </a:r>
            <a:endParaRPr lang="en-US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8C4D47D5-44A8-FD53-7DDB-C25018AC3D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6" t="5172" r="1997" b="4819"/>
          <a:stretch/>
        </p:blipFill>
        <p:spPr bwMode="gray">
          <a:xfrm>
            <a:off x="383177" y="3304792"/>
            <a:ext cx="10927276" cy="30915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163D63-354F-6EC6-017B-F0C2B6DB4AF5}"/>
              </a:ext>
            </a:extLst>
          </p:cNvPr>
          <p:cNvSpPr txBox="1"/>
          <p:nvPr/>
        </p:nvSpPr>
        <p:spPr bwMode="gray">
          <a:xfrm>
            <a:off x="0" y="6396335"/>
            <a:ext cx="1114697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</a:rPr>
              <a:t>Yang, T., 2020, Transfer among Agents: An Efficient Multiagent Transfer Learning Framework. arXiv:2002.0803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</a:rPr>
              <a:t>Sutton R., et al., 1999, Between MDPs and semi-MDPs: A framework for temporal abstraction in reinforcement learning. Artificial Intelligence, 112(1):181– 211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9CF7F3-2815-FDDA-A416-FD6DE88BEF60}"/>
                  </a:ext>
                </a:extLst>
              </p:cNvPr>
              <p:cNvSpPr txBox="1"/>
              <p:nvPr/>
            </p:nvSpPr>
            <p:spPr bwMode="gray">
              <a:xfrm>
                <a:off x="177005" y="870083"/>
                <a:ext cx="11614401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 b="0" i="0" u="sng" strike="noStrike" baseline="0" dirty="0">
                    <a:latin typeface="NimbusRomNo9L-Regu"/>
                  </a:rPr>
                  <a:t>The option execution model [Sutton 1999]</a:t>
                </a:r>
                <a:r>
                  <a:rPr lang="en-US" sz="1800" b="0" i="0" u="none" strike="noStrike" baseline="0" dirty="0">
                    <a:latin typeface="NimbusRomNo9L-Regu"/>
                  </a:rPr>
                  <a:t>: </a:t>
                </a:r>
              </a:p>
              <a:p>
                <a:pPr algn="l"/>
                <a:r>
                  <a:rPr lang="en-US" dirty="0">
                    <a:latin typeface="NimbusRomNo9L-Regu"/>
                  </a:rPr>
                  <a:t>An option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latin typeface="NimbusRomNo9L-Regu"/>
                  </a:rPr>
                  <a:t>  is defined as a triple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NimbusRomNo9L-Regu"/>
                  </a:rPr>
                  <a:t> in which 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NimbusRomNo9L-Regu"/>
                  </a:rPr>
                  <a:t>I</a:t>
                </a:r>
                <a:r>
                  <a:rPr lang="en-US" dirty="0">
                    <a:latin typeface="NimbusRomNo9L-Regu"/>
                  </a:rPr>
                  <a:t> is an initiation state </a:t>
                </a:r>
                <a:r>
                  <a:rPr lang="en-US" i="1" dirty="0">
                    <a:latin typeface="NimbusRomNo9L-Regu"/>
                  </a:rPr>
                  <a:t>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r>
                  <a:rPr lang="en-US" dirty="0">
                    <a:latin typeface="NimbusRomNo9L-Regu"/>
                  </a:rPr>
                  <a:t> is an intra-policy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r>
                  <a:rPr lang="en-US" dirty="0">
                    <a:latin typeface="NimbusRomNo9L-Regu"/>
                  </a:rPr>
                  <a:t> is a </a:t>
                </a:r>
                <a:r>
                  <a:rPr lang="en-US" dirty="0"/>
                  <a:t>is a termination function that specifies the probability an option w terminates at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  <m:r>
                      <a:rPr lang="en-US" i="1" dirty="0" err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s</a:t>
                </a:r>
              </a:p>
              <a:p>
                <a:r>
                  <a:rPr lang="en-US" sz="1800" b="0" i="0" u="none" strike="noStrike" baseline="0" dirty="0">
                    <a:latin typeface="NimbusRomNo9L-Regu"/>
                  </a:rPr>
                  <a:t>Each agent picks an option </a:t>
                </a:r>
                <a:r>
                  <a:rPr lang="en-US" sz="1800" b="0" i="1" u="none" strike="noStrike" baseline="0" dirty="0">
                    <a:latin typeface="CMMI10"/>
                  </a:rPr>
                  <a:t>w</a:t>
                </a:r>
                <a:r>
                  <a:rPr lang="en-US" sz="1800" b="0" i="0" u="none" strike="noStrike" baseline="0" dirty="0">
                    <a:latin typeface="CMMI10"/>
                  </a:rPr>
                  <a:t> </a:t>
                </a:r>
                <a:r>
                  <a:rPr lang="en-US" sz="1800" b="0" i="0" u="none" strike="noStrike" baseline="0" dirty="0">
                    <a:latin typeface="NimbusRomNo9L-Regu"/>
                  </a:rPr>
                  <a:t>according to its option-value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1800" b="0" i="1" u="none" strike="noStrike" baseline="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u="none" strike="noStrike" baseline="0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u="none" strike="noStrike" baseline="0" dirty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sz="1800" b="0" i="1" u="none" strike="noStrike" baseline="0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)</a:t>
                </a:r>
                <a:r>
                  <a:rPr lang="en-US" sz="1800" b="0" i="0" u="none" strike="noStrike" baseline="0" dirty="0">
                    <a:latin typeface="NimbusRomNo9L-Regu"/>
                  </a:rPr>
                  <a:t> and follows the intra-option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800" b="0" i="1" u="none" strike="noStrike" baseline="0" dirty="0" err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1800" b="0" i="1" u="none" strike="noStrike" baseline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latin typeface="NimbusRomNo9L-Regu"/>
                  </a:rPr>
                  <a:t>until termination, then selects a next option and repeats.</a:t>
                </a:r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9CF7F3-2815-FDDA-A416-FD6DE88BE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7005" y="870083"/>
                <a:ext cx="11614401" cy="2031325"/>
              </a:xfrm>
              <a:prstGeom prst="rect">
                <a:avLst/>
              </a:prstGeom>
              <a:blipFill>
                <a:blip r:embed="rId4"/>
                <a:stretch>
                  <a:fillRect l="-420" t="-1802" b="-4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3A68ECC-0199-BE91-8CA3-653DDB94E421}"/>
              </a:ext>
            </a:extLst>
          </p:cNvPr>
          <p:cNvSpPr txBox="1"/>
          <p:nvPr/>
        </p:nvSpPr>
        <p:spPr bwMode="gray">
          <a:xfrm>
            <a:off x="4628606" y="2824964"/>
            <a:ext cx="3740331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NimbusRomNo9L-Regu"/>
              </a:rPr>
              <a:t>allows agents to imitate each others policy to compute the </a:t>
            </a:r>
            <a:r>
              <a:rPr lang="en-US" sz="1600" b="1" dirty="0">
                <a:latin typeface="NimbusRomNo9L-Regu"/>
              </a:rPr>
              <a:t>transfer loss function</a:t>
            </a:r>
            <a:endParaRPr lang="en-US" sz="16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045EFF-59DB-92B9-2D6C-C5CE5AF30AFB}"/>
              </a:ext>
            </a:extLst>
          </p:cNvPr>
          <p:cNvCxnSpPr>
            <a:cxnSpLocks/>
            <a:endCxn id="13" idx="1"/>
          </p:cNvCxnSpPr>
          <p:nvPr/>
        </p:nvCxnSpPr>
        <p:spPr bwMode="gray">
          <a:xfrm flipV="1">
            <a:off x="3344091" y="3117352"/>
            <a:ext cx="1284515" cy="1874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7419927-3991-1904-D4D0-9B8B83780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3354" y="2649615"/>
            <a:ext cx="3135469" cy="71953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0F9762-41F6-05F9-D35A-F5F911EDB5F4}"/>
              </a:ext>
            </a:extLst>
          </p:cNvPr>
          <p:cNvCxnSpPr>
            <a:cxnSpLocks/>
            <a:endCxn id="19" idx="1"/>
          </p:cNvCxnSpPr>
          <p:nvPr/>
        </p:nvCxnSpPr>
        <p:spPr bwMode="gray">
          <a:xfrm flipV="1">
            <a:off x="7881257" y="3009380"/>
            <a:ext cx="792097" cy="20169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5C3412-4A5D-A1FF-6C9B-3CFF624D7C9C}"/>
              </a:ext>
            </a:extLst>
          </p:cNvPr>
          <p:cNvSpPr txBox="1"/>
          <p:nvPr/>
        </p:nvSpPr>
        <p:spPr bwMode="gray">
          <a:xfrm>
            <a:off x="10241088" y="3304792"/>
            <a:ext cx="1950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>
                <a:latin typeface="CMMI10"/>
              </a:rPr>
              <a:t>T </a:t>
            </a:r>
            <a:r>
              <a:rPr lang="en-US" sz="1200" b="0" i="0" u="none" strike="noStrike" baseline="0" dirty="0">
                <a:latin typeface="NimbusRomNo9L-Regu"/>
              </a:rPr>
              <a:t>is the length of the trajectory segment in PPO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392908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5B804D-6200-5649-8F93-EBBF1E81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14738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Multi-Agent Transfer Learning Framework </a:t>
            </a:r>
            <a:r>
              <a:rPr lang="en-US" sz="1600" dirty="0"/>
              <a:t>[Yang 2020]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163D63-354F-6EC6-017B-F0C2B6DB4AF5}"/>
              </a:ext>
            </a:extLst>
          </p:cNvPr>
          <p:cNvSpPr txBox="1"/>
          <p:nvPr/>
        </p:nvSpPr>
        <p:spPr bwMode="gray">
          <a:xfrm>
            <a:off x="0" y="6575499"/>
            <a:ext cx="884790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u="sng" dirty="0">
                <a:solidFill>
                  <a:srgbClr val="000000"/>
                </a:solidFill>
                <a:latin typeface="Segoe UI" panose="020B0502040204020203" pitchFamily="34" charset="0"/>
              </a:rPr>
              <a:t>source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</a:rPr>
              <a:t>: Yang, T., 2020, Transfer among Agents: An Efficient Multiagent Transfer Learning Framework. arXiv:2002.08030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08E746-5470-D8FC-CD2F-19945B2D6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82" y="2484886"/>
            <a:ext cx="8704738" cy="40906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193D6C-34CC-71D8-27A1-F969A4EF8650}"/>
              </a:ext>
            </a:extLst>
          </p:cNvPr>
          <p:cNvSpPr txBox="1"/>
          <p:nvPr/>
        </p:nvSpPr>
        <p:spPr bwMode="gray">
          <a:xfrm>
            <a:off x="165463" y="1007558"/>
            <a:ext cx="119655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sng" strike="noStrike" baseline="0" dirty="0">
                <a:latin typeface="+mj-lt"/>
              </a:rPr>
              <a:t>Training phase</a:t>
            </a:r>
            <a:r>
              <a:rPr lang="en-US" dirty="0">
                <a:latin typeface="+mj-lt"/>
              </a:rPr>
              <a:t>:</a:t>
            </a:r>
            <a:r>
              <a:rPr lang="en-US" b="0" i="0" u="none" strike="noStrike" baseline="0" dirty="0">
                <a:latin typeface="+mj-lt"/>
              </a:rPr>
              <a:t> the option module uses experiences from all agents to update the </a:t>
            </a:r>
            <a:r>
              <a:rPr lang="en-US" b="1" i="0" u="none" strike="noStrike" baseline="0" dirty="0">
                <a:latin typeface="+mj-lt"/>
              </a:rPr>
              <a:t>option-value function</a:t>
            </a:r>
            <a:r>
              <a:rPr lang="en-US" b="0" i="0" u="none" strike="noStrike" baseline="0" dirty="0">
                <a:latin typeface="+mj-lt"/>
              </a:rPr>
              <a:t> and corresponding </a:t>
            </a:r>
            <a:r>
              <a:rPr lang="en-US" b="1" i="0" u="none" strike="noStrike" baseline="0" dirty="0">
                <a:latin typeface="+mj-lt"/>
              </a:rPr>
              <a:t>termination function</a:t>
            </a:r>
            <a:r>
              <a:rPr lang="en-US" b="0" i="0" u="none" strike="noStrike" baseline="0" dirty="0">
                <a:latin typeface="+mj-lt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i="0" u="sng" strike="noStrike" baseline="0" dirty="0">
                <a:latin typeface="+mj-lt"/>
              </a:rPr>
              <a:t>Exploitation</a:t>
            </a:r>
            <a:r>
              <a:rPr lang="en-US" u="sng" dirty="0">
                <a:latin typeface="+mj-lt"/>
                <a:sym typeface="Wingdings" panose="05000000000000000000" pitchFamily="2" charset="2"/>
              </a:rPr>
              <a:t>:</a:t>
            </a:r>
            <a:r>
              <a:rPr lang="en-US" b="0" i="0" u="none" strike="noStrike" baseline="0" dirty="0">
                <a:latin typeface="+mj-lt"/>
              </a:rPr>
              <a:t> each agent exploits the knowledge from another agent (policy imitation) based on the selected option </a:t>
            </a:r>
            <a:r>
              <a:rPr lang="en-US" b="0" i="1" u="none" strike="noStrike" baseline="0" dirty="0">
                <a:latin typeface="+mj-lt"/>
              </a:rPr>
              <a:t>w</a:t>
            </a:r>
            <a:r>
              <a:rPr lang="en-US" b="0" i="0" u="none" strike="noStrike" baseline="0" dirty="0">
                <a:latin typeface="+mj-lt"/>
              </a:rPr>
              <a:t>. This serves as a complementary optimization objective.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i="0" u="sng" strike="noStrike" baseline="0" dirty="0">
                <a:latin typeface="+mj-lt"/>
              </a:rPr>
              <a:t>Termination</a:t>
            </a:r>
            <a:r>
              <a:rPr lang="en-US" b="0" i="0" u="none" strike="noStrike" baseline="0" dirty="0">
                <a:latin typeface="+mj-lt"/>
              </a:rPr>
              <a:t>: when the selected option terminates (efficient reuse of knowledge across agents)</a:t>
            </a:r>
          </a:p>
        </p:txBody>
      </p:sp>
    </p:spTree>
    <p:extLst>
      <p:ext uri="{BB962C8B-B14F-4D97-AF65-F5344CB8AC3E}">
        <p14:creationId xmlns:p14="http://schemas.microsoft.com/office/powerpoint/2010/main" val="343065898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1. Planning_Organization</Template>
  <TotalTime>1599</TotalTime>
  <Words>2452</Words>
  <Application>Microsoft Office PowerPoint</Application>
  <PresentationFormat>Widescreen</PresentationFormat>
  <Paragraphs>185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Cambria Math</vt:lpstr>
      <vt:lpstr>CMMI10</vt:lpstr>
      <vt:lpstr>CMR10</vt:lpstr>
      <vt:lpstr>NimbusRomNo9L-Regu</vt:lpstr>
      <vt:lpstr>NimbusRomNo9L-ReguItal</vt:lpstr>
      <vt:lpstr>Segoe UI</vt:lpstr>
      <vt:lpstr>URWPalladioL-Ital</vt:lpstr>
      <vt:lpstr>URWPalladioL-Roma</vt:lpstr>
      <vt:lpstr>Verdana</vt:lpstr>
      <vt:lpstr>HPI PPT-Template</vt:lpstr>
      <vt:lpstr>Summer Term 22 Multi-Agent Reinforcement Learning for Self-Adaptive Systems  Lecture-6: Transfer Learning in Multi-Agent RL (Overview)</vt:lpstr>
      <vt:lpstr>Transfer Learning in MARL – Wednesday May 18</vt:lpstr>
      <vt:lpstr>Topics related to transfer learning</vt:lpstr>
      <vt:lpstr>Learning Approaches [Zhu 2022]</vt:lpstr>
      <vt:lpstr>Evaluation Metrics [Zhu 2022] </vt:lpstr>
      <vt:lpstr>Approaches to Transfer Knowledge [Zhu 2022]</vt:lpstr>
      <vt:lpstr>Policy Transfer [Zhu 2022]</vt:lpstr>
      <vt:lpstr>Multi-Agent Transfer Learning Framework [Yang 2020]</vt:lpstr>
      <vt:lpstr>Multi-Agent Transfer Learning Framework [Yang 2020]</vt:lpstr>
      <vt:lpstr>Design Tasks Transfer Learning in Multi-Agent Reinforcement Learning</vt:lpstr>
      <vt:lpstr>POMDP Modeling Challenges</vt:lpstr>
      <vt:lpstr>Learning Models Challenges</vt:lpstr>
      <vt:lpstr>Coordination Challenges</vt:lpstr>
      <vt:lpstr>Transfer Learning Challenges</vt:lpstr>
      <vt:lpstr>Evaluation metrics challenges</vt:lpstr>
      <vt:lpstr>References</vt:lpstr>
      <vt:lpstr>Transfer Learning in MARL – Wednesday May 18</vt:lpstr>
      <vt:lpstr>Further readings MARL</vt:lpstr>
      <vt:lpstr>Robustness – Adversarial training &amp; Non-Stationarity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Multi-Agent Reinforcement Learning</dc:title>
  <dc:creator>Christian Adriano</dc:creator>
  <cp:lastModifiedBy>Christian Adriano</cp:lastModifiedBy>
  <cp:revision>73</cp:revision>
  <dcterms:created xsi:type="dcterms:W3CDTF">2021-11-11T11:16:21Z</dcterms:created>
  <dcterms:modified xsi:type="dcterms:W3CDTF">2022-05-18T16:35:56Z</dcterms:modified>
</cp:coreProperties>
</file>