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sldIdLst>
    <p:sldId id="1806" r:id="rId2"/>
    <p:sldId id="1812" r:id="rId3"/>
    <p:sldId id="512" r:id="rId4"/>
    <p:sldId id="518" r:id="rId5"/>
    <p:sldId id="1816" r:id="rId6"/>
    <p:sldId id="1817" r:id="rId7"/>
    <p:sldId id="514" r:id="rId8"/>
    <p:sldId id="516" r:id="rId9"/>
    <p:sldId id="515" r:id="rId10"/>
    <p:sldId id="1818" r:id="rId11"/>
    <p:sldId id="1814" r:id="rId12"/>
    <p:sldId id="1815" r:id="rId13"/>
    <p:sldId id="1813" r:id="rId14"/>
    <p:sldId id="1808" r:id="rId15"/>
    <p:sldId id="51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C9E176-45D9-4C67-9195-C798A4749E09}">
          <p14:sldIdLst>
            <p14:sldId id="1806"/>
            <p14:sldId id="1812"/>
            <p14:sldId id="512"/>
            <p14:sldId id="518"/>
            <p14:sldId id="1816"/>
            <p14:sldId id="1817"/>
            <p14:sldId id="514"/>
            <p14:sldId id="516"/>
            <p14:sldId id="515"/>
            <p14:sldId id="1818"/>
            <p14:sldId id="1814"/>
            <p14:sldId id="1815"/>
            <p14:sldId id="1813"/>
            <p14:sldId id="1808"/>
            <p14:sldId id="5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88847" autoAdjust="0"/>
  </p:normalViewPr>
  <p:slideViewPr>
    <p:cSldViewPr snapToGrid="0">
      <p:cViewPr varScale="1">
        <p:scale>
          <a:sx n="61" d="100"/>
          <a:sy n="61" d="100"/>
        </p:scale>
        <p:origin x="64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26229-9899-47FE-809F-BF4DCA0A8D7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53A40-070B-4730-B391-23B4FB3A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22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ffectLst/>
                <a:latin typeface="Arial" panose="020B0604020202020204" pitchFamily="34" charset="0"/>
              </a:rPr>
              <a:t>Radulescu</a:t>
            </a:r>
            <a:r>
              <a:rPr lang="en-US" dirty="0">
                <a:effectLst/>
                <a:latin typeface="Arial" panose="020B0604020202020204" pitchFamily="34" charset="0"/>
              </a:rPr>
              <a:t>, R., 2019, Multi-Objective Multi-Agent Decision Making: A Utility-based Analysis and Survey, https://arxiv.org/pdf/1909.02964.pdf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53A40-070B-4730-B391-23B4FB3A56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40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53A40-070B-4730-B391-23B4FB3A56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92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53A40-070B-4730-B391-23B4FB3A56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35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https://youtu.be/W_9kcQmaWjo?t=2061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53A40-070B-4730-B391-23B4FB3A56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55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https://youtu.be/W_9kcQmaWjo?t=2061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53A40-070B-4730-B391-23B4FB3A56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55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Rashid, T., et al., 2018, QMIX: Monotonic Value Function </a:t>
            </a:r>
            <a:r>
              <a:rPr lang="en-US" dirty="0" err="1"/>
              <a:t>Factorisation</a:t>
            </a:r>
            <a:r>
              <a:rPr lang="en-US" dirty="0"/>
              <a:t> for Deep Multi-Agent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53A40-070B-4730-B391-23B4FB3A56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90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VDAC is a policy-based method that decomposes global state-values 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Meanwhile, QMIX and VDN decompose global action-values, i.e., belong to the Q-learning family.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53A40-070B-4730-B391-23B4FB3A56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08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70810735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8BD3F91F-1DD6-428F-A7D4-04BC384A6A7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C0785476-F2B1-4135-BE27-EB6D2A76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5624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BD3F91F-1DD6-428F-A7D4-04BC384A6A7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0785476-F2B1-4135-BE27-EB6D2A76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6816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BD3F91F-1DD6-428F-A7D4-04BC384A6A7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0785476-F2B1-4135-BE27-EB6D2A76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2293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BD3F91F-1DD6-428F-A7D4-04BC384A6A7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0785476-F2B1-4135-BE27-EB6D2A76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3399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BD3F91F-1DD6-428F-A7D4-04BC384A6A7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0785476-F2B1-4135-BE27-EB6D2A76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9475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90116787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F91F-1DD6-428F-A7D4-04BC384A6A7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85476-F2B1-4135-BE27-EB6D2A76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29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0C70A6D8-89B8-49B0-8903-7EF273AB9F75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1128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5067668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8159059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57891048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3835634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120939552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4DDB5538-DA78-4C2C-BF6B-9485BBAF1D8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1470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8BD3F91F-1DD6-428F-A7D4-04BC384A6A7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C0785476-F2B1-4135-BE27-EB6D2A76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5726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8BD3F91F-1DD6-428F-A7D4-04BC384A6A7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0785476-F2B1-4135-BE27-EB6D2A76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7205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8BD3F91F-1DD6-428F-A7D4-04BC384A6A7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C0785476-F2B1-4135-BE27-EB6D2A76A812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3784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8" r:id="rId16"/>
    <p:sldLayoutId id="2147483679" r:id="rId17"/>
  </p:sldLayoutIdLst>
  <p:transition>
    <p:fade/>
  </p:transition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hyperlink" Target="mailto:he.xu@hpi.de" TargetMode="External"/><Relationship Id="rId4" Type="http://schemas.openxmlformats.org/officeDocument/2006/relationships/hyperlink" Target="mailto:christian.adriano@hpi.d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4066164"/>
          </a:xfrm>
        </p:spPr>
        <p:txBody>
          <a:bodyPr>
            <a:normAutofit/>
          </a:bodyPr>
          <a:lstStyle/>
          <a:p>
            <a:r>
              <a:rPr lang="en-US" altLang="x-none" sz="1800" dirty="0">
                <a:ea typeface="ＭＳ Ｐゴシック" charset="-128"/>
              </a:rPr>
              <a:t>Summer Term 22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sz="3600" b="1" dirty="0"/>
              <a:t>Multi-Agent Reinforcement Learning for Self-Adaptive Systems</a:t>
            </a:r>
            <a:br>
              <a:rPr lang="en-US" sz="3600" b="1" dirty="0"/>
            </a:br>
            <a:br>
              <a:rPr lang="en-US" altLang="x-none" sz="4000" b="1" dirty="0">
                <a:ea typeface="ＭＳ Ｐゴシック" charset="-128"/>
              </a:rPr>
            </a:br>
            <a:r>
              <a:rPr lang="en-US" sz="3600" b="1" dirty="0"/>
              <a:t>Lecture-5: </a:t>
            </a:r>
            <a:r>
              <a:rPr lang="en-US" sz="3600" dirty="0"/>
              <a:t>Multi-Agent RL Overview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90455" y="5421529"/>
            <a:ext cx="7515022" cy="1124744"/>
          </a:xfrm>
        </p:spPr>
        <p:txBody>
          <a:bodyPr>
            <a:normAutofit fontScale="25000" lnSpcReduction="20000"/>
          </a:bodyPr>
          <a:lstStyle/>
          <a:p>
            <a:r>
              <a:rPr lang="en-US" altLang="x-none" sz="6400" dirty="0">
                <a:ea typeface="ＭＳ Ｐゴシック" charset="-128"/>
              </a:rPr>
              <a:t>Prof. Dr. Holger Giese (</a:t>
            </a:r>
            <a:r>
              <a:rPr lang="en-US" altLang="x-none" sz="6400" dirty="0">
                <a:ea typeface="ＭＳ Ｐゴシック" charset="-128"/>
                <a:hlinkClick r:id="rId3"/>
              </a:rPr>
              <a:t>holger.giese@hpi.uni-potsdam.de)</a:t>
            </a:r>
            <a:r>
              <a:rPr lang="en-US" altLang="x-none" sz="6400" dirty="0">
                <a:ea typeface="ＭＳ Ｐゴシック" charset="-128"/>
              </a:rPr>
              <a:t> </a:t>
            </a:r>
          </a:p>
          <a:p>
            <a:r>
              <a:rPr lang="en-US" altLang="x-none" sz="6400" dirty="0">
                <a:ea typeface="ＭＳ Ｐゴシック" charset="-128"/>
              </a:rPr>
              <a:t>Christian Medeiros Adriano (</a:t>
            </a:r>
            <a:r>
              <a:rPr lang="en-US" altLang="x-none" sz="6400" dirty="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6400" dirty="0">
                <a:ea typeface="ＭＳ Ｐゴシック" charset="-128"/>
              </a:rPr>
              <a:t>) - </a:t>
            </a:r>
            <a:r>
              <a:rPr lang="en-US" altLang="x-none" sz="6400" b="1" dirty="0">
                <a:ea typeface="ＭＳ Ｐゴシック" charset="-128"/>
              </a:rPr>
              <a:t>“Chris”</a:t>
            </a:r>
            <a:endParaRPr lang="en-US" altLang="x-none" sz="6400" dirty="0">
              <a:ea typeface="ＭＳ Ｐゴシック" charset="-128"/>
            </a:endParaRPr>
          </a:p>
          <a:p>
            <a:r>
              <a:rPr lang="en-US" altLang="x-none" sz="6400" dirty="0">
                <a:ea typeface="ＭＳ Ｐゴシック" charset="-128"/>
              </a:rPr>
              <a:t> He Xu (</a:t>
            </a:r>
            <a:r>
              <a:rPr lang="en-US" altLang="x-none" sz="6400" dirty="0">
                <a:ea typeface="ＭＳ Ｐゴシック" charset="-128"/>
                <a:hlinkClick r:id="rId5"/>
              </a:rPr>
              <a:t>he.xu@hpi.de</a:t>
            </a:r>
            <a:r>
              <a:rPr lang="en-US" altLang="x-none" sz="6400" dirty="0">
                <a:ea typeface="ＭＳ Ｐゴシック" charset="-128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902C-F183-B156-BD98-D3BC7B520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VDCA [</a:t>
            </a:r>
            <a:r>
              <a:rPr lang="en-US" dirty="0" err="1"/>
              <a:t>Su</a:t>
            </a:r>
            <a:r>
              <a:rPr lang="en-US" dirty="0"/>
              <a:t> et al. 2021]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B9122-5C4E-0FED-85DA-77AC31B26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1206997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VDAC is a policy-based method that decomposes global state-values 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Meanwhile, QMIX and VDN decompose global action-values, i.e., belong to the Q-learning family.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6718F0-BFCC-F711-F6F6-28F5FE437843}"/>
              </a:ext>
            </a:extLst>
          </p:cNvPr>
          <p:cNvSpPr txBox="1"/>
          <p:nvPr/>
        </p:nvSpPr>
        <p:spPr bwMode="gray">
          <a:xfrm>
            <a:off x="0" y="6534003"/>
            <a:ext cx="1173928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 err="1">
                <a:latin typeface="+mj-lt"/>
              </a:rPr>
              <a:t>Su</a:t>
            </a:r>
            <a:r>
              <a:rPr lang="en-US" sz="900" dirty="0">
                <a:latin typeface="+mj-lt"/>
              </a:rPr>
              <a:t>, J., et al., 2021, "Value-decomposition multi-agent actor-critics." Proceedings of the AAAI Conference on Artificial Intelligence. Vol. 35. No. 13. 2021.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2E9F27-C08C-D789-D6D7-081A2CB6D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102372"/>
            <a:ext cx="7543799" cy="408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85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4EAE-6822-4122-9349-DC57E9BAA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543" y="4105758"/>
            <a:ext cx="11228913" cy="2530366"/>
          </a:xfrm>
        </p:spPr>
        <p:txBody>
          <a:bodyPr/>
          <a:lstStyle/>
          <a:p>
            <a:r>
              <a:rPr lang="en-US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764185401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DFC1-6777-D96C-12C1-47832D654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Assumptions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1D028-BB13-16CD-3177-20523C29D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366" y="1291472"/>
            <a:ext cx="11380553" cy="4592539"/>
          </a:xfrm>
        </p:spPr>
        <p:txBody>
          <a:bodyPr/>
          <a:lstStyle/>
          <a:p>
            <a:r>
              <a:rPr lang="en-US" dirty="0"/>
              <a:t>Agents </a:t>
            </a:r>
            <a:r>
              <a:rPr lang="en-US" b="1" dirty="0"/>
              <a:t>cooperate</a:t>
            </a:r>
            <a:r>
              <a:rPr lang="en-US" dirty="0"/>
              <a:t> toward maximizing the total utility of the system (single objective)</a:t>
            </a:r>
          </a:p>
          <a:p>
            <a:r>
              <a:rPr lang="en-US" dirty="0"/>
              <a:t>Agents are </a:t>
            </a:r>
            <a:r>
              <a:rPr lang="en-US" b="1" dirty="0"/>
              <a:t>perturbed individually</a:t>
            </a:r>
            <a:r>
              <a:rPr lang="en-US" dirty="0"/>
              <a:t> </a:t>
            </a:r>
            <a:r>
              <a:rPr lang="en-US" dirty="0" err="1"/>
              <a:t>w.r.t.</a:t>
            </a:r>
            <a:r>
              <a:rPr lang="en-US" dirty="0"/>
              <a:t> the distribution of failures patterns (independence mechanism / modularity)</a:t>
            </a:r>
          </a:p>
          <a:p>
            <a:r>
              <a:rPr lang="en-US" dirty="0"/>
              <a:t>Agents have a </a:t>
            </a:r>
            <a:r>
              <a:rPr lang="en-US" b="1" dirty="0"/>
              <a:t>partial observability </a:t>
            </a:r>
            <a:r>
              <a:rPr lang="en-US" dirty="0"/>
              <a:t>of the environment (POMDP)</a:t>
            </a:r>
          </a:p>
          <a:p>
            <a:r>
              <a:rPr lang="en-US" dirty="0"/>
              <a:t>Agents share </a:t>
            </a:r>
            <a:r>
              <a:rPr lang="en-US" b="1" dirty="0"/>
              <a:t>same graph model </a:t>
            </a:r>
            <a:r>
              <a:rPr lang="en-US" dirty="0"/>
              <a:t>of shop component architecture (Same invariants, MDP skeleton?)</a:t>
            </a:r>
          </a:p>
          <a:p>
            <a:pPr lvl="1"/>
            <a:r>
              <a:rPr lang="en-US" dirty="0"/>
              <a:t>Same Failure Types, Actions, and Utility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643490"/>
      </p:ext>
    </p:extLst>
  </p:cSld>
  <p:clrMapOvr>
    <a:masterClrMapping/>
  </p:clrMapOvr>
  <p:transition spd="slow">
    <p:wipe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C4A26-ABCE-7F22-E0D3-822BF7532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the Share State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94A638D4-A46B-EBB3-C647-24433799221C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78369" y="1123383"/>
                <a:ext cx="11380553" cy="5387629"/>
              </a:xfrm>
            </p:spPr>
            <p:txBody>
              <a:bodyPr/>
              <a:lstStyle/>
              <a:p>
                <a:r>
                  <a:rPr lang="en-US" dirty="0"/>
                  <a:t>Agents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partition the action-state space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𝑎𝑟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govern by a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Each agent is initially specialized on a set of failures that usually affect certain types of  shops</a:t>
                </a:r>
              </a:p>
              <a:p>
                <a:r>
                  <a:rPr lang="en-US" dirty="0"/>
                  <a:t>However, agents might face failures for which they are not prepared for</a:t>
                </a:r>
              </a:p>
              <a:p>
                <a:r>
                  <a:rPr lang="en-US" dirty="0"/>
                  <a:t>Look for policies from other agents that handle the failure properly</a:t>
                </a:r>
              </a:p>
              <a:p>
                <a:r>
                  <a:rPr lang="en-US" dirty="0"/>
                  <a:t>Initially, the partitions are disjoint, so the solution consists of a lookup at a hashtable for a policy given an action, e.g.,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However, if partitions overlap, the policies will also overlap. </a:t>
                </a:r>
              </a:p>
              <a:p>
                <a:pPr marL="937188" lvl="1" indent="-457200">
                  <a:buFont typeface="+mj-lt"/>
                  <a:buAutoNum type="arabicPeriod"/>
                </a:pPr>
                <a:r>
                  <a:rPr lang="en-US" dirty="0"/>
                  <a:t>How to search a policy among various candidate policies?</a:t>
                </a:r>
              </a:p>
              <a:p>
                <a:pPr marL="937188" lvl="1" indent="-457200">
                  <a:buFont typeface="+mj-lt"/>
                  <a:buAutoNum type="arabicPeriod"/>
                </a:pPr>
                <a:r>
                  <a:rPr lang="en-US" dirty="0"/>
                  <a:t>Wasserstein distance from simulated probability distributions one for each policy?</a:t>
                </a:r>
              </a:p>
              <a:p>
                <a:pPr marL="937188" lvl="1" indent="-457200">
                  <a:buFont typeface="+mj-lt"/>
                  <a:buAutoNum type="arabicPeriod"/>
                </a:pPr>
                <a:r>
                  <a:rPr lang="en-US" dirty="0"/>
                  <a:t>If one agent learns about a shared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how to update all other agents </a:t>
                </a:r>
                <a:r>
                  <a:rPr lang="en-US" i="1" dirty="0">
                    <a:latin typeface="+mj-lt"/>
                  </a:rPr>
                  <a:t>k</a:t>
                </a:r>
                <a:r>
                  <a:rPr lang="en-US" dirty="0"/>
                  <a:t> about the new knowledge? </a:t>
                </a:r>
              </a:p>
              <a:p>
                <a:pPr marL="937188" lvl="1" indent="-457200">
                  <a:buFont typeface="+mj-lt"/>
                  <a:buAutoNum type="arabicPeriod"/>
                </a:pPr>
                <a:r>
                  <a:rPr lang="en-US" dirty="0"/>
                  <a:t>Is there a situation when we should keep various versions of an action?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94A638D4-A46B-EBB3-C647-2443379922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78369" y="1123383"/>
                <a:ext cx="11380553" cy="5387629"/>
              </a:xfrm>
              <a:blipFill>
                <a:blip r:embed="rId2"/>
                <a:stretch>
                  <a:fillRect l="-1285" t="-1018" r="-1714" b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439035"/>
      </p:ext>
    </p:extLst>
  </p:cSld>
  <p:clrMapOvr>
    <a:masterClrMapping/>
  </p:clrMapOvr>
  <p:transition spd="slow">
    <p:wipe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0D12E-301E-7F52-A426-442CF3DCF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References - MARL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7E83BB6-449F-4451-009D-5CFA1C61B0CB}"/>
              </a:ext>
            </a:extLst>
          </p:cNvPr>
          <p:cNvSpPr/>
          <p:nvPr/>
        </p:nvSpPr>
        <p:spPr bwMode="gray">
          <a:xfrm>
            <a:off x="170390" y="793838"/>
            <a:ext cx="11928477" cy="9996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0B9EA6-CF0D-5761-DF88-3DBF16F570BC}"/>
              </a:ext>
            </a:extLst>
          </p:cNvPr>
          <p:cNvSpPr/>
          <p:nvPr/>
        </p:nvSpPr>
        <p:spPr bwMode="gray">
          <a:xfrm>
            <a:off x="161710" y="1914398"/>
            <a:ext cx="11928477" cy="23528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018B45-5EE5-EBE2-FF9E-5E69E223D5D2}"/>
              </a:ext>
            </a:extLst>
          </p:cNvPr>
          <p:cNvSpPr/>
          <p:nvPr/>
        </p:nvSpPr>
        <p:spPr bwMode="gray">
          <a:xfrm>
            <a:off x="131761" y="4361197"/>
            <a:ext cx="11928477" cy="193800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F8D6D9-EBEC-0E38-8F2C-EF505E1EB677}"/>
              </a:ext>
            </a:extLst>
          </p:cNvPr>
          <p:cNvSpPr txBox="1"/>
          <p:nvPr/>
        </p:nvSpPr>
        <p:spPr bwMode="gray">
          <a:xfrm>
            <a:off x="216113" y="956195"/>
            <a:ext cx="11622406" cy="5638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Hernandez-Leal, P., et al., 2018,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 multiagent deep reinforcement learning the answer or the question?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 brief survey. learning 2122.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Hernandez-Leal, P., et al., 2020,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very condensed survey and critique of multiagent deep reinforcement learning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Proceedings of the 19th International Conference on Autonomous Agents and Multi-Agent Systems.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Gronauer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S. &amp;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Diepold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K., 2021,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Multi-agent deep reinforcement learning: a survey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Artificial Intelligence Review, pp.1-49.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Vithayathil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V., et al., 2020,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survey of multi-task deep reinforcement learning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Electronics 9.9.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Zhang, K., et al., 2021,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Multi-agent reinforcement learning: A selective overview of theories and algorithms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Handbook of Reinforcement Learning and Control, pp.321-384.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Nguyen, T. T., et al., 2020,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Deep reinforcement learning for multiagent systems: A review of challenges, solutions, and applications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IEEE transactions on cybernetics 50.9, pp.3826-3839.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Du, W. &amp; Ding, S.., 2021,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survey on multi-agent deep reinforcement learning: from the perspective of challenges and applications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Artificial Intelligence Review 54.5, pp.3215-3238.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Rădulescu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Roxana, et al., 2020,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Multi-objective multi-agent decision making: a utility-based analysis and survey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Autonomous Agents and Multi-Agent Systems 34.1, pp.1-52.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Zafar, H., et al., 2021,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Transfer Learning in multi-agent </a:t>
            </a: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einforcement </a:t>
            </a: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earning with double Q-Networks for distributed </a:t>
            </a: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esource </a:t>
            </a:r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haring in V2X Communication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arXiv:2107.06195.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Lopez-Cot, S., 2020,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Learning to teach in multiagent reinforcement learning with teams of N&gt; 2 Agents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Diss. Massachusetts Institute of Technology.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Hejazi, E., 2021,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Multi-agent machine learning in self-organizing systems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Information Sciences 581, pp.194-214.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0696AE-31D3-3A65-41BD-F9BF6D97D4D6}"/>
              </a:ext>
            </a:extLst>
          </p:cNvPr>
          <p:cNvSpPr txBox="1"/>
          <p:nvPr/>
        </p:nvSpPr>
        <p:spPr bwMode="gray">
          <a:xfrm>
            <a:off x="353481" y="818463"/>
            <a:ext cx="927103" cy="3019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Critiques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E7B636-3835-C421-259D-AB4D109132B0}"/>
              </a:ext>
            </a:extLst>
          </p:cNvPr>
          <p:cNvSpPr txBox="1"/>
          <p:nvPr/>
        </p:nvSpPr>
        <p:spPr bwMode="gray">
          <a:xfrm>
            <a:off x="462172" y="1955867"/>
            <a:ext cx="927103" cy="3019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Surveys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BA4765-4A88-F2A9-0B40-366CB79BE086}"/>
              </a:ext>
            </a:extLst>
          </p:cNvPr>
          <p:cNvSpPr txBox="1"/>
          <p:nvPr/>
        </p:nvSpPr>
        <p:spPr bwMode="gray">
          <a:xfrm>
            <a:off x="478369" y="4436645"/>
            <a:ext cx="1392764" cy="3019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208645677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4EAE-6822-4122-9349-DC57E9BAA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543" y="3501292"/>
            <a:ext cx="11228913" cy="2210297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088438034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C6F18-8616-BA87-E866-9819D07BB0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82046"/>
            <a:ext cx="7510499" cy="5246564"/>
          </a:xfrm>
        </p:spPr>
        <p:txBody>
          <a:bodyPr/>
          <a:lstStyle/>
          <a:p>
            <a:r>
              <a:rPr lang="en-US" dirty="0"/>
              <a:t>Cooperative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Shared reward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Coordination problem</a:t>
            </a:r>
          </a:p>
          <a:p>
            <a:r>
              <a:rPr lang="en-US" dirty="0"/>
              <a:t>Competitive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Zero-Sum games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Individual opposing rewards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Minimax equilibria</a:t>
            </a:r>
          </a:p>
          <a:p>
            <a:r>
              <a:rPr lang="en-US" dirty="0"/>
              <a:t>Mixed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General-Sum games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Nash Equilibria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491F3-C52D-AB93-45AD-B9CBA17B4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multi-agent systems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BF8E13-DCAA-ADE0-1864-5D08C13765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2" t="1014" b="2172"/>
          <a:stretch/>
        </p:blipFill>
        <p:spPr>
          <a:xfrm>
            <a:off x="4091339" y="908992"/>
            <a:ext cx="3546996" cy="35003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D2063B-A3BC-8F1A-9449-26121E31468C}"/>
              </a:ext>
            </a:extLst>
          </p:cNvPr>
          <p:cNvSpPr txBox="1"/>
          <p:nvPr/>
        </p:nvSpPr>
        <p:spPr bwMode="gray">
          <a:xfrm>
            <a:off x="0" y="6293054"/>
            <a:ext cx="857335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latin typeface="Arial" panose="020B0604020202020204" pitchFamily="34" charset="0"/>
              </a:rPr>
              <a:t>Whiteson</a:t>
            </a:r>
            <a:r>
              <a:rPr lang="en-US" sz="1000" dirty="0">
                <a:latin typeface="Arial" panose="020B0604020202020204" pitchFamily="34" charset="0"/>
              </a:rPr>
              <a:t>, S., 2020, </a:t>
            </a:r>
            <a:r>
              <a:rPr lang="en-US" sz="1000" dirty="0">
                <a:effectLst/>
                <a:latin typeface="Arial" panose="020B0604020202020204" pitchFamily="34" charset="0"/>
              </a:rPr>
              <a:t>Factored Value Functions for Cooperative Multi-Agent Reinforcement Learning</a:t>
            </a:r>
          </a:p>
          <a:p>
            <a:r>
              <a:rPr lang="en-US" sz="1000" dirty="0" err="1">
                <a:effectLst/>
                <a:latin typeface="Arial" panose="020B0604020202020204" pitchFamily="34" charset="0"/>
              </a:rPr>
              <a:t>Radulescu</a:t>
            </a:r>
            <a:r>
              <a:rPr lang="en-US" sz="1000" dirty="0">
                <a:effectLst/>
                <a:latin typeface="Arial" panose="020B0604020202020204" pitchFamily="34" charset="0"/>
              </a:rPr>
              <a:t>, R., et al., 2019, Multi-Objective Multi-Agent Decision Making: A Utility-based Analysis and Survey, Arxiv 1909.02964</a:t>
            </a:r>
          </a:p>
          <a:p>
            <a:r>
              <a:rPr lang="en-US" sz="1000" dirty="0" err="1">
                <a:effectLst/>
                <a:latin typeface="Arial" panose="020B0604020202020204" pitchFamily="34" charset="0"/>
              </a:rPr>
              <a:t>Roijers</a:t>
            </a:r>
            <a:r>
              <a:rPr lang="en-US" sz="1000" dirty="0">
                <a:effectLst/>
                <a:latin typeface="Arial" panose="020B0604020202020204" pitchFamily="34" charset="0"/>
              </a:rPr>
              <a:t>, D.M., et al., 2013, A survey of multi-objective sequential decision-making. Journal of Artificial Intelligence Research 48, 67–113</a:t>
            </a: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118A08-8949-51D5-7AF6-16EAC30C411A}"/>
              </a:ext>
            </a:extLst>
          </p:cNvPr>
          <p:cNvSpPr txBox="1"/>
          <p:nvPr/>
        </p:nvSpPr>
        <p:spPr bwMode="gray">
          <a:xfrm>
            <a:off x="7638335" y="2734136"/>
            <a:ext cx="433424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</a:rPr>
              <a:t>multi-objective partially observable stochastic game (MOPOSG)</a:t>
            </a:r>
          </a:p>
          <a:p>
            <a:r>
              <a:rPr lang="en-US" sz="1100" dirty="0">
                <a:latin typeface="Arial" panose="020B0604020202020204" pitchFamily="34" charset="0"/>
              </a:rPr>
              <a:t>s</a:t>
            </a:r>
            <a:r>
              <a:rPr lang="en-US" sz="1100" dirty="0">
                <a:effectLst/>
                <a:latin typeface="Arial" panose="020B0604020202020204" pitchFamily="34" charset="0"/>
              </a:rPr>
              <a:t>ource: [</a:t>
            </a:r>
            <a:r>
              <a:rPr lang="en-US" sz="1100" dirty="0" err="1">
                <a:effectLst/>
                <a:latin typeface="Arial" panose="020B0604020202020204" pitchFamily="34" charset="0"/>
              </a:rPr>
              <a:t>Radulescu</a:t>
            </a:r>
            <a:r>
              <a:rPr lang="en-US" sz="1100" dirty="0">
                <a:effectLst/>
                <a:latin typeface="Arial" panose="020B0604020202020204" pitchFamily="34" charset="0"/>
              </a:rPr>
              <a:t> et al. 2019]</a:t>
            </a: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AB939A-465A-E876-88B7-D1A4FC9D7C1C}"/>
              </a:ext>
            </a:extLst>
          </p:cNvPr>
          <p:cNvSpPr txBox="1"/>
          <p:nvPr/>
        </p:nvSpPr>
        <p:spPr bwMode="gray">
          <a:xfrm>
            <a:off x="7638335" y="963747"/>
            <a:ext cx="4148030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Arial" panose="020B0604020202020204" pitchFamily="34" charset="0"/>
              </a:rPr>
              <a:t>Multi-Objective Normal Form Game (MONFG)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Arial" panose="020B0604020202020204" pitchFamily="34" charset="0"/>
              </a:rPr>
              <a:t>Multi-Objective Stochastic Game (MOSG)</a:t>
            </a:r>
            <a:endParaRPr lang="en-US" sz="11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Arial" panose="020B0604020202020204" pitchFamily="34" charset="0"/>
              </a:rPr>
              <a:t>Multi-Objective Bayesian game (MOBG)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Arial" panose="020B0604020202020204" pitchFamily="34" charset="0"/>
              </a:rPr>
              <a:t>Multi-Objective Multi-agent Markov Decision Process (MOMMDP)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Arial" panose="020B0604020202020204" pitchFamily="34" charset="0"/>
              </a:rPr>
              <a:t>Multi-Objective normal form game (MONFG),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Arial" panose="020B0604020202020204" pitchFamily="34" charset="0"/>
              </a:rPr>
              <a:t>Multi-Objective Collaborative Bayesian game (MOCBG)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Arial" panose="020B0604020202020204" pitchFamily="34" charset="0"/>
              </a:rPr>
              <a:t>Multi-Objective Coordination Graph (</a:t>
            </a:r>
            <a:r>
              <a:rPr lang="en-US" sz="1100" dirty="0" err="1">
                <a:effectLst/>
                <a:latin typeface="Arial" panose="020B0604020202020204" pitchFamily="34" charset="0"/>
              </a:rPr>
              <a:t>MOCoG</a:t>
            </a:r>
            <a:r>
              <a:rPr lang="en-US" sz="1100" dirty="0">
                <a:effectLst/>
                <a:latin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</a:rPr>
              <a:t>…</a:t>
            </a:r>
            <a:endParaRPr lang="en-US" sz="1100" dirty="0">
              <a:effectLst/>
              <a:latin typeface="Arial" panose="020B0604020202020204" pitchFamily="34" charset="0"/>
            </a:endParaRPr>
          </a:p>
          <a:p>
            <a:endParaRPr lang="en-US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D591FE-5BE8-E9A7-D288-8EBC88B08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2341" y="3535029"/>
            <a:ext cx="4073764" cy="27425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1EB1AA-535B-F46F-25B4-9DB962C72940}"/>
              </a:ext>
            </a:extLst>
          </p:cNvPr>
          <p:cNvSpPr txBox="1"/>
          <p:nvPr/>
        </p:nvSpPr>
        <p:spPr bwMode="gray">
          <a:xfrm>
            <a:off x="10257780" y="6220192"/>
            <a:ext cx="19342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</a:rPr>
              <a:t>s</a:t>
            </a:r>
            <a:r>
              <a:rPr lang="en-US" sz="1100" dirty="0">
                <a:effectLst/>
                <a:latin typeface="Arial" panose="020B0604020202020204" pitchFamily="34" charset="0"/>
              </a:rPr>
              <a:t>ource: [</a:t>
            </a:r>
            <a:r>
              <a:rPr lang="en-US" sz="1100" dirty="0" err="1">
                <a:effectLst/>
                <a:latin typeface="Arial" panose="020B0604020202020204" pitchFamily="34" charset="0"/>
              </a:rPr>
              <a:t>Roijers</a:t>
            </a:r>
            <a:r>
              <a:rPr lang="en-US" sz="1100" dirty="0">
                <a:effectLst/>
                <a:latin typeface="Arial" panose="020B0604020202020204" pitchFamily="34" charset="0"/>
              </a:rPr>
              <a:t> et al. 2013]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477629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ABD26-21BB-4EAB-BFE1-3505D85C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 anchor="t">
            <a:normAutofit/>
          </a:bodyPr>
          <a:lstStyle/>
          <a:p>
            <a:r>
              <a:rPr lang="en-US" sz="2500"/>
              <a:t>Naïve Approach: treat others as part of the environment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36A3A42-88CC-4D59-8BB8-B831642486A0}"/>
              </a:ext>
            </a:extLst>
          </p:cNvPr>
          <p:cNvSpPr/>
          <p:nvPr/>
        </p:nvSpPr>
        <p:spPr bwMode="gray">
          <a:xfrm>
            <a:off x="4848495" y="5265171"/>
            <a:ext cx="551935" cy="1186249"/>
          </a:xfrm>
          <a:prstGeom prst="rightBrace">
            <a:avLst>
              <a:gd name="adj1" fmla="val 8333"/>
              <a:gd name="adj2" fmla="val 49341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4CAF3-87AD-48E8-9A91-6F2256E50E60}"/>
              </a:ext>
            </a:extLst>
          </p:cNvPr>
          <p:cNvSpPr txBox="1"/>
          <p:nvPr/>
        </p:nvSpPr>
        <p:spPr bwMode="gray">
          <a:xfrm>
            <a:off x="5658998" y="5509520"/>
            <a:ext cx="5334428" cy="6975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Prevent us from studying 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Transfer Learning as means to Robustness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6E587E-E3BA-9ABD-451A-A99B33CA955D}"/>
              </a:ext>
            </a:extLst>
          </p:cNvPr>
          <p:cNvSpPr txBox="1"/>
          <p:nvPr/>
        </p:nvSpPr>
        <p:spPr bwMode="gray">
          <a:xfrm>
            <a:off x="371474" y="875729"/>
            <a:ext cx="742498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Independent Q-Learning [Tan 1993]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agent learns independently with its own Q-Function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Independent Actor-Critic [</a:t>
            </a:r>
            <a:r>
              <a:rPr lang="en-US" dirty="0" err="1"/>
              <a:t>Foester</a:t>
            </a:r>
            <a:r>
              <a:rPr lang="en-US" dirty="0"/>
              <a:t> et al. 2018]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agent learns independently with its own actor-critic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Speed learning with parameter sharing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Different inputs, including action space, which induce distinct behavior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However, still independent – value functions condition only on </a:t>
            </a:r>
            <a:r>
              <a:rPr lang="en-US" dirty="0" err="1"/>
              <a:t>T^a</a:t>
            </a:r>
            <a:r>
              <a:rPr lang="en-US" dirty="0"/>
              <a:t> and </a:t>
            </a:r>
            <a:r>
              <a:rPr lang="en-US" dirty="0" err="1"/>
              <a:t>u^a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ED4E09-01E5-8DDD-65F5-7B10477D0828}"/>
              </a:ext>
            </a:extLst>
          </p:cNvPr>
          <p:cNvSpPr txBox="1"/>
          <p:nvPr/>
        </p:nvSpPr>
        <p:spPr bwMode="gray">
          <a:xfrm>
            <a:off x="7910004" y="2057087"/>
            <a:ext cx="4254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Treats other agents as part of the environment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4AB29B-27FE-5AAE-FB16-B0866DC43778}"/>
              </a:ext>
            </a:extLst>
          </p:cNvPr>
          <p:cNvSpPr txBox="1"/>
          <p:nvPr/>
        </p:nvSpPr>
        <p:spPr bwMode="gray">
          <a:xfrm>
            <a:off x="749674" y="5356287"/>
            <a:ext cx="43064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Non-stationary in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Hard to learn to coordinate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AA9CF87-122E-0537-3552-F0D729F9D526}"/>
              </a:ext>
            </a:extLst>
          </p:cNvPr>
          <p:cNvSpPr/>
          <p:nvPr/>
        </p:nvSpPr>
        <p:spPr bwMode="gray">
          <a:xfrm>
            <a:off x="7520495" y="978783"/>
            <a:ext cx="551935" cy="3943852"/>
          </a:xfrm>
          <a:prstGeom prst="rightBrace">
            <a:avLst>
              <a:gd name="adj1" fmla="val 8333"/>
              <a:gd name="adj2" fmla="val 49341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518C89-3958-F8E7-814C-6570AA30CA4C}"/>
              </a:ext>
            </a:extLst>
          </p:cNvPr>
          <p:cNvSpPr txBox="1"/>
          <p:nvPr/>
        </p:nvSpPr>
        <p:spPr bwMode="gray">
          <a:xfrm>
            <a:off x="27228" y="6508342"/>
            <a:ext cx="12137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/>
              <a:t>Foerster, J., et al., 2018, “Counterfactual multi-agent policy gradients." </a:t>
            </a:r>
            <a:r>
              <a:rPr lang="en-US" sz="900" i="1" dirty="0"/>
              <a:t>Proceedings of the AAAI conference on artificial intelligence</a:t>
            </a:r>
            <a:r>
              <a:rPr lang="en-US" sz="900" dirty="0"/>
              <a:t>. Vol. 32. No. 1. 2018.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/>
              <a:t>Tan, M., 1993, "Multi-agent reinforcement learning: Independent vs. cooperative agents." </a:t>
            </a:r>
            <a:r>
              <a:rPr lang="en-US" sz="900" i="1" dirty="0"/>
              <a:t>Proceedings of the tenth international conference on machine learning</a:t>
            </a:r>
            <a:r>
              <a:rPr lang="en-US" sz="900" dirty="0"/>
              <a:t>. 1993.</a:t>
            </a:r>
          </a:p>
        </p:txBody>
      </p:sp>
    </p:spTree>
    <p:extLst>
      <p:ext uri="{BB962C8B-B14F-4D97-AF65-F5344CB8AC3E}">
        <p14:creationId xmlns:p14="http://schemas.microsoft.com/office/powerpoint/2010/main" val="17718389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8A7F-312F-4829-BF51-9ADDBF83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Critics [Foerster 2018]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DBA678-5339-466A-9F4C-6F7987975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333" y="1600199"/>
            <a:ext cx="6181664" cy="4185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57AFCD-C74F-4553-B88B-1359D8645D99}"/>
              </a:ext>
            </a:extLst>
          </p:cNvPr>
          <p:cNvSpPr txBox="1"/>
          <p:nvPr/>
        </p:nvSpPr>
        <p:spPr bwMode="gray">
          <a:xfrm>
            <a:off x="9201663" y="3624649"/>
            <a:ext cx="2800865" cy="27349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Caveat: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Centralized makes harder to developed decentralized policies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dirty="0"/>
          </a:p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Solution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Factorized the Value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C8D5E8-4744-8CB5-6CD7-FFE4FA8FE4F5}"/>
              </a:ext>
            </a:extLst>
          </p:cNvPr>
          <p:cNvSpPr txBox="1"/>
          <p:nvPr/>
        </p:nvSpPr>
        <p:spPr bwMode="gray">
          <a:xfrm>
            <a:off x="-28061" y="6571093"/>
            <a:ext cx="92297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/>
              <a:t>Foerster, J., et al., 2018, “Counterfactual multi-agent policy gradients." </a:t>
            </a:r>
            <a:r>
              <a:rPr lang="en-US" sz="900" i="1" dirty="0"/>
              <a:t>Proceedings of the AAAI conference on artificial intelligence</a:t>
            </a:r>
            <a:r>
              <a:rPr lang="en-US" sz="900" dirty="0"/>
              <a:t>. Vol. 32. No. 1. 2018.</a:t>
            </a:r>
          </a:p>
        </p:txBody>
      </p:sp>
    </p:spTree>
    <p:extLst>
      <p:ext uri="{BB962C8B-B14F-4D97-AF65-F5344CB8AC3E}">
        <p14:creationId xmlns:p14="http://schemas.microsoft.com/office/powerpoint/2010/main" val="424838099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7121-D12B-4BCC-98BB-285A2E3F2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Factored Value Functions [</a:t>
            </a:r>
            <a:r>
              <a:rPr lang="en-US" dirty="0" err="1"/>
              <a:t>Gestrin</a:t>
            </a:r>
            <a:r>
              <a:rPr lang="en-US" dirty="0"/>
              <a:t> 2003]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60EE9A-B328-401A-A14D-6FAE5F9A6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511" y="1153388"/>
            <a:ext cx="6003115" cy="39564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0CBC36-E845-E161-80A1-9BB8D1D5D982}"/>
              </a:ext>
            </a:extLst>
          </p:cNvPr>
          <p:cNvSpPr txBox="1"/>
          <p:nvPr/>
        </p:nvSpPr>
        <p:spPr bwMode="gray">
          <a:xfrm>
            <a:off x="-26054" y="6583194"/>
            <a:ext cx="1224410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/>
              <a:t>Guestrin</a:t>
            </a:r>
            <a:r>
              <a:rPr lang="en-US" sz="900" dirty="0"/>
              <a:t>, Carlos, et al. "Efficient solution algorithms for factored MDPs." </a:t>
            </a:r>
            <a:r>
              <a:rPr lang="en-US" sz="900" i="1" dirty="0"/>
              <a:t>Journal of Artificial Intelligence Research</a:t>
            </a:r>
            <a:r>
              <a:rPr lang="en-US" sz="900" dirty="0"/>
              <a:t> 19 (2003): 399-468.</a:t>
            </a:r>
          </a:p>
        </p:txBody>
      </p:sp>
    </p:spTree>
    <p:extLst>
      <p:ext uri="{BB962C8B-B14F-4D97-AF65-F5344CB8AC3E}">
        <p14:creationId xmlns:p14="http://schemas.microsoft.com/office/powerpoint/2010/main" val="11689962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DD1D-8DD0-4E14-9AE1-BC82C29B1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VDN – Value Decomposition Network </a:t>
            </a:r>
            <a:r>
              <a:rPr lang="en-US" sz="2000" dirty="0"/>
              <a:t>[</a:t>
            </a:r>
            <a:r>
              <a:rPr lang="en-US" sz="2000" dirty="0" err="1"/>
              <a:t>Sunehag</a:t>
            </a:r>
            <a:r>
              <a:rPr lang="en-US" sz="2000" dirty="0"/>
              <a:t> 2017]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EE8368-9FC5-49E9-A86A-1E70FB234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527" y="1466335"/>
            <a:ext cx="5726650" cy="42937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00DB08-E4E1-420A-94B4-2FF859092C78}"/>
              </a:ext>
            </a:extLst>
          </p:cNvPr>
          <p:cNvSpPr txBox="1"/>
          <p:nvPr/>
        </p:nvSpPr>
        <p:spPr bwMode="gray">
          <a:xfrm>
            <a:off x="589923" y="1046206"/>
            <a:ext cx="6288672" cy="42012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2000" b="1" dirty="0"/>
              <a:t>One Factorization per Agent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888E7-BB2D-4E14-8425-295B70C0BE4D}"/>
              </a:ext>
            </a:extLst>
          </p:cNvPr>
          <p:cNvSpPr txBox="1"/>
          <p:nvPr/>
        </p:nvSpPr>
        <p:spPr bwMode="gray">
          <a:xfrm>
            <a:off x="8209430" y="4057574"/>
            <a:ext cx="3588506" cy="13320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2000" b="1" dirty="0"/>
              <a:t>Advantage: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2000" dirty="0"/>
              <a:t>Allows to use Q-Learning instead of Actor-Critic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8A98D-D383-807A-DFA6-24F3103BC194}"/>
              </a:ext>
            </a:extLst>
          </p:cNvPr>
          <p:cNvSpPr txBox="1"/>
          <p:nvPr/>
        </p:nvSpPr>
        <p:spPr bwMode="gray">
          <a:xfrm>
            <a:off x="0" y="6305403"/>
            <a:ext cx="1173928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 err="1">
                <a:effectLst/>
                <a:latin typeface="+mj-lt"/>
              </a:rPr>
              <a:t>Sunehag</a:t>
            </a:r>
            <a:r>
              <a:rPr lang="en-US" sz="900" dirty="0">
                <a:effectLst/>
                <a:latin typeface="+mj-lt"/>
              </a:rPr>
              <a:t>, P., et al., 2017, “Value-Decomposition Networks For Cooperative Multi-Agent Learning Based On Team Reward.” In Proceedings of the 17th International Conference on Autonomous Agents and Multiagent Systems</a:t>
            </a:r>
          </a:p>
          <a:p>
            <a:r>
              <a:rPr lang="en-US" sz="900" dirty="0" err="1">
                <a:latin typeface="+mj-lt"/>
              </a:rPr>
              <a:t>Su</a:t>
            </a:r>
            <a:r>
              <a:rPr lang="en-US" sz="900" dirty="0">
                <a:latin typeface="+mj-lt"/>
              </a:rPr>
              <a:t>, J., et al., 2021, "Value-decomposition multi-agent actor-critics." Proceedings of the AAAI Conference on Artificial Intelligence. Vol. 35. No. 13. 2021.</a:t>
            </a:r>
          </a:p>
        </p:txBody>
      </p:sp>
    </p:spTree>
    <p:extLst>
      <p:ext uri="{BB962C8B-B14F-4D97-AF65-F5344CB8AC3E}">
        <p14:creationId xmlns:p14="http://schemas.microsoft.com/office/powerpoint/2010/main" val="101201778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7121-D12B-4BCC-98BB-285A2E3F2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Factored Value Functions [</a:t>
            </a:r>
            <a:r>
              <a:rPr lang="en-US" dirty="0" err="1"/>
              <a:t>Gestrin</a:t>
            </a:r>
            <a:r>
              <a:rPr lang="en-US" dirty="0"/>
              <a:t> 2003]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60EE9A-B328-401A-A14D-6FAE5F9A6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603" y="1156447"/>
            <a:ext cx="7945579" cy="523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9907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DD1D-8DD0-4E14-9AE1-BC82C29B1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VDN – Value Decomposition Network </a:t>
            </a:r>
            <a:r>
              <a:rPr lang="en-US" sz="2000" dirty="0"/>
              <a:t>[</a:t>
            </a:r>
            <a:r>
              <a:rPr lang="en-US" sz="2000" dirty="0" err="1"/>
              <a:t>Sunehag</a:t>
            </a:r>
            <a:r>
              <a:rPr lang="en-US" sz="2000" dirty="0"/>
              <a:t> 2017]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EE8368-9FC5-49E9-A86A-1E70FB234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307" y="1401150"/>
            <a:ext cx="7085894" cy="53128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00DB08-E4E1-420A-94B4-2FF859092C78}"/>
              </a:ext>
            </a:extLst>
          </p:cNvPr>
          <p:cNvSpPr txBox="1"/>
          <p:nvPr/>
        </p:nvSpPr>
        <p:spPr bwMode="gray">
          <a:xfrm>
            <a:off x="589923" y="1046206"/>
            <a:ext cx="6288672" cy="42012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2000" b="1" dirty="0"/>
              <a:t>One Factorization per Agent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888E7-BB2D-4E14-8425-295B70C0BE4D}"/>
              </a:ext>
            </a:extLst>
          </p:cNvPr>
          <p:cNvSpPr txBox="1"/>
          <p:nvPr/>
        </p:nvSpPr>
        <p:spPr bwMode="gray">
          <a:xfrm>
            <a:off x="9043148" y="4057574"/>
            <a:ext cx="2754788" cy="13320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2000" b="1" dirty="0"/>
              <a:t>Advantage: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2000" dirty="0"/>
              <a:t>Allows to use Q-Learning instead of Actor-Critic</a:t>
            </a:r>
          </a:p>
        </p:txBody>
      </p:sp>
    </p:spTree>
    <p:extLst>
      <p:ext uri="{BB962C8B-B14F-4D97-AF65-F5344CB8AC3E}">
        <p14:creationId xmlns:p14="http://schemas.microsoft.com/office/powerpoint/2010/main" val="22022528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DE917-A0B7-4163-9BFD-3E01FE3E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 anchor="t">
            <a:normAutofit/>
          </a:bodyPr>
          <a:lstStyle/>
          <a:p>
            <a:r>
              <a:rPr lang="en-US" dirty="0" err="1"/>
              <a:t>Qmix</a:t>
            </a:r>
            <a:r>
              <a:rPr lang="en-US" dirty="0"/>
              <a:t> [Rashid 2018]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566DB2-DAB8-4CAB-B7EE-772EA8B62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69" y="1177853"/>
            <a:ext cx="7113494" cy="2863181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97C87F-E29E-457B-8B31-99C2122BFB87}"/>
              </a:ext>
            </a:extLst>
          </p:cNvPr>
          <p:cNvSpPr txBox="1"/>
          <p:nvPr/>
        </p:nvSpPr>
        <p:spPr bwMode="gray">
          <a:xfrm>
            <a:off x="347442" y="4479818"/>
            <a:ext cx="11358223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AutoNum type="alphaLcParenBoth"/>
            </a:pPr>
            <a:r>
              <a:rPr lang="en-US" dirty="0">
                <a:effectLst/>
                <a:latin typeface="Arial" panose="020B0604020202020204" pitchFamily="34" charset="0"/>
              </a:rPr>
              <a:t>Mixing network structure. 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- </a:t>
            </a:r>
            <a:r>
              <a:rPr lang="en-US" dirty="0">
                <a:effectLst/>
                <a:latin typeface="Arial" panose="020B0604020202020204" pitchFamily="34" charset="0"/>
              </a:rPr>
              <a:t>In red are the hypernetworks that produce the weights and biases for mixing network layers shown in blue. 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(b) The overall QMIX architecture. 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(c) Agent network structure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9FBDA0-FB1C-28D1-2AD4-C2CDB0749880}"/>
              </a:ext>
            </a:extLst>
          </p:cNvPr>
          <p:cNvSpPr txBox="1"/>
          <p:nvPr/>
        </p:nvSpPr>
        <p:spPr bwMode="gray">
          <a:xfrm>
            <a:off x="0" y="6598583"/>
            <a:ext cx="118939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Rashid, T., et al., 2018, QMIX: Monotonic Value Function </a:t>
            </a:r>
            <a:r>
              <a:rPr lang="en-US" sz="900" dirty="0" err="1"/>
              <a:t>Factorisation</a:t>
            </a:r>
            <a:r>
              <a:rPr lang="en-US" sz="900" dirty="0"/>
              <a:t> for Deep Multi-Agent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AE777D-5345-1E0B-4195-041BAE73E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0654" y="1234653"/>
            <a:ext cx="3773270" cy="24632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E8550E-3450-8909-0275-C11F62F3E4B3}"/>
              </a:ext>
            </a:extLst>
          </p:cNvPr>
          <p:cNvSpPr txBox="1"/>
          <p:nvPr/>
        </p:nvSpPr>
        <p:spPr bwMode="gray">
          <a:xfrm>
            <a:off x="1749798" y="3974434"/>
            <a:ext cx="34071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>
                <a:effectLst/>
                <a:latin typeface="Arial" panose="020B0604020202020204" pitchFamily="34" charset="0"/>
              </a:rPr>
              <a:t>produce the weights and biases </a:t>
            </a:r>
            <a:endParaRPr lang="en-US" sz="1100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159E6F-24CF-D0DD-1614-3ECADA9A0B83}"/>
              </a:ext>
            </a:extLst>
          </p:cNvPr>
          <p:cNvCxnSpPr/>
          <p:nvPr/>
        </p:nvCxnSpPr>
        <p:spPr bwMode="gray">
          <a:xfrm>
            <a:off x="2017059" y="2844831"/>
            <a:ext cx="564776" cy="112960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45214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1. Planning_Organization</Template>
  <TotalTime>1237</TotalTime>
  <Words>1405</Words>
  <Application>Microsoft Office PowerPoint</Application>
  <PresentationFormat>Widescreen</PresentationFormat>
  <Paragraphs>134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Verdana</vt:lpstr>
      <vt:lpstr>HPI PPT-Template</vt:lpstr>
      <vt:lpstr>Summer Term 22 Multi-Agent Reinforcement Learning for Self-Adaptive Systems  Lecture-5: Multi-Agent RL Overview</vt:lpstr>
      <vt:lpstr>Types of multi-agent systems</vt:lpstr>
      <vt:lpstr>Naïve Approach: treat others as part of the environment</vt:lpstr>
      <vt:lpstr>Centralized Critics [Foerster 2018]</vt:lpstr>
      <vt:lpstr>Factored Value Functions [Gestrin 2003]</vt:lpstr>
      <vt:lpstr>VDN – Value Decomposition Network [Sunehag 2017]</vt:lpstr>
      <vt:lpstr>Factored Value Functions [Gestrin 2003]</vt:lpstr>
      <vt:lpstr>VDN – Value Decomposition Network [Sunehag 2017]</vt:lpstr>
      <vt:lpstr>Qmix [Rashid 2018]</vt:lpstr>
      <vt:lpstr>VDCA [Su et al. 2021]</vt:lpstr>
      <vt:lpstr>Project</vt:lpstr>
      <vt:lpstr>Preliminary Assumptions</vt:lpstr>
      <vt:lpstr>Design of the Share State Space</vt:lpstr>
      <vt:lpstr>References - MARL 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Multi-Agent Reinforcement Learning</dc:title>
  <dc:creator>Christian Adriano</dc:creator>
  <cp:lastModifiedBy>Christian Adriano</cp:lastModifiedBy>
  <cp:revision>26</cp:revision>
  <dcterms:created xsi:type="dcterms:W3CDTF">2021-11-11T11:16:21Z</dcterms:created>
  <dcterms:modified xsi:type="dcterms:W3CDTF">2022-05-17T16:11:20Z</dcterms:modified>
</cp:coreProperties>
</file>