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1" r:id="rId3"/>
    <p:sldId id="522" r:id="rId4"/>
    <p:sldId id="439" r:id="rId5"/>
    <p:sldId id="523" r:id="rId6"/>
    <p:sldId id="524" r:id="rId7"/>
    <p:sldId id="528" r:id="rId8"/>
    <p:sldId id="520" r:id="rId9"/>
    <p:sldId id="525" r:id="rId10"/>
    <p:sldId id="440" r:id="rId11"/>
    <p:sldId id="521" r:id="rId12"/>
    <p:sldId id="527" r:id="rId13"/>
    <p:sldId id="506" r:id="rId14"/>
    <p:sldId id="509" r:id="rId15"/>
    <p:sldId id="526" r:id="rId16"/>
    <p:sldId id="437" r:id="rId17"/>
    <p:sldId id="271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affin.github.io/post/rliable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Project Plan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dirty="0"/>
              <a:t>Christian M. Adriano </a:t>
            </a:r>
          </a:p>
          <a:p>
            <a:r>
              <a:rPr lang="en-US" dirty="0">
                <a:hlinkClick r:id="rId2"/>
              </a:rPr>
              <a:t>christian.adriano@hpi.de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81487179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81C2-8658-46C9-AC0D-33DF18B5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Robustness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68F07A-6531-9BEC-4D0C-2DBA0CBB98A5}"/>
              </a:ext>
            </a:extLst>
          </p:cNvPr>
          <p:cNvSpPr/>
          <p:nvPr/>
        </p:nvSpPr>
        <p:spPr bwMode="gray">
          <a:xfrm>
            <a:off x="290945" y="4440382"/>
            <a:ext cx="8416637" cy="1614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DB41-D8CF-461A-BEF0-80C803F5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545817"/>
            <a:ext cx="11422686" cy="4910401"/>
          </a:xfrm>
        </p:spPr>
        <p:txBody>
          <a:bodyPr/>
          <a:lstStyle/>
          <a:p>
            <a:r>
              <a:rPr lang="en-US" b="1" dirty="0"/>
              <a:t>Level 1 – Robustness to Failure Propagation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Confounding (failure masking)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Confounding (intermittent failure) or presence of shortcuts (spurious correlations)</a:t>
            </a:r>
          </a:p>
          <a:p>
            <a:endParaRPr lang="en-US" dirty="0"/>
          </a:p>
          <a:p>
            <a:r>
              <a:rPr lang="en-US" b="1" dirty="0"/>
              <a:t>Level 2 - Robustness to Under-specification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OOD (Training does not cover the entire distribution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Rashamon</a:t>
            </a:r>
            <a:r>
              <a:rPr lang="en-US" dirty="0"/>
              <a:t> sets, e.g., Failure Propagation Models are not Unique, Equivalence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Level 3 - Robustness to Distribution Shifts (OUR FOCUS)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drift (Changes in the System Utility – Non-stationarity)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driven training for risk-averse evolution (safety)</a:t>
            </a:r>
          </a:p>
        </p:txBody>
      </p:sp>
    </p:spTree>
    <p:extLst>
      <p:ext uri="{BB962C8B-B14F-4D97-AF65-F5344CB8AC3E}">
        <p14:creationId xmlns:p14="http://schemas.microsoft.com/office/powerpoint/2010/main" val="26632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BFF-0157-4F46-BA09-2E0740AE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Components – Reuse As-Is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C00-2676-49F3-820E-54CB294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3" y="1752792"/>
            <a:ext cx="11300589" cy="3214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1- Failure Propagation Model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Embedding vector of 18 length with binary information about component failure.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2- Failure Injection Mechanism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Generates failure injects that reflect that failure propagation patterns.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3- Reinforcement Learning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dirty="0"/>
              <a:t>Agent is responsible to multiple shops. Agent trains a policy to discover which fix to select given a set of failure observations. Each agent has a policy and regression model to predict utility.</a:t>
            </a:r>
          </a:p>
          <a:p>
            <a:pPr marL="0" lvl="1" indent="0">
              <a:buNone/>
            </a:pP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A618-BEC8-7576-FDF8-04DBD5031F0C}"/>
              </a:ext>
            </a:extLst>
          </p:cNvPr>
          <p:cNvSpPr txBox="1"/>
          <p:nvPr/>
        </p:nvSpPr>
        <p:spPr bwMode="gray">
          <a:xfrm>
            <a:off x="589008" y="1457176"/>
            <a:ext cx="1870174" cy="219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Reuse As-Is</a:t>
            </a:r>
          </a:p>
        </p:txBody>
      </p:sp>
    </p:spTree>
    <p:extLst>
      <p:ext uri="{BB962C8B-B14F-4D97-AF65-F5344CB8AC3E}">
        <p14:creationId xmlns:p14="http://schemas.microsoft.com/office/powerpoint/2010/main" val="422652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BFF-0157-4F46-BA09-2E0740AE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Components – Minimal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1C00-2676-49F3-820E-54CB294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752791"/>
            <a:ext cx="11473384" cy="5105869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1600" b="1" dirty="0"/>
              <a:t>4- Multi-Agent RL:</a:t>
            </a:r>
            <a:r>
              <a:rPr lang="en-US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u="sng" dirty="0"/>
              <a:t>As-Is</a:t>
            </a:r>
            <a:r>
              <a:rPr lang="en-US" sz="1600" dirty="0"/>
              <a:t>: All shops have the same characteristics</a:t>
            </a:r>
          </a:p>
          <a:p>
            <a:pPr lvl="1">
              <a:lnSpc>
                <a:spcPct val="150000"/>
              </a:lnSpc>
            </a:pPr>
            <a:r>
              <a:rPr lang="en-US" sz="1600" u="sng" dirty="0"/>
              <a:t>To-Be</a:t>
            </a:r>
            <a:r>
              <a:rPr lang="en-US" sz="1600" dirty="0"/>
              <a:t>: Shops with distinct characteristics (distinct utility models)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b="1" dirty="0"/>
              <a:t>5- Robustness to Perturbations: </a:t>
            </a:r>
          </a:p>
          <a:p>
            <a:pPr lvl="1">
              <a:lnSpc>
                <a:spcPct val="150000"/>
              </a:lnSpc>
            </a:pPr>
            <a:r>
              <a:rPr lang="en-US" sz="1600" u="sng" dirty="0"/>
              <a:t>As-Is</a:t>
            </a:r>
            <a:r>
              <a:rPr lang="en-US" sz="1600" dirty="0"/>
              <a:t>: Experiment showed the lack of robustness and mitigation in a few scenarios related to change in failure propagation (larger sets of failure observations)</a:t>
            </a:r>
          </a:p>
          <a:p>
            <a:pPr lvl="1">
              <a:lnSpc>
                <a:spcPct val="150000"/>
              </a:lnSpc>
            </a:pPr>
            <a:r>
              <a:rPr lang="en-US" sz="1600" u="sng" dirty="0"/>
              <a:t>To-Be</a:t>
            </a:r>
            <a:r>
              <a:rPr lang="en-US" sz="1600" dirty="0"/>
              <a:t>: Automatically detect loss of robustness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5- Transfer Learning: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u="sng" dirty="0"/>
              <a:t>As-Is</a:t>
            </a:r>
            <a:r>
              <a:rPr lang="en-US" sz="1600" dirty="0"/>
              <a:t>: Experiment from one agent to another (full policy transfer)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u="sng" dirty="0"/>
              <a:t>To-Be</a:t>
            </a:r>
            <a:r>
              <a:rPr lang="en-US" sz="1600" dirty="0"/>
              <a:t>: Automatically selects best pairs of agents to transfer policy (ideally partial transfer)</a:t>
            </a:r>
          </a:p>
        </p:txBody>
      </p:sp>
    </p:spTree>
    <p:extLst>
      <p:ext uri="{BB962C8B-B14F-4D97-AF65-F5344CB8AC3E}">
        <p14:creationId xmlns:p14="http://schemas.microsoft.com/office/powerpoint/2010/main" val="330489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ECDD9-71B2-48D1-A71C-A8B257A4F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689613"/>
            <a:ext cx="11474451" cy="43856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1- Cost-Benefit / Value-at-Risk* Trade-offs</a:t>
            </a:r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Show different rates of transfer among Agents:</a:t>
            </a:r>
          </a:p>
          <a:p>
            <a:pPr marL="238694" lvl="1" indent="0">
              <a:buNone/>
            </a:pPr>
            <a:r>
              <a:rPr lang="en-US" b="1" dirty="0"/>
              <a:t>1.1</a:t>
            </a:r>
            <a:r>
              <a:rPr lang="en-US" dirty="0"/>
              <a:t> excessive cost of training (train agents over larger set of failures)</a:t>
            </a:r>
          </a:p>
          <a:p>
            <a:pPr marL="238694" lvl="1" indent="0">
              <a:buNone/>
            </a:pPr>
            <a:r>
              <a:rPr lang="en-US" b="1" dirty="0"/>
              <a:t>1.2</a:t>
            </a:r>
            <a:r>
              <a:rPr lang="en-US" dirty="0"/>
              <a:t> excessive cost of transfer and redeployment (transfer policies before loss of robustness)</a:t>
            </a:r>
          </a:p>
          <a:p>
            <a:pPr marL="238694" lvl="1" indent="0">
              <a:buNone/>
            </a:pPr>
            <a:r>
              <a:rPr lang="en-US" b="1" dirty="0"/>
              <a:t>1.3</a:t>
            </a:r>
            <a:r>
              <a:rPr lang="en-US" dirty="0"/>
              <a:t> increase in the risk of loss of robustness (wrong decision under minimal perturbations)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2- Convergence</a:t>
            </a:r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Show that different strategies* to learn when to train and redeploy require:</a:t>
            </a:r>
          </a:p>
          <a:p>
            <a:pPr marL="238694" lvl="1" indent="0">
              <a:buNone/>
            </a:pPr>
            <a:r>
              <a:rPr lang="en-US" b="1" dirty="0"/>
              <a:t>2.1 </a:t>
            </a:r>
            <a:r>
              <a:rPr lang="en-US" dirty="0"/>
              <a:t>cumulative regret (AUC) for same total reward (utility)</a:t>
            </a:r>
          </a:p>
          <a:p>
            <a:pPr marL="238694" lvl="1" indent="0">
              <a:buNone/>
            </a:pPr>
            <a:r>
              <a:rPr lang="en-US" b="1" dirty="0"/>
              <a:t>2.2</a:t>
            </a:r>
            <a:r>
              <a:rPr lang="en-US" dirty="0"/>
              <a:t> sample efficiency to achieve an average value-at-risk</a:t>
            </a:r>
          </a:p>
          <a:p>
            <a:pPr marL="238694" lvl="1" indent="0">
              <a:buNone/>
            </a:pPr>
            <a:r>
              <a:rPr lang="en-US" b="1" dirty="0"/>
              <a:t>2.3 </a:t>
            </a:r>
            <a:r>
              <a:rPr lang="en-US" dirty="0"/>
              <a:t>speed of to converge</a:t>
            </a:r>
          </a:p>
          <a:p>
            <a:pPr marL="238694" lvl="1" indent="0">
              <a:buNone/>
            </a:pPr>
            <a:r>
              <a:rPr lang="en-US" sz="1400" i="1" dirty="0"/>
              <a:t>*strategies could be different hyper-parameterizations of the algorithms</a:t>
            </a:r>
          </a:p>
          <a:p>
            <a:pPr marL="238694" lvl="1" indent="0">
              <a:buNone/>
            </a:pPr>
            <a:r>
              <a:rPr lang="en-US" sz="1400" i="1" dirty="0"/>
              <a:t>Look at visualization of RL outcomes - </a:t>
            </a:r>
            <a:r>
              <a:rPr lang="en-US" sz="1400" b="0" i="1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US" sz="1400" b="0" i="1" u="none" strike="noStrike" dirty="0">
                <a:effectLst/>
                <a:latin typeface="Slack-Lato"/>
                <a:hlinkClick r:id="rId2"/>
              </a:rPr>
              <a:t>https://araffin.github.io/post/rliable/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D6613-E4B5-43CE-9E30-1E123C71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(ideas) </a:t>
            </a:r>
          </a:p>
        </p:txBody>
      </p:sp>
    </p:spTree>
    <p:extLst>
      <p:ext uri="{BB962C8B-B14F-4D97-AF65-F5344CB8AC3E}">
        <p14:creationId xmlns:p14="http://schemas.microsoft.com/office/powerpoint/2010/main" val="28794340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8700689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66F-5D7F-42DD-8FE7-DFFD79E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Learn a model for the system dynamics (only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) that is a good approximation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Build a control law (function </a:t>
                </a:r>
                <a:r>
                  <a:rPr lang="en-US" b="1" i="1" dirty="0"/>
                  <a:t>h</a:t>
                </a:r>
                <a:r>
                  <a:rPr lang="en-US" dirty="0"/>
                  <a:t>) that minimizes cumulative utility drop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Evaluate of these models under various situations (sensitivity analysis)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2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28-D798-4A19-9304-E9AA3A1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33" y="731509"/>
            <a:ext cx="9169401" cy="555840"/>
          </a:xfrm>
        </p:spPr>
        <p:txBody>
          <a:bodyPr/>
          <a:lstStyle/>
          <a:p>
            <a:r>
              <a:rPr lang="pt-BR" dirty="0"/>
              <a:t>Trade-off between Sarsa and Q-Learning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AF96-BFFD-44A2-9887-C93F7246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95" y="1418144"/>
            <a:ext cx="4078572" cy="5439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BED3-B300-4E2D-A283-C5E0D53CB021}"/>
              </a:ext>
            </a:extLst>
          </p:cNvPr>
          <p:cNvSpPr txBox="1"/>
          <p:nvPr/>
        </p:nvSpPr>
        <p:spPr bwMode="gray">
          <a:xfrm>
            <a:off x="687897" y="1543575"/>
            <a:ext cx="3833769" cy="15918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 err="1"/>
              <a:t>Gridworld</a:t>
            </a:r>
            <a:r>
              <a:rPr lang="en-US" sz="1600" dirty="0"/>
              <a:t> example from [Sutton &amp; </a:t>
            </a:r>
            <a:r>
              <a:rPr lang="en-US" sz="1600" dirty="0" err="1"/>
              <a:t>Barto</a:t>
            </a:r>
            <a:r>
              <a:rPr lang="en-US" sz="160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u="sng" dirty="0"/>
              <a:t>Goal</a:t>
            </a:r>
            <a:r>
              <a:rPr lang="en-US" sz="1600" dirty="0"/>
              <a:t>: is to go from S to G avoiding the Cliff.</a:t>
            </a:r>
          </a:p>
        </p:txBody>
      </p:sp>
    </p:spTree>
    <p:extLst>
      <p:ext uri="{BB962C8B-B14F-4D97-AF65-F5344CB8AC3E}">
        <p14:creationId xmlns:p14="http://schemas.microsoft.com/office/powerpoint/2010/main" val="582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2B8-38C5-42AE-952E-252E8DB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u="sng" dirty="0"/>
                  <a:t>Goal</a:t>
                </a:r>
                <a:r>
                  <a:rPr lang="en-US" dirty="0"/>
                  <a:t>: Keep e-commerce platform operating at maximum utility, which entails having all shops operating at maximum utility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Maximum utility consists of a 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all components across all shops are operational, i.e.,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mode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requires that the controllers of the system counteracts the disturbances as quickly as possible to minimize the cumulative drop in total utility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∈{1,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 i.e., sum of all individual utilities in K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  <a:blipFill>
                <a:blip r:embed="rId2"/>
                <a:stretch>
                  <a:fillRect l="-1556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885-4E71-4469-92A7-01D3C23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Multi-Agent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70BD3-E5CF-4860-80E2-4B31B51D251F}"/>
              </a:ext>
            </a:extLst>
          </p:cNvPr>
          <p:cNvSpPr/>
          <p:nvPr/>
        </p:nvSpPr>
        <p:spPr bwMode="gray">
          <a:xfrm>
            <a:off x="3167489" y="5506593"/>
            <a:ext cx="4494065" cy="630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ysClr val="windowText" lastClr="000000"/>
                </a:solidFill>
              </a:rPr>
              <a:t>mRubis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failure propagation model (FPM)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failure injection model (FIM)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9EC42-1D6E-4453-A60F-B424B0644047}"/>
                  </a:ext>
                </a:extLst>
              </p:cNvPr>
              <p:cNvSpPr/>
              <p:nvPr/>
            </p:nvSpPr>
            <p:spPr bwMode="gray">
              <a:xfrm>
                <a:off x="3158835" y="4752108"/>
                <a:ext cx="1946565" cy="7315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Shop-1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history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19EC42-1D6E-4453-A60F-B424B0644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8835" y="4752108"/>
                <a:ext cx="1946565" cy="731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D10833-97E0-43E2-979B-5B0D4D985373}"/>
              </a:ext>
            </a:extLst>
          </p:cNvPr>
          <p:cNvSpPr txBox="1"/>
          <p:nvPr/>
        </p:nvSpPr>
        <p:spPr bwMode="gray">
          <a:xfrm>
            <a:off x="5196332" y="4723904"/>
            <a:ext cx="417353" cy="7597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687F5A-BCFF-46F0-892A-C7ED2DDA39F5}"/>
                  </a:ext>
                </a:extLst>
              </p:cNvPr>
              <p:cNvSpPr/>
              <p:nvPr/>
            </p:nvSpPr>
            <p:spPr bwMode="gray">
              <a:xfrm>
                <a:off x="6186055" y="3367219"/>
                <a:ext cx="1468580" cy="75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Agent-N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decentralized execution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687F5A-BCFF-46F0-892A-C7ED2DDA3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6055" y="3367219"/>
                <a:ext cx="1468580" cy="75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F2AC59-AE09-4C97-B51B-7E7C1854F7D4}"/>
              </a:ext>
            </a:extLst>
          </p:cNvPr>
          <p:cNvSpPr/>
          <p:nvPr/>
        </p:nvSpPr>
        <p:spPr bwMode="gray">
          <a:xfrm>
            <a:off x="4745182" y="2568639"/>
            <a:ext cx="1343891" cy="6945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Trainer</a:t>
            </a:r>
          </a:p>
          <a:p>
            <a:pPr algn="ctr"/>
            <a:r>
              <a:rPr lang="en-US" sz="1200" dirty="0"/>
              <a:t>centralized cooperation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876933-C46E-4B5B-A222-25F647E3CD2A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gray">
          <a:xfrm rot="16200000" flipH="1">
            <a:off x="5560045" y="3120261"/>
            <a:ext cx="483093" cy="768927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4066610-4A4B-4667-BFE0-0617CEEFE95D}"/>
              </a:ext>
            </a:extLst>
          </p:cNvPr>
          <p:cNvCxnSpPr>
            <a:cxnSpLocks/>
            <a:stCxn id="10" idx="2"/>
            <a:endCxn id="75" idx="3"/>
          </p:cNvCxnSpPr>
          <p:nvPr/>
        </p:nvCxnSpPr>
        <p:spPr bwMode="gray">
          <a:xfrm rot="5400000">
            <a:off x="4780727" y="3109870"/>
            <a:ext cx="483093" cy="789710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24E6EAF-0C69-4CFB-8BDF-A183ACF96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 bwMode="gray">
          <a:xfrm rot="16200000" flipV="1">
            <a:off x="6279054" y="2725928"/>
            <a:ext cx="451310" cy="831272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86266A5-276E-46AB-BE0B-5F5E2DB8C3FB}"/>
              </a:ext>
            </a:extLst>
          </p:cNvPr>
          <p:cNvCxnSpPr>
            <a:cxnSpLocks/>
            <a:stCxn id="75" idx="0"/>
            <a:endCxn id="10" idx="1"/>
          </p:cNvCxnSpPr>
          <p:nvPr/>
        </p:nvCxnSpPr>
        <p:spPr bwMode="gray">
          <a:xfrm rot="5400000" flipH="1" flipV="1">
            <a:off x="4093500" y="2715537"/>
            <a:ext cx="451310" cy="852054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226F4A0-917D-43C0-9D57-130E822F6972}"/>
                  </a:ext>
                </a:extLst>
              </p:cNvPr>
              <p:cNvSpPr/>
              <p:nvPr/>
            </p:nvSpPr>
            <p:spPr bwMode="gray">
              <a:xfrm>
                <a:off x="3158838" y="3367219"/>
                <a:ext cx="1468580" cy="7581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Agent-N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decentralized execution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226F4A0-917D-43C0-9D57-130E822F6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8838" y="3367219"/>
                <a:ext cx="1468580" cy="75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115A93-75F1-4783-B7B8-BC180CA7B4B3}"/>
              </a:ext>
            </a:extLst>
          </p:cNvPr>
          <p:cNvCxnSpPr>
            <a:cxnSpLocks/>
          </p:cNvCxnSpPr>
          <p:nvPr/>
        </p:nvCxnSpPr>
        <p:spPr bwMode="gray">
          <a:xfrm>
            <a:off x="6254454" y="4150929"/>
            <a:ext cx="6928" cy="5943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28140F-EC93-4D4E-BA88-C9C35F9ED547}"/>
              </a:ext>
            </a:extLst>
          </p:cNvPr>
          <p:cNvCxnSpPr>
            <a:cxnSpLocks/>
          </p:cNvCxnSpPr>
          <p:nvPr/>
        </p:nvCxnSpPr>
        <p:spPr bwMode="gray">
          <a:xfrm flipV="1">
            <a:off x="6417247" y="4145691"/>
            <a:ext cx="0" cy="6048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3EB1C3-716C-49E7-BAFB-679090F207EC}"/>
                  </a:ext>
                </a:extLst>
              </p:cNvPr>
              <p:cNvSpPr txBox="1"/>
              <p:nvPr/>
            </p:nvSpPr>
            <p:spPr bwMode="gray">
              <a:xfrm>
                <a:off x="5471663" y="4357188"/>
                <a:ext cx="768927" cy="2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3EB1C3-716C-49E7-BAFB-679090F2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71663" y="4357188"/>
                <a:ext cx="768927" cy="240832"/>
              </a:xfrm>
              <a:prstGeom prst="rect">
                <a:avLst/>
              </a:prstGeom>
              <a:blipFill>
                <a:blip r:embed="rId5"/>
                <a:stretch>
                  <a:fillRect l="-12698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45130A4-5587-4577-847D-1D4F5CD5B71E}"/>
                  </a:ext>
                </a:extLst>
              </p:cNvPr>
              <p:cNvSpPr txBox="1"/>
              <p:nvPr/>
            </p:nvSpPr>
            <p:spPr bwMode="gray">
              <a:xfrm>
                <a:off x="6474398" y="4222756"/>
                <a:ext cx="1324837" cy="45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45130A4-5587-4577-847D-1D4F5CD5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74398" y="4222756"/>
                <a:ext cx="1324837" cy="450707"/>
              </a:xfrm>
              <a:prstGeom prst="rect">
                <a:avLst/>
              </a:prstGeom>
              <a:blipFill>
                <a:blip r:embed="rId6"/>
                <a:stretch>
                  <a:fillRect l="-6912" t="-1081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AFA696-68CE-4669-95EB-001110D8D298}"/>
                  </a:ext>
                </a:extLst>
              </p:cNvPr>
              <p:cNvSpPr/>
              <p:nvPr/>
            </p:nvSpPr>
            <p:spPr bwMode="gray">
              <a:xfrm>
                <a:off x="5715000" y="4761780"/>
                <a:ext cx="1946565" cy="7315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Shop-1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history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AFA696-68CE-4669-95EB-001110D8D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5000" y="4761780"/>
                <a:ext cx="1946565" cy="731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ABE452-37D5-470C-B253-8068C364BFE4}"/>
              </a:ext>
            </a:extLst>
          </p:cNvPr>
          <p:cNvCxnSpPr>
            <a:cxnSpLocks/>
          </p:cNvCxnSpPr>
          <p:nvPr/>
        </p:nvCxnSpPr>
        <p:spPr bwMode="gray">
          <a:xfrm>
            <a:off x="3940746" y="4164005"/>
            <a:ext cx="6928" cy="59436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C06BDE-74C4-41F6-B789-18314CAA98CC}"/>
              </a:ext>
            </a:extLst>
          </p:cNvPr>
          <p:cNvCxnSpPr>
            <a:cxnSpLocks/>
          </p:cNvCxnSpPr>
          <p:nvPr/>
        </p:nvCxnSpPr>
        <p:spPr bwMode="gray">
          <a:xfrm flipV="1">
            <a:off x="4103539" y="4158767"/>
            <a:ext cx="0" cy="6048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2D79CBE-C2D5-47BC-8F4B-2CA1AE37E81E}"/>
                  </a:ext>
                </a:extLst>
              </p:cNvPr>
              <p:cNvSpPr txBox="1"/>
              <p:nvPr/>
            </p:nvSpPr>
            <p:spPr bwMode="gray">
              <a:xfrm>
                <a:off x="3157955" y="4370264"/>
                <a:ext cx="768927" cy="2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2D79CBE-C2D5-47BC-8F4B-2CA1AE37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7955" y="4370264"/>
                <a:ext cx="768927" cy="240832"/>
              </a:xfrm>
              <a:prstGeom prst="rect">
                <a:avLst/>
              </a:prstGeom>
              <a:blipFill>
                <a:blip r:embed="rId8"/>
                <a:stretch>
                  <a:fillRect l="-11905"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9A7EA-C504-4D87-A62B-85B601C7D814}"/>
                  </a:ext>
                </a:extLst>
              </p:cNvPr>
              <p:cNvSpPr txBox="1"/>
              <p:nvPr/>
            </p:nvSpPr>
            <p:spPr bwMode="gray">
              <a:xfrm>
                <a:off x="4160690" y="4235832"/>
                <a:ext cx="1324837" cy="45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9A7EA-C504-4D87-A62B-85B601C7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0690" y="4235832"/>
                <a:ext cx="1324837" cy="450707"/>
              </a:xfrm>
              <a:prstGeom prst="rect">
                <a:avLst/>
              </a:prstGeom>
              <a:blipFill>
                <a:blip r:embed="rId9"/>
                <a:stretch>
                  <a:fillRect l="-7373" t="-1081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A2DF3A4-257C-4247-BA76-62783E00F577}"/>
              </a:ext>
            </a:extLst>
          </p:cNvPr>
          <p:cNvSpPr txBox="1"/>
          <p:nvPr/>
        </p:nvSpPr>
        <p:spPr bwMode="gray">
          <a:xfrm>
            <a:off x="6035177" y="6150856"/>
            <a:ext cx="16194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by Christian M. Adriano</a:t>
            </a:r>
          </a:p>
        </p:txBody>
      </p:sp>
    </p:spTree>
    <p:extLst>
      <p:ext uri="{BB962C8B-B14F-4D97-AF65-F5344CB8AC3E}">
        <p14:creationId xmlns:p14="http://schemas.microsoft.com/office/powerpoint/2010/main" val="29730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81420162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0A3-A4C1-48AD-9CA5-59083CFA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– Agents e 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51A23-87A0-4B9D-AD78-0575A2AB5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executes a policy on its local history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local history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consists of sequence of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Q-value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shares history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the trainer component, which can later use it to train a new version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trainer learns a new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deploy it to the agents </a:t>
                </a:r>
              </a:p>
              <a:p>
                <a:endParaRPr lang="en-US" dirty="0"/>
              </a:p>
              <a:p>
                <a:r>
                  <a:rPr lang="en-US" b="1" dirty="0"/>
                  <a:t>Design Questions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and how does each agent share its local history?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does the trainer decide that it should transfer a new policy?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When does the agent decide to replace its policy for a new policy?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51A23-87A0-4B9D-AD78-0575A2AB5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5" r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93B2-10E1-4F6B-898E-B55F84EC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Shops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BB14-E83B-4393-AAAB-98B52145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1159449" cy="47519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shop</a:t>
            </a:r>
            <a:r>
              <a:rPr lang="en-US" dirty="0"/>
              <a:t> consists of components (18), which have specific responsibilities and present interdependencies (directed). Components can have multiple instances to support surges in demand.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utility</a:t>
            </a:r>
            <a:r>
              <a:rPr lang="en-US" dirty="0"/>
              <a:t> of a shop consists of the sum of the utility of its components. 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dirty="0"/>
              <a:t>The utility of a component is a function of its parameters.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dirty="0"/>
              <a:t>The parameters of a component consist of: </a:t>
            </a:r>
          </a:p>
          <a:p>
            <a:pPr marL="1058315" lvl="2" indent="-342900">
              <a:buFont typeface="Arial" panose="020B0604020202020204" pitchFamily="34" charset="0"/>
              <a:buChar char="•"/>
            </a:pPr>
            <a:r>
              <a:rPr lang="en-US" dirty="0"/>
              <a:t>Degree of connectivity (incoming and outgoing connections)</a:t>
            </a:r>
          </a:p>
          <a:p>
            <a:pPr marL="1058315" lvl="2" indent="-342900">
              <a:buFont typeface="Arial" panose="020B0604020202020204" pitchFamily="34" charset="0"/>
              <a:buChar char="•"/>
            </a:pPr>
            <a:r>
              <a:rPr lang="en-US" dirty="0"/>
              <a:t>Number of Requests, </a:t>
            </a:r>
          </a:p>
          <a:p>
            <a:pPr marL="1058315" lvl="2" indent="-342900">
              <a:buFont typeface="Arial" panose="020B0604020202020204" pitchFamily="34" charset="0"/>
              <a:buChar char="•"/>
            </a:pPr>
            <a:r>
              <a:rPr lang="en-US" dirty="0"/>
              <a:t>Number of Instances, </a:t>
            </a:r>
          </a:p>
          <a:p>
            <a:pPr marL="1058315" lvl="2" indent="-342900">
              <a:buFont typeface="Arial" panose="020B0604020202020204" pitchFamily="34" charset="0"/>
              <a:buChar char="•"/>
            </a:pPr>
            <a:r>
              <a:rPr lang="en-US" dirty="0"/>
              <a:t>Level of Importance (inherited from shop).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806F-B47F-A10D-3A27-6BC3DCCB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3DA1-066A-B50F-18E6-6C03463E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Shops</a:t>
            </a:r>
            <a:r>
              <a:rPr lang="en-US" sz="1600" dirty="0"/>
              <a:t> work in isolation and do not interfere with the operation each other</a:t>
            </a:r>
          </a:p>
          <a:p>
            <a:pPr marL="700608" lvl="1" indent="-342900">
              <a:lnSpc>
                <a:spcPct val="150000"/>
              </a:lnSpc>
            </a:pPr>
            <a:r>
              <a:rPr lang="en-US" sz="1600" dirty="0"/>
              <a:t>However, shops managed by the same agent are expected to share the same general behavior (utility models and fix-failure probability)</a:t>
            </a:r>
            <a:endParaRPr lang="en-US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Failure Observations</a:t>
            </a:r>
            <a:r>
              <a:rPr lang="en-US" sz="1600" dirty="0"/>
              <a:t> have a single failure that can be fixed (root-cause).</a:t>
            </a:r>
          </a:p>
          <a:p>
            <a:pPr marL="700608" lvl="1" indent="-342900">
              <a:lnSpc>
                <a:spcPct val="150000"/>
              </a:lnSpc>
            </a:pPr>
            <a:r>
              <a:rPr lang="en-US" sz="1600" dirty="0"/>
              <a:t>This means that after fixing the root-cause, all other failure observations cease to exist.</a:t>
            </a:r>
            <a:endParaRPr lang="en-US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Loss of utility is additive</a:t>
            </a:r>
            <a:r>
              <a:rPr lang="en-US" sz="1600" dirty="0"/>
              <a:t>, i.e., it does not depend on the context of other components.</a:t>
            </a:r>
          </a:p>
          <a:p>
            <a:pPr marL="700608" lvl="1" indent="-342900">
              <a:lnSpc>
                <a:spcPct val="150000"/>
              </a:lnSpc>
            </a:pPr>
            <a:r>
              <a:rPr lang="en-US" sz="1600" dirty="0"/>
              <a:t>Hence, not interactions between component states.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No side-effects of actions</a:t>
            </a:r>
            <a:r>
              <a:rPr lang="en-US" sz="1600" dirty="0"/>
              <a:t>, i.e., the actions are either successful or not.</a:t>
            </a:r>
          </a:p>
          <a:p>
            <a:pPr marL="700608" lvl="1" indent="-342900">
              <a:lnSpc>
                <a:spcPct val="150000"/>
              </a:lnSpc>
            </a:pPr>
            <a:r>
              <a:rPr lang="en-US" sz="1600" dirty="0"/>
              <a:t>However, actions have costs, that might be factored in the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281776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7533-C788-4324-AE15-8A61525B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– Failures and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08BE4-4A02-4908-A236-06B03C93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1891647"/>
                <a:ext cx="11473384" cy="4571498"/>
              </a:xfrm>
            </p:spPr>
            <p:txBody>
              <a:bodyPr/>
              <a:lstStyle/>
              <a:p>
                <a:r>
                  <a:rPr lang="en-US" dirty="0"/>
                  <a:t>One or more components in a shop can fail at any given time. These failures are call failure modes: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,..,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GB" sz="1800" dirty="0"/>
                  <a:t>CF1,CF2,CF3 can be addressed by following </a:t>
                </a:r>
                <a:r>
                  <a:rPr lang="en-GB" sz="1800" b="1" dirty="0"/>
                  <a:t>actions: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Restart Component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Heavy Weight Redeployment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Light Weight Redeployment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Replace Component (if an alternative component is available)</a:t>
                </a:r>
              </a:p>
              <a:p>
                <a:pPr marL="238694" lvl="1" indent="0">
                  <a:spcBef>
                    <a:spcPts val="300"/>
                  </a:spcBef>
                  <a:spcAft>
                    <a:spcPts val="300"/>
                  </a:spcAft>
                  <a:buSzPct val="90000"/>
                  <a:buNone/>
                </a:pPr>
                <a:endParaRPr lang="en-GB" sz="1800" dirty="0"/>
              </a:p>
              <a:p>
                <a:r>
                  <a:rPr lang="en-GB" sz="1800" dirty="0"/>
                  <a:t>CF5 can be addressed by: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Add Replica</a:t>
                </a:r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SzPct val="90000"/>
                </a:pPr>
                <a:r>
                  <a:rPr lang="en-US" sz="1800" dirty="0"/>
                  <a:t>Remove Replica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08BE4-4A02-4908-A236-06B03C93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1891647"/>
                <a:ext cx="11473384" cy="4571498"/>
              </a:xfrm>
              <a:blipFill>
                <a:blip r:embed="rId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6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9AF-5998-405B-A7EF-EE436254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 Failure Propagation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BB91-8EB5-46B6-9E92-A2E0123EF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653116"/>
                <a:ext cx="11069395" cy="3133629"/>
              </a:xfrm>
            </p:spPr>
            <p:txBody>
              <a:bodyPr/>
              <a:lstStyle/>
              <a:p>
                <a:r>
                  <a:rPr lang="en-US" dirty="0"/>
                  <a:t>Failure in one component can affect other components, when this happens, we have a failure propagation pattern (FPP), which is a sequence of failure modes  and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𝐹𝑃𝑃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FPP is generated by Failure Injection Model (FIM)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shop has an instance of the failure propagation model (FPM)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FPM is implemented using a Hidden Markov Model, which determines the probability that a component will fail given that other components are also failing.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Failure patterns (FP) are generated by failure injection event (FIE) given failure propagation model (FPM)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BB91-8EB5-46B6-9E92-A2E0123EF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653116"/>
                <a:ext cx="11069395" cy="3133629"/>
              </a:xfrm>
              <a:blipFill>
                <a:blip r:embed="rId2"/>
                <a:stretch>
                  <a:fillRect l="-1322" r="-881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29BA6D9-F450-856C-1485-6426F9863F8A}"/>
              </a:ext>
            </a:extLst>
          </p:cNvPr>
          <p:cNvSpPr txBox="1"/>
          <p:nvPr/>
        </p:nvSpPr>
        <p:spPr bwMode="gray">
          <a:xfrm>
            <a:off x="2973532" y="5003658"/>
            <a:ext cx="624493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Suggested Tasks: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the nomenclature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 it to </a:t>
            </a:r>
            <a:r>
              <a:rPr lang="en-US" dirty="0" err="1"/>
              <a:t>mRubis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FPM, FIE, and FPP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10299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3409</TotalTime>
  <Words>1201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Slack-Lato</vt:lpstr>
      <vt:lpstr>Verdana</vt:lpstr>
      <vt:lpstr>Wingdings</vt:lpstr>
      <vt:lpstr>TEMPLATE_Fakultät_11_EXP v201702</vt:lpstr>
      <vt:lpstr>Project Plan</vt:lpstr>
      <vt:lpstr>User Goal</vt:lpstr>
      <vt:lpstr>Scenario – Multi-Agent Reinforcement Learning</vt:lpstr>
      <vt:lpstr>Definitions</vt:lpstr>
      <vt:lpstr>Definition – Agents e Trainer</vt:lpstr>
      <vt:lpstr>Definitions – Shops and Components</vt:lpstr>
      <vt:lpstr>Assumptions</vt:lpstr>
      <vt:lpstr>Definition – Failures and Actions</vt:lpstr>
      <vt:lpstr>Definition- Failure Propagation Pattern</vt:lpstr>
      <vt:lpstr>Project Plan</vt:lpstr>
      <vt:lpstr>Levels of Robustness</vt:lpstr>
      <vt:lpstr>Existing Components – Reuse As-Is</vt:lpstr>
      <vt:lpstr>Extend Components – Minimal Modifications</vt:lpstr>
      <vt:lpstr>Evaluation (ideas) </vt:lpstr>
      <vt:lpstr>End</vt:lpstr>
      <vt:lpstr>Data Used for the Implementation</vt:lpstr>
      <vt:lpstr>Deliverables</vt:lpstr>
      <vt:lpstr>Trade-off between Sarsa and Q-Learning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113</cp:revision>
  <dcterms:created xsi:type="dcterms:W3CDTF">2021-04-29T08:32:34Z</dcterms:created>
  <dcterms:modified xsi:type="dcterms:W3CDTF">2022-05-11T17:29:28Z</dcterms:modified>
</cp:coreProperties>
</file>