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274" r:id="rId3"/>
    <p:sldId id="275" r:id="rId4"/>
    <p:sldId id="276" r:id="rId5"/>
    <p:sldId id="277" r:id="rId6"/>
    <p:sldId id="279" r:id="rId7"/>
    <p:sldId id="282" r:id="rId8"/>
    <p:sldId id="278" r:id="rId9"/>
    <p:sldId id="283" r:id="rId10"/>
    <p:sldId id="280" r:id="rId11"/>
    <p:sldId id="281" r:id="rId12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8000"/>
    <a:srgbClr val="009682"/>
    <a:srgbClr val="FFCCCC"/>
    <a:srgbClr val="FFABAB"/>
    <a:srgbClr val="0000FF"/>
    <a:srgbClr val="FD9795"/>
    <a:srgbClr val="FF9999"/>
    <a:srgbClr val="F98007"/>
    <a:srgbClr val="FB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1" autoAdjust="0"/>
    <p:restoredTop sz="74307" autoAdjust="0"/>
  </p:normalViewPr>
  <p:slideViewPr>
    <p:cSldViewPr snapToGrid="0">
      <p:cViewPr>
        <p:scale>
          <a:sx n="100" d="100"/>
          <a:sy n="100" d="100"/>
        </p:scale>
        <p:origin x="514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latin typeface="Arial" pitchFamily="34" charset="0"/>
              </a:rPr>
              <a:t>KIT – University of the State of Baden-Wuerttemberg and </a:t>
            </a:r>
            <a:br>
              <a:rPr lang="en-US" sz="800" dirty="0">
                <a:latin typeface="Arial" pitchFamily="34" charset="0"/>
              </a:rPr>
            </a:br>
            <a:r>
              <a:rPr lang="en-US" sz="800" dirty="0">
                <a:latin typeface="Arial" pitchFamily="34" charset="0"/>
              </a:rPr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632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2BDCDAC-DE62-4AD3-97B8-72AB655048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384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154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73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01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designed what…</a:t>
            </a:r>
          </a:p>
          <a:p>
            <a:r>
              <a:rPr lang="en-US" dirty="0"/>
              <a:t>6 eyes principle </a:t>
            </a:r>
            <a:r>
              <a:rPr lang="en-US" dirty="0">
                <a:sym typeface="Wingdings" panose="05000000000000000000" pitchFamily="2" charset="2"/>
              </a:rPr>
              <a:t> 2 Reviewer</a:t>
            </a:r>
          </a:p>
          <a:p>
            <a:r>
              <a:rPr lang="en-US" dirty="0" err="1">
                <a:sym typeface="Wingdings" panose="05000000000000000000" pitchFamily="2" charset="2"/>
              </a:rPr>
              <a:t>Pairprogamming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MVC</a:t>
            </a:r>
          </a:p>
          <a:p>
            <a:r>
              <a:rPr lang="en-US" dirty="0">
                <a:sym typeface="Wingdings" panose="05000000000000000000" pitchFamily="2" charset="2"/>
              </a:rPr>
              <a:t>Observer pattern</a:t>
            </a:r>
          </a:p>
          <a:p>
            <a:r>
              <a:rPr lang="en-US" dirty="0">
                <a:sym typeface="Wingdings" panose="05000000000000000000" pitchFamily="2" charset="2"/>
              </a:rPr>
              <a:t>Controller pushes to the view and pulls from the view</a:t>
            </a:r>
          </a:p>
          <a:p>
            <a:r>
              <a:rPr lang="en-US" dirty="0">
                <a:sym typeface="Wingdings" panose="05000000000000000000" pitchFamily="2" charset="2"/>
              </a:rPr>
              <a:t>Controller pushes to the model and pulls from the model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FileStorage</a:t>
            </a:r>
            <a:r>
              <a:rPr lang="en-US" dirty="0">
                <a:sym typeface="Wingdings" panose="05000000000000000000" pitchFamily="2" charset="2"/>
              </a:rPr>
              <a:t> as external package to access files</a:t>
            </a:r>
          </a:p>
          <a:p>
            <a:r>
              <a:rPr lang="en-US" dirty="0">
                <a:sym typeface="Wingdings" panose="05000000000000000000" pitchFamily="2" charset="2"/>
              </a:rPr>
              <a:t>OpenCV as external package to manipulate the camera and videos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QT as view framework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98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Pager for managing the results, can be skipped by neural network and image</a:t>
            </a:r>
          </a:p>
          <a:p>
            <a:r>
              <a:rPr lang="en-US" dirty="0"/>
              <a:t>Three setter</a:t>
            </a:r>
          </a:p>
          <a:p>
            <a:r>
              <a:rPr lang="en-US" dirty="0"/>
              <a:t>Distributor for acquire all needed data for the task: images, neural network, used devices, chosen mode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15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 and device list for the current task is set</a:t>
            </a:r>
          </a:p>
          <a:p>
            <a:r>
              <a:rPr lang="en-US" dirty="0"/>
              <a:t>Then dispatch function is called</a:t>
            </a:r>
          </a:p>
          <a:p>
            <a:r>
              <a:rPr lang="en-US" dirty="0"/>
              <a:t>Acquires prediction of the devices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21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 for power and performance by hard coded values in a .txt file</a:t>
            </a:r>
          </a:p>
          <a:p>
            <a:r>
              <a:rPr lang="en-US" dirty="0"/>
              <a:t>Performance prediction decorated with a current performance prediction by a test neural network and image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6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 are stored in device</a:t>
            </a:r>
          </a:p>
          <a:p>
            <a:r>
              <a:rPr lang="en-US" dirty="0"/>
              <a:t>Calls mode to </a:t>
            </a:r>
            <a:r>
              <a:rPr lang="en-US" dirty="0" err="1"/>
              <a:t>getImageDistribution</a:t>
            </a:r>
            <a:endParaRPr lang="en-US" dirty="0"/>
          </a:p>
          <a:p>
            <a:r>
              <a:rPr lang="en-US" dirty="0"/>
              <a:t>Mode calculates the optimal distribution regarding the parameters power and performance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632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DispatchManager</a:t>
            </a:r>
            <a:r>
              <a:rPr lang="en-US" dirty="0"/>
              <a:t> open communication channels according to the distribution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26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Voilá</a:t>
            </a:r>
            <a:r>
              <a:rPr lang="en-US" dirty="0"/>
              <a:t> you have the result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BDCDAC-DE62-4AD3-97B8-72AB6550482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43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II_rahmen_neu_tite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rtl="0"/>
            <a:r>
              <a:rPr lang="en-US" sz="1000" b="0" i="0" u="none" strike="noStrike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KIT – The Research University in the Helmholtz Association</a:t>
            </a: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366343"/>
            <a:ext cx="853281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</a:rPr>
              <a:t>INSTITUTE OF COMPUTER ENGINEERING (ITEC) – CHAIR FOR DEPENDABLE NANO COMPUTING (CDNC)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cdnc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1920" y="3673242"/>
            <a:ext cx="8887968" cy="26422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5914239" y="6444107"/>
            <a:ext cx="2496859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19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57188" indent="-357188">
              <a:spcBef>
                <a:spcPts val="700"/>
              </a:spcBef>
              <a:defRPr sz="2000"/>
            </a:lvl1pPr>
            <a:lvl2pPr indent="-396000">
              <a:spcBef>
                <a:spcPts val="700"/>
              </a:spcBef>
              <a:defRPr sz="1600"/>
            </a:lvl2pPr>
            <a:lvl3pPr indent="-324000">
              <a:spcBef>
                <a:spcPts val="700"/>
              </a:spcBef>
              <a:defRPr sz="1600"/>
            </a:lvl3pPr>
            <a:lvl4pPr indent="-324000">
              <a:spcBef>
                <a:spcPts val="700"/>
              </a:spcBef>
              <a:defRPr sz="1600"/>
            </a:lvl4pPr>
            <a:lvl5pPr indent="-324000">
              <a:spcBef>
                <a:spcPts val="700"/>
              </a:spcBef>
              <a:defRPr sz="14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794847" y="6461061"/>
            <a:ext cx="26207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68608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5443871" y="6444107"/>
            <a:ext cx="2967228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80800" y="6444107"/>
            <a:ext cx="309448" cy="365125"/>
          </a:xfrm>
          <a:prstGeom prst="rect">
            <a:avLst/>
          </a:prstGeom>
        </p:spPr>
        <p:txBody>
          <a:bodyPr/>
          <a:lstStyle/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  <p:extLst>
      <p:ext uri="{BB962C8B-B14F-4D97-AF65-F5344CB8AC3E}">
        <p14:creationId xmlns:p14="http://schemas.microsoft.com/office/powerpoint/2010/main" val="67553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I_rahmen_neu_titel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542" b="10490"/>
          <a:stretch/>
        </p:blipFill>
        <p:spPr bwMode="auto">
          <a:xfrm>
            <a:off x="0" y="2576285"/>
            <a:ext cx="9144000" cy="357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3424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697581"/>
            <a:ext cx="7772400" cy="931498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2"/>
          </p:nvPr>
        </p:nvSpPr>
        <p:spPr>
          <a:xfrm>
            <a:off x="6123963" y="6407531"/>
            <a:ext cx="2409055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92992" y="6395339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1"/>
          </p:nvPr>
        </p:nvSpPr>
        <p:spPr>
          <a:xfrm>
            <a:off x="5805183" y="6419547"/>
            <a:ext cx="2703452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2"/>
          <p:cNvSpPr>
            <a:spLocks noGrp="1"/>
          </p:cNvSpPr>
          <p:nvPr>
            <p:ph type="dt" sz="half" idx="2"/>
          </p:nvPr>
        </p:nvSpPr>
        <p:spPr>
          <a:xfrm>
            <a:off x="5964572" y="6419547"/>
            <a:ext cx="251967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Impedance Spectroscopy of Inkjet Printed Electrolyte-Gated Transistor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705184" y="6419723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58496" y="6436677"/>
            <a:ext cx="4986528" cy="3603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Dennis Weller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86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728" y="6461061"/>
            <a:ext cx="5583936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Dimitrov, </a:t>
            </a:r>
            <a:r>
              <a:rPr lang="en-US" dirty="0" err="1"/>
              <a:t>Drehwald</a:t>
            </a:r>
            <a:r>
              <a:rPr lang="en-US" dirty="0"/>
              <a:t>, </a:t>
            </a:r>
            <a:r>
              <a:rPr lang="en-US" dirty="0" err="1"/>
              <a:t>Guneshka</a:t>
            </a:r>
            <a:r>
              <a:rPr lang="en-US" dirty="0"/>
              <a:t>, Häring, </a:t>
            </a:r>
            <a:r>
              <a:rPr lang="en-US" dirty="0" err="1"/>
              <a:t>Stangel</a:t>
            </a:r>
            <a:endParaRPr lang="en-US" dirty="0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5983550" y="6444107"/>
            <a:ext cx="2427549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632032" y="6444107"/>
            <a:ext cx="309448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E55ABDE9-7D1A-4CAE-9056-F713D277A78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3" r:id="rId3"/>
    <p:sldLayoutId id="2147483685" r:id="rId4"/>
    <p:sldLayoutId id="2147483674" r:id="rId5"/>
    <p:sldLayoutId id="2147483675" r:id="rId6"/>
    <p:sldLayoutId id="2147483677" r:id="rId7"/>
    <p:sldLayoutId id="2147483686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57188" indent="-357188" algn="l" rtl="0" eaLnBrk="1" fontAlgn="base" hangingPunct="1">
        <a:spcBef>
          <a:spcPct val="20000"/>
        </a:spcBef>
        <a:spcAft>
          <a:spcPct val="0"/>
        </a:spcAft>
        <a:buBlip>
          <a:blip r:embed="rId12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3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24375" y="1530746"/>
            <a:ext cx="7930343" cy="104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PSE – Neural Network based Image Classification System on Heterogeneous Platforms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</a:rPr>
              <a:t>Colloquium Design Phase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066318" y="2874969"/>
            <a:ext cx="5046458" cy="41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1600" b="1" dirty="0">
                <a:solidFill>
                  <a:srgbClr val="000000"/>
                </a:solidFill>
              </a:rPr>
              <a:t>Dimitrov, </a:t>
            </a:r>
            <a:r>
              <a:rPr lang="en-GB" sz="1600" b="1" dirty="0" err="1">
                <a:solidFill>
                  <a:srgbClr val="000000"/>
                </a:solidFill>
              </a:rPr>
              <a:t>Drehwald</a:t>
            </a:r>
            <a:r>
              <a:rPr lang="en-GB" sz="1600" b="1" dirty="0">
                <a:solidFill>
                  <a:srgbClr val="000000"/>
                </a:solidFill>
              </a:rPr>
              <a:t>, </a:t>
            </a:r>
            <a:r>
              <a:rPr lang="en-GB" sz="1600" b="1" dirty="0" err="1">
                <a:solidFill>
                  <a:srgbClr val="000000"/>
                </a:solidFill>
              </a:rPr>
              <a:t>Guneshka</a:t>
            </a:r>
            <a:r>
              <a:rPr lang="en-GB" sz="1600" b="1" dirty="0">
                <a:solidFill>
                  <a:srgbClr val="000000"/>
                </a:solidFill>
              </a:rPr>
              <a:t>, Häring, </a:t>
            </a:r>
            <a:r>
              <a:rPr lang="en-GB" sz="1600" b="1" dirty="0" err="1">
                <a:solidFill>
                  <a:srgbClr val="000000"/>
                </a:solidFill>
              </a:rPr>
              <a:t>Stangel</a:t>
            </a:r>
            <a:endParaRPr lang="en-GB" sz="1600" b="1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96325" y="231527"/>
            <a:ext cx="1299795" cy="100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getting images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382E4136-6288-4C5E-9225-D165E3CE1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00" y="1141252"/>
            <a:ext cx="7434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7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12619-2BC8-46BC-A2E5-89C623D7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en-US" dirty="0"/>
              <a:t>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E3B2B-57BC-488F-B204-35E3BF8D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13" y="1246909"/>
            <a:ext cx="8356600" cy="4845916"/>
          </a:xfrm>
        </p:spPr>
        <p:txBody>
          <a:bodyPr/>
          <a:lstStyle/>
          <a:p>
            <a:r>
              <a:rPr lang="en-US" dirty="0"/>
              <a:t>Christmas and holidays!</a:t>
            </a:r>
          </a:p>
          <a:p>
            <a:endParaRPr lang="en-US" dirty="0"/>
          </a:p>
          <a:p>
            <a:r>
              <a:rPr lang="en-US" dirty="0"/>
              <a:t>Implementation phase with Manuel as responsible person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ultimatum: 31. January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3C10B7-6440-4C84-8C50-684950195E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8A3C77-F718-460E-91A4-9FD9AD7D4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E1856-6CA5-48B5-BD2F-A4AEA03F7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FD186-A062-485A-9314-8EBFED13C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33375"/>
            <a:ext cx="6911975" cy="561975"/>
          </a:xfrm>
        </p:spPr>
        <p:txBody>
          <a:bodyPr/>
          <a:lstStyle/>
          <a:p>
            <a:r>
              <a:rPr lang="de-DE" dirty="0"/>
              <a:t>Roadmap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3E92E-8410-43A2-864C-6299AA9DB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 of image classification</a:t>
            </a:r>
          </a:p>
          <a:p>
            <a:pPr lvl="1"/>
            <a:r>
              <a:rPr lang="en-US" dirty="0"/>
              <a:t>Class diagrams of the process in the controller</a:t>
            </a:r>
          </a:p>
          <a:p>
            <a:pPr lvl="1"/>
            <a:r>
              <a:rPr lang="en-US" dirty="0"/>
              <a:t>Sequence diagram for getting the image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49551B-67BB-4FA0-B23F-E157C26A77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6DC489-6C95-4D1A-97DD-717292A7A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0A551-81CF-4DA5-9E11-323394DAB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6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DBE75-A83B-408D-B8D9-CC9EA166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design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B8799E-1CA8-4073-ADC7-43730AAF8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FA7BED-FB02-4DA8-AA4C-ECADFE28B29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867FAE-3577-4648-A4A9-812A8260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FFA0E9D-4A5E-4874-A900-984244F67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80" y="1234579"/>
            <a:ext cx="7200000" cy="511242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5F0B07C-46C9-40D7-90BB-B54939B38C5F}"/>
              </a:ext>
            </a:extLst>
          </p:cNvPr>
          <p:cNvSpPr/>
          <p:nvPr/>
        </p:nvSpPr>
        <p:spPr>
          <a:xfrm>
            <a:off x="5383276" y="1594104"/>
            <a:ext cx="601980" cy="4419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1582FF-F6AA-48D5-90A0-E07AFFA0D84B}"/>
              </a:ext>
            </a:extLst>
          </p:cNvPr>
          <p:cNvSpPr/>
          <p:nvPr/>
        </p:nvSpPr>
        <p:spPr>
          <a:xfrm>
            <a:off x="5388356" y="1594104"/>
            <a:ext cx="601980" cy="44196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EB5180C-4D50-476A-A32B-253AEDB01ED9}"/>
              </a:ext>
            </a:extLst>
          </p:cNvPr>
          <p:cNvSpPr/>
          <p:nvPr/>
        </p:nvSpPr>
        <p:spPr>
          <a:xfrm>
            <a:off x="5914238" y="4038600"/>
            <a:ext cx="763119" cy="3945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1B9B81E-EE73-4FCF-B227-5AF2B2B760F6}"/>
              </a:ext>
            </a:extLst>
          </p:cNvPr>
          <p:cNvSpPr/>
          <p:nvPr/>
        </p:nvSpPr>
        <p:spPr>
          <a:xfrm>
            <a:off x="5233821" y="3424962"/>
            <a:ext cx="763119" cy="4612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55074E8-7BCD-43A9-9793-32CE7BF4E1AF}"/>
              </a:ext>
            </a:extLst>
          </p:cNvPr>
          <p:cNvSpPr/>
          <p:nvPr/>
        </p:nvSpPr>
        <p:spPr>
          <a:xfrm>
            <a:off x="4198061" y="4236720"/>
            <a:ext cx="594919" cy="4648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4330F81-1DA7-412F-BC29-FAB83474F44B}"/>
              </a:ext>
            </a:extLst>
          </p:cNvPr>
          <p:cNvSpPr/>
          <p:nvPr/>
        </p:nvSpPr>
        <p:spPr>
          <a:xfrm>
            <a:off x="4198061" y="4863618"/>
            <a:ext cx="550723" cy="4612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8C1369-6CFE-45B5-A508-00C30091A96B}"/>
              </a:ext>
            </a:extLst>
          </p:cNvPr>
          <p:cNvSpPr/>
          <p:nvPr/>
        </p:nvSpPr>
        <p:spPr>
          <a:xfrm>
            <a:off x="5960364" y="4543032"/>
            <a:ext cx="716993" cy="4612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DFC4BA7-BB08-4B40-8AC0-E9AF2BF0BC05}"/>
              </a:ext>
            </a:extLst>
          </p:cNvPr>
          <p:cNvSpPr/>
          <p:nvPr/>
        </p:nvSpPr>
        <p:spPr>
          <a:xfrm>
            <a:off x="5937300" y="5324857"/>
            <a:ext cx="716993" cy="3945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E2F8BDC-6F71-4070-BB72-A2D234E3EAB8}"/>
              </a:ext>
            </a:extLst>
          </p:cNvPr>
          <p:cNvSpPr/>
          <p:nvPr/>
        </p:nvSpPr>
        <p:spPr>
          <a:xfrm>
            <a:off x="7014972" y="4548378"/>
            <a:ext cx="815093" cy="461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3E013AB-0087-44D2-9A12-995741D60325}"/>
              </a:ext>
            </a:extLst>
          </p:cNvPr>
          <p:cNvSpPr/>
          <p:nvPr/>
        </p:nvSpPr>
        <p:spPr>
          <a:xfrm>
            <a:off x="5029200" y="4863618"/>
            <a:ext cx="593550" cy="400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2EEE072-C663-41C3-80FE-01174D7E191E}"/>
              </a:ext>
            </a:extLst>
          </p:cNvPr>
          <p:cNvSpPr/>
          <p:nvPr/>
        </p:nvSpPr>
        <p:spPr>
          <a:xfrm>
            <a:off x="3170635" y="4602520"/>
            <a:ext cx="540712" cy="400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087B22A-9530-4101-922F-23AFA27CE1C7}"/>
              </a:ext>
            </a:extLst>
          </p:cNvPr>
          <p:cNvSpPr/>
          <p:nvPr/>
        </p:nvSpPr>
        <p:spPr>
          <a:xfrm>
            <a:off x="2098888" y="3560173"/>
            <a:ext cx="815093" cy="414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789DB7C-D855-442A-BC32-2C7D36A9215D}"/>
              </a:ext>
            </a:extLst>
          </p:cNvPr>
          <p:cNvSpPr/>
          <p:nvPr/>
        </p:nvSpPr>
        <p:spPr>
          <a:xfrm>
            <a:off x="1328614" y="4348280"/>
            <a:ext cx="1585367" cy="461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4AFD061-1E16-460A-B236-7DC3C2674CCA}"/>
              </a:ext>
            </a:extLst>
          </p:cNvPr>
          <p:cNvSpPr/>
          <p:nvPr/>
        </p:nvSpPr>
        <p:spPr>
          <a:xfrm>
            <a:off x="3158127" y="4236720"/>
            <a:ext cx="553219" cy="33679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37040E2-24C2-4947-B9AB-E2E3D1DA5EC6}"/>
              </a:ext>
            </a:extLst>
          </p:cNvPr>
          <p:cNvSpPr/>
          <p:nvPr/>
        </p:nvSpPr>
        <p:spPr>
          <a:xfrm>
            <a:off x="3158127" y="4599472"/>
            <a:ext cx="561238" cy="410143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33B17C8-4949-4531-970A-C96BC583E10C}"/>
              </a:ext>
            </a:extLst>
          </p:cNvPr>
          <p:cNvSpPr/>
          <p:nvPr/>
        </p:nvSpPr>
        <p:spPr>
          <a:xfrm>
            <a:off x="6199879" y="1594105"/>
            <a:ext cx="542297" cy="441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F1211D0-9B4E-4B70-945E-A72395F59055}"/>
              </a:ext>
            </a:extLst>
          </p:cNvPr>
          <p:cNvSpPr txBox="1"/>
          <p:nvPr/>
        </p:nvSpPr>
        <p:spPr>
          <a:xfrm>
            <a:off x="975360" y="1304544"/>
            <a:ext cx="21504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Stefi</a:t>
            </a:r>
            <a:endParaRPr lang="en-US" sz="1400" dirty="0"/>
          </a:p>
          <a:p>
            <a:r>
              <a:rPr lang="en-US" sz="1400" dirty="0" err="1"/>
              <a:t>Dimitar</a:t>
            </a:r>
            <a:endParaRPr lang="en-US" sz="1400" dirty="0"/>
          </a:p>
          <a:p>
            <a:r>
              <a:rPr lang="en-US" sz="1400" dirty="0"/>
              <a:t>Manuel</a:t>
            </a:r>
          </a:p>
          <a:p>
            <a:r>
              <a:rPr lang="en-US" sz="1400" dirty="0"/>
              <a:t>Paul</a:t>
            </a:r>
          </a:p>
          <a:p>
            <a:r>
              <a:rPr lang="en-US" sz="1400" dirty="0"/>
              <a:t>Johannes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8DD0E63-8B14-430C-A35E-BC4F2CA94126}"/>
              </a:ext>
            </a:extLst>
          </p:cNvPr>
          <p:cNvSpPr/>
          <p:nvPr/>
        </p:nvSpPr>
        <p:spPr>
          <a:xfrm>
            <a:off x="883653" y="1440180"/>
            <a:ext cx="99373" cy="8534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3FF584-DF56-499D-84D4-CEAB19283AEB}"/>
              </a:ext>
            </a:extLst>
          </p:cNvPr>
          <p:cNvSpPr/>
          <p:nvPr/>
        </p:nvSpPr>
        <p:spPr>
          <a:xfrm>
            <a:off x="881836" y="1659636"/>
            <a:ext cx="99373" cy="85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FDA51CB-2D8F-4867-A90F-699BE9363C3A}"/>
              </a:ext>
            </a:extLst>
          </p:cNvPr>
          <p:cNvSpPr/>
          <p:nvPr/>
        </p:nvSpPr>
        <p:spPr>
          <a:xfrm>
            <a:off x="884819" y="1859798"/>
            <a:ext cx="99373" cy="8534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958DB51-34A4-4231-A36C-D62C3DB662E6}"/>
              </a:ext>
            </a:extLst>
          </p:cNvPr>
          <p:cNvSpPr/>
          <p:nvPr/>
        </p:nvSpPr>
        <p:spPr>
          <a:xfrm>
            <a:off x="881836" y="2059198"/>
            <a:ext cx="99373" cy="85344"/>
          </a:xfrm>
          <a:prstGeom prst="rect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A8B2246-042C-4FAA-BEF7-EE949DEB9571}"/>
              </a:ext>
            </a:extLst>
          </p:cNvPr>
          <p:cNvSpPr/>
          <p:nvPr/>
        </p:nvSpPr>
        <p:spPr>
          <a:xfrm>
            <a:off x="883653" y="2283470"/>
            <a:ext cx="99373" cy="853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 of inferencing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8" name="Grafik 7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BCBEA4F-DF73-4003-B8DC-380B4D422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36" y="1141252"/>
            <a:ext cx="7376728" cy="50400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297C5F24-8CFE-4FCD-BF3C-F65DE3A9F04A}"/>
              </a:ext>
            </a:extLst>
          </p:cNvPr>
          <p:cNvSpPr/>
          <p:nvPr/>
        </p:nvSpPr>
        <p:spPr>
          <a:xfrm>
            <a:off x="640080" y="1056640"/>
            <a:ext cx="4084320" cy="2372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1BE79E9-8E75-4E36-B5D3-9EFD1867E6CA}"/>
              </a:ext>
            </a:extLst>
          </p:cNvPr>
          <p:cNvSpPr/>
          <p:nvPr/>
        </p:nvSpPr>
        <p:spPr>
          <a:xfrm>
            <a:off x="3383280" y="1056640"/>
            <a:ext cx="2530959" cy="995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6C96346-456E-4806-AA92-D386169746E4}"/>
              </a:ext>
            </a:extLst>
          </p:cNvPr>
          <p:cNvSpPr/>
          <p:nvPr/>
        </p:nvSpPr>
        <p:spPr>
          <a:xfrm>
            <a:off x="6441440" y="3312160"/>
            <a:ext cx="1818924" cy="17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3FE7F51-AD93-42B0-AACC-CBE40313BED8}"/>
              </a:ext>
            </a:extLst>
          </p:cNvPr>
          <p:cNvSpPr/>
          <p:nvPr/>
        </p:nvSpPr>
        <p:spPr>
          <a:xfrm>
            <a:off x="3027680" y="3312160"/>
            <a:ext cx="3322320" cy="2869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3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 of dispatcher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6E56AD-3165-4FC1-B073-B49822223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158205"/>
            <a:ext cx="7834455" cy="5040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5D22D55-E0C0-4F03-99A7-839B61278D5F}"/>
              </a:ext>
            </a:extLst>
          </p:cNvPr>
          <p:cNvSpPr/>
          <p:nvPr/>
        </p:nvSpPr>
        <p:spPr>
          <a:xfrm>
            <a:off x="719328" y="2615184"/>
            <a:ext cx="2712720" cy="1359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 of the predictor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B53D4A0C-3924-472F-A9CC-C117A2C03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489363"/>
            <a:ext cx="8640000" cy="476509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4E8FADC-CDDA-4307-85A9-C7257C1CE056}"/>
              </a:ext>
            </a:extLst>
          </p:cNvPr>
          <p:cNvSpPr/>
          <p:nvPr/>
        </p:nvSpPr>
        <p:spPr>
          <a:xfrm>
            <a:off x="4846320" y="3328416"/>
            <a:ext cx="3931920" cy="847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A44BF65-F7C0-4E30-9C0B-BA1CA6E57F0F}"/>
              </a:ext>
            </a:extLst>
          </p:cNvPr>
          <p:cNvSpPr/>
          <p:nvPr/>
        </p:nvSpPr>
        <p:spPr>
          <a:xfrm>
            <a:off x="4846320" y="3328416"/>
            <a:ext cx="3931920" cy="1725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F272B55-E8F0-44A4-ABA9-E8A586F2EDAE}"/>
              </a:ext>
            </a:extLst>
          </p:cNvPr>
          <p:cNvSpPr/>
          <p:nvPr/>
        </p:nvSpPr>
        <p:spPr>
          <a:xfrm>
            <a:off x="1158240" y="3752088"/>
            <a:ext cx="2133600" cy="122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8" grpId="0" animBg="1"/>
      <p:bldP spid="8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 of dispatcher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846E56AD-3165-4FC1-B073-B49822223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158205"/>
            <a:ext cx="7834455" cy="5040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5D22D55-E0C0-4F03-99A7-839B61278D5F}"/>
              </a:ext>
            </a:extLst>
          </p:cNvPr>
          <p:cNvSpPr/>
          <p:nvPr/>
        </p:nvSpPr>
        <p:spPr>
          <a:xfrm>
            <a:off x="719328" y="2615184"/>
            <a:ext cx="2712720" cy="1261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7B7067C-E569-43FC-A763-569F66EF5A5D}"/>
              </a:ext>
            </a:extLst>
          </p:cNvPr>
          <p:cNvSpPr/>
          <p:nvPr/>
        </p:nvSpPr>
        <p:spPr>
          <a:xfrm>
            <a:off x="2371344" y="1158205"/>
            <a:ext cx="6039754" cy="21153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B5BA88-9D89-4FA8-8E15-F1FEFBD0AD1F}"/>
              </a:ext>
            </a:extLst>
          </p:cNvPr>
          <p:cNvSpPr/>
          <p:nvPr/>
        </p:nvSpPr>
        <p:spPr>
          <a:xfrm>
            <a:off x="993648" y="3755136"/>
            <a:ext cx="6205728" cy="2443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2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8" grpId="0" animBg="1"/>
      <p:bldP spid="8" grpId="1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197C1-0C6B-4384-987C-C307C903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r>
              <a:rPr lang="en-US" dirty="0"/>
              <a:t>	 – class diagram of communication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AD2DE0-F005-4C32-974F-F7F86BE48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939C9-C552-41F0-863D-5CADD1D7073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41923-1212-42E6-AA2B-5AFD4FD1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C4ADC09-2A7B-4630-9C67-490335AAF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3" y="1158205"/>
            <a:ext cx="8247273" cy="5040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E5D34BC-EEEB-46DC-8103-AFB8FFE0381E}"/>
              </a:ext>
            </a:extLst>
          </p:cNvPr>
          <p:cNvSpPr/>
          <p:nvPr/>
        </p:nvSpPr>
        <p:spPr>
          <a:xfrm>
            <a:off x="902208" y="912303"/>
            <a:ext cx="7793428" cy="2733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33ED7F-CFA0-4CD8-879D-9A3DDDF8AE80}"/>
              </a:ext>
            </a:extLst>
          </p:cNvPr>
          <p:cNvSpPr/>
          <p:nvPr/>
        </p:nvSpPr>
        <p:spPr>
          <a:xfrm>
            <a:off x="902208" y="3645408"/>
            <a:ext cx="7793428" cy="2552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2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EF78F-713F-4F7C-AAA4-6B800E6B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image 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7450C2-5D44-41AE-A6F6-9CB1ABC693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Dimitrov, Drehwald, Guneshka, Häring, Stangel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2CAC99-8BDB-4AAD-99AD-291A6F2B874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Neural Network based Image Classification System on Heterogeneous Platforms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A66837-D2A7-4234-B0E9-7FCA5675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BDE9-7D1A-4CAE-9056-F713D277A78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872B9E5-E786-484B-A216-442CF1D14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86" y="1348559"/>
            <a:ext cx="7239627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60439"/>
      </p:ext>
    </p:extLst>
  </p:cSld>
  <p:clrMapOvr>
    <a:masterClrMapping/>
  </p:clrMapOvr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620</Words>
  <Application>Microsoft Office PowerPoint</Application>
  <PresentationFormat>Bildschirmpräsentation (4:3)</PresentationFormat>
  <Paragraphs>105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Arial</vt:lpstr>
      <vt:lpstr>KIT-Masterslides-EN-SDQ</vt:lpstr>
      <vt:lpstr>PowerPoint-Präsentation</vt:lpstr>
      <vt:lpstr>Roadmap</vt:lpstr>
      <vt:lpstr>Package design</vt:lpstr>
      <vt:lpstr>Process of image classification   – class diagram of inferencing</vt:lpstr>
      <vt:lpstr>Process of image classification   – class diagram of dispatcher</vt:lpstr>
      <vt:lpstr>Process of image classification   – class diagram of the predictor</vt:lpstr>
      <vt:lpstr>Process of image classification   – class diagram of dispatcher</vt:lpstr>
      <vt:lpstr>Process of image classification   – class diagram of communication</vt:lpstr>
      <vt:lpstr>Process of image classification </vt:lpstr>
      <vt:lpstr>Process of image classification   – getting images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Johannes Häring</cp:lastModifiedBy>
  <cp:revision>1407</cp:revision>
  <cp:lastPrinted>2016-01-22T17:58:34Z</cp:lastPrinted>
  <dcterms:created xsi:type="dcterms:W3CDTF">2010-10-20T15:21:04Z</dcterms:created>
  <dcterms:modified xsi:type="dcterms:W3CDTF">2019-12-20T11:00:16Z</dcterms:modified>
</cp:coreProperties>
</file>