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" r:id="rId2"/>
    <p:sldId id="274" r:id="rId3"/>
    <p:sldId id="275" r:id="rId4"/>
    <p:sldId id="276" r:id="rId5"/>
    <p:sldId id="277" r:id="rId6"/>
    <p:sldId id="279" r:id="rId7"/>
    <p:sldId id="278" r:id="rId8"/>
    <p:sldId id="280" r:id="rId9"/>
    <p:sldId id="281" r:id="rId10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8000"/>
    <a:srgbClr val="009682"/>
    <a:srgbClr val="FFCCCC"/>
    <a:srgbClr val="FFABAB"/>
    <a:srgbClr val="0000FF"/>
    <a:srgbClr val="FD9795"/>
    <a:srgbClr val="FF9999"/>
    <a:srgbClr val="F98007"/>
    <a:srgbClr val="FB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 autoAdjust="0"/>
    <p:restoredTop sz="74307" autoAdjust="0"/>
  </p:normalViewPr>
  <p:slideViewPr>
    <p:cSldViewPr snapToGrid="0">
      <p:cViewPr varScale="1">
        <p:scale>
          <a:sx n="78" d="100"/>
          <a:sy n="78" d="100"/>
        </p:scale>
        <p:origin x="26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latin typeface="Arial" pitchFamily="34" charset="0"/>
              </a:rPr>
              <a:t>KIT – University of the State of Baden-Wuerttemberg and </a:t>
            </a:r>
            <a:br>
              <a:rPr lang="en-US" sz="800" dirty="0">
                <a:latin typeface="Arial" pitchFamily="34" charset="0"/>
              </a:rPr>
            </a:br>
            <a:r>
              <a:rPr lang="en-US" sz="800" dirty="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15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designed what…</a:t>
            </a:r>
          </a:p>
          <a:p>
            <a:r>
              <a:rPr lang="en-US" dirty="0"/>
              <a:t>6 eyes principle </a:t>
            </a:r>
            <a:r>
              <a:rPr lang="en-US" dirty="0">
                <a:sym typeface="Wingdings" panose="05000000000000000000" pitchFamily="2" charset="2"/>
              </a:rPr>
              <a:t> 2 Reviewer</a:t>
            </a:r>
          </a:p>
          <a:p>
            <a:r>
              <a:rPr lang="en-US" dirty="0" err="1">
                <a:sym typeface="Wingdings" panose="05000000000000000000" pitchFamily="2" charset="2"/>
              </a:rPr>
              <a:t>Pairprogamming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MVC</a:t>
            </a:r>
          </a:p>
          <a:p>
            <a:r>
              <a:rPr lang="en-US" dirty="0">
                <a:sym typeface="Wingdings" panose="05000000000000000000" pitchFamily="2" charset="2"/>
              </a:rPr>
              <a:t>Observer pattern</a:t>
            </a:r>
          </a:p>
          <a:p>
            <a:r>
              <a:rPr lang="en-US" dirty="0">
                <a:sym typeface="Wingdings" panose="05000000000000000000" pitchFamily="2" charset="2"/>
              </a:rPr>
              <a:t>Controller pushes to the view and pulls from the view</a:t>
            </a:r>
          </a:p>
          <a:p>
            <a:r>
              <a:rPr lang="en-US" dirty="0">
                <a:sym typeface="Wingdings" panose="05000000000000000000" pitchFamily="2" charset="2"/>
              </a:rPr>
              <a:t>Controller pushes to the model and pulls from the model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FileStorage</a:t>
            </a:r>
            <a:r>
              <a:rPr lang="en-US" dirty="0">
                <a:sym typeface="Wingdings" panose="05000000000000000000" pitchFamily="2" charset="2"/>
              </a:rPr>
              <a:t> as external package to access files</a:t>
            </a:r>
          </a:p>
          <a:p>
            <a:r>
              <a:rPr lang="en-US" dirty="0">
                <a:sym typeface="Wingdings" panose="05000000000000000000" pitchFamily="2" charset="2"/>
              </a:rPr>
              <a:t>OpenCV as external package to manipulate the camera and videos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QT as view framework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98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rtl="0"/>
            <a:r>
              <a:rPr lang="en-US" sz="1000" b="0" i="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KIT – The Research University in the Helmholtz Association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</a:rPr>
              <a:t>INSTITUTE OF COMPUTER ENGINEERING (ITEC) – CHAIR FOR DEPENDABLE NANO COMPUTING (CDNC)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dnc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1920" y="3673242"/>
            <a:ext cx="8887968" cy="2642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Dimitrov, </a:t>
            </a:r>
            <a:r>
              <a:rPr lang="en-US" dirty="0" err="1"/>
              <a:t>Drehwald</a:t>
            </a:r>
            <a:r>
              <a:rPr lang="en-US" dirty="0"/>
              <a:t>, </a:t>
            </a:r>
            <a:r>
              <a:rPr lang="en-US" dirty="0" err="1"/>
              <a:t>Guneshka</a:t>
            </a:r>
            <a:r>
              <a:rPr lang="en-US" dirty="0"/>
              <a:t>, Häring, </a:t>
            </a:r>
            <a:r>
              <a:rPr lang="en-US" dirty="0" err="1"/>
              <a:t>Stangel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5914239" y="6444107"/>
            <a:ext cx="249685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9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 sz="2000"/>
            </a:lvl1pPr>
            <a:lvl2pPr indent="-396000">
              <a:spcBef>
                <a:spcPts val="700"/>
              </a:spcBef>
              <a:defRPr sz="1600"/>
            </a:lvl2pPr>
            <a:lvl3pPr indent="-324000">
              <a:spcBef>
                <a:spcPts val="700"/>
              </a:spcBef>
              <a:defRPr sz="1600"/>
            </a:lvl3pPr>
            <a:lvl4pPr indent="-324000">
              <a:spcBef>
                <a:spcPts val="700"/>
              </a:spcBef>
              <a:defRPr sz="1600"/>
            </a:lvl4pPr>
            <a:lvl5pPr indent="-324000">
              <a:spcBef>
                <a:spcPts val="700"/>
              </a:spcBef>
              <a:defRPr sz="14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794847" y="6461061"/>
            <a:ext cx="26207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Dimitrov, </a:t>
            </a:r>
            <a:r>
              <a:rPr lang="en-US" dirty="0" err="1"/>
              <a:t>Drehwald</a:t>
            </a:r>
            <a:r>
              <a:rPr lang="en-US" dirty="0"/>
              <a:t>, </a:t>
            </a:r>
            <a:r>
              <a:rPr lang="en-US" dirty="0" err="1"/>
              <a:t>Guneshka</a:t>
            </a:r>
            <a:r>
              <a:rPr lang="en-US" dirty="0"/>
              <a:t>, Häring, </a:t>
            </a:r>
            <a:r>
              <a:rPr lang="en-US" dirty="0" err="1"/>
              <a:t>Stangel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5443871" y="6444107"/>
            <a:ext cx="2967228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80800" y="6444107"/>
            <a:ext cx="309448" cy="365125"/>
          </a:xfrm>
          <a:prstGeom prst="rect">
            <a:avLst/>
          </a:prstGeom>
        </p:spPr>
        <p:txBody>
          <a:bodyPr/>
          <a:lstStyle/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  <p:extLst>
      <p:ext uri="{BB962C8B-B14F-4D97-AF65-F5344CB8AC3E}">
        <p14:creationId xmlns:p14="http://schemas.microsoft.com/office/powerpoint/2010/main" val="6755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2"/>
          </p:nvPr>
        </p:nvSpPr>
        <p:spPr>
          <a:xfrm>
            <a:off x="6123963" y="6407531"/>
            <a:ext cx="24090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92992" y="6395339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1"/>
          </p:nvPr>
        </p:nvSpPr>
        <p:spPr>
          <a:xfrm>
            <a:off x="5805183" y="6419547"/>
            <a:ext cx="27034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964572" y="6419547"/>
            <a:ext cx="25196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8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Dimitrov, </a:t>
            </a:r>
            <a:r>
              <a:rPr lang="en-US" dirty="0" err="1"/>
              <a:t>Drehwald</a:t>
            </a:r>
            <a:r>
              <a:rPr lang="en-US" dirty="0"/>
              <a:t>, </a:t>
            </a:r>
            <a:r>
              <a:rPr lang="en-US" dirty="0" err="1"/>
              <a:t>Guneshka</a:t>
            </a:r>
            <a:r>
              <a:rPr lang="en-US" dirty="0"/>
              <a:t>, Häring, </a:t>
            </a:r>
            <a:r>
              <a:rPr lang="en-US" dirty="0" err="1"/>
              <a:t>Stangel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5983550" y="6444107"/>
            <a:ext cx="24275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32032" y="6444107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73" r:id="rId3"/>
    <p:sldLayoutId id="2147483685" r:id="rId4"/>
    <p:sldLayoutId id="2147483674" r:id="rId5"/>
    <p:sldLayoutId id="2147483675" r:id="rId6"/>
    <p:sldLayoutId id="2147483677" r:id="rId7"/>
    <p:sldLayoutId id="214748368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24375" y="1530746"/>
            <a:ext cx="7930343" cy="10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PSE – Neural Network based Image Classification System on Heterogeneous Platforms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Colloquium Design Phase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066318" y="2874969"/>
            <a:ext cx="5046458" cy="41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600" b="1" dirty="0">
                <a:solidFill>
                  <a:srgbClr val="000000"/>
                </a:solidFill>
              </a:rPr>
              <a:t>Dimitrov, </a:t>
            </a:r>
            <a:r>
              <a:rPr lang="en-GB" sz="1600" b="1" dirty="0" err="1">
                <a:solidFill>
                  <a:srgbClr val="000000"/>
                </a:solidFill>
              </a:rPr>
              <a:t>Drehwald</a:t>
            </a:r>
            <a:r>
              <a:rPr lang="en-GB" sz="1600" b="1" dirty="0">
                <a:solidFill>
                  <a:srgbClr val="000000"/>
                </a:solidFill>
              </a:rPr>
              <a:t>, </a:t>
            </a:r>
            <a:r>
              <a:rPr lang="en-GB" sz="1600" b="1" dirty="0" err="1">
                <a:solidFill>
                  <a:srgbClr val="000000"/>
                </a:solidFill>
              </a:rPr>
              <a:t>Guneshka</a:t>
            </a:r>
            <a:r>
              <a:rPr lang="en-GB" sz="1600" b="1" dirty="0">
                <a:solidFill>
                  <a:srgbClr val="000000"/>
                </a:solidFill>
              </a:rPr>
              <a:t>, Häring, </a:t>
            </a:r>
            <a:r>
              <a:rPr lang="en-GB" sz="1600" b="1" dirty="0" err="1">
                <a:solidFill>
                  <a:srgbClr val="000000"/>
                </a:solidFill>
              </a:rPr>
              <a:t>Stangel</a:t>
            </a:r>
            <a:endParaRPr lang="en-GB" sz="1600" b="1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6325" y="231527"/>
            <a:ext cx="1299795" cy="100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FD186-A062-485A-9314-8EBFED13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de-DE" dirty="0"/>
              <a:t>Roadmap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53E92E-8410-43A2-864C-6299AA9DB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design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of image classification</a:t>
            </a:r>
          </a:p>
          <a:p>
            <a:pPr lvl="1"/>
            <a:r>
              <a:rPr lang="en-US" dirty="0"/>
              <a:t>Class diagrams of the process in the controller</a:t>
            </a:r>
          </a:p>
          <a:p>
            <a:pPr lvl="1"/>
            <a:r>
              <a:rPr lang="en-US" dirty="0"/>
              <a:t>Sequence diagram for getting the image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49551B-67BB-4FA0-B23F-E157C26A77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6DC489-6C95-4D1A-97DD-717292A7A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0A551-81CF-4DA5-9E11-323394DAB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6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DBE75-A83B-408D-B8D9-CC9EA166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design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B8799E-1CA8-4073-ADC7-43730AAF8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FA7BED-FB02-4DA8-AA4C-ECADFE28B29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867FAE-3577-4648-A4A9-812A8260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FFA0E9D-4A5E-4874-A900-984244F67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80" y="1234579"/>
            <a:ext cx="7200000" cy="511242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5F0B07C-46C9-40D7-90BB-B54939B38C5F}"/>
              </a:ext>
            </a:extLst>
          </p:cNvPr>
          <p:cNvSpPr/>
          <p:nvPr/>
        </p:nvSpPr>
        <p:spPr>
          <a:xfrm>
            <a:off x="5332476" y="1594104"/>
            <a:ext cx="601980" cy="441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1582FF-F6AA-48D5-90A0-E07AFFA0D84B}"/>
              </a:ext>
            </a:extLst>
          </p:cNvPr>
          <p:cNvSpPr/>
          <p:nvPr/>
        </p:nvSpPr>
        <p:spPr>
          <a:xfrm>
            <a:off x="5248655" y="1525524"/>
            <a:ext cx="763119" cy="5715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EB5180C-4D50-476A-A32B-253AEDB01ED9}"/>
              </a:ext>
            </a:extLst>
          </p:cNvPr>
          <p:cNvSpPr/>
          <p:nvPr/>
        </p:nvSpPr>
        <p:spPr>
          <a:xfrm>
            <a:off x="5914238" y="4038600"/>
            <a:ext cx="763119" cy="3945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1B9B81E-EE73-4FCF-B227-5AF2B2B760F6}"/>
              </a:ext>
            </a:extLst>
          </p:cNvPr>
          <p:cNvSpPr/>
          <p:nvPr/>
        </p:nvSpPr>
        <p:spPr>
          <a:xfrm>
            <a:off x="5233821" y="3424962"/>
            <a:ext cx="763119" cy="4612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55074E8-7BCD-43A9-9793-32CE7BF4E1AF}"/>
              </a:ext>
            </a:extLst>
          </p:cNvPr>
          <p:cNvSpPr/>
          <p:nvPr/>
        </p:nvSpPr>
        <p:spPr>
          <a:xfrm>
            <a:off x="4198061" y="4236720"/>
            <a:ext cx="594919" cy="4648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4330F81-1DA7-412F-BC29-FAB83474F44B}"/>
              </a:ext>
            </a:extLst>
          </p:cNvPr>
          <p:cNvSpPr/>
          <p:nvPr/>
        </p:nvSpPr>
        <p:spPr>
          <a:xfrm>
            <a:off x="4198061" y="4863618"/>
            <a:ext cx="550723" cy="4612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8C1369-6CFE-45B5-A508-00C30091A96B}"/>
              </a:ext>
            </a:extLst>
          </p:cNvPr>
          <p:cNvSpPr/>
          <p:nvPr/>
        </p:nvSpPr>
        <p:spPr>
          <a:xfrm>
            <a:off x="5960364" y="4543032"/>
            <a:ext cx="716993" cy="4612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DFC4BA7-BB08-4B40-8AC0-E9AF2BF0BC05}"/>
              </a:ext>
            </a:extLst>
          </p:cNvPr>
          <p:cNvSpPr/>
          <p:nvPr/>
        </p:nvSpPr>
        <p:spPr>
          <a:xfrm>
            <a:off x="5937300" y="5324857"/>
            <a:ext cx="716993" cy="3945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E2F8BDC-6F71-4070-BB72-A2D234E3EAB8}"/>
              </a:ext>
            </a:extLst>
          </p:cNvPr>
          <p:cNvSpPr/>
          <p:nvPr/>
        </p:nvSpPr>
        <p:spPr>
          <a:xfrm>
            <a:off x="7014972" y="4548378"/>
            <a:ext cx="815093" cy="461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3E013AB-0087-44D2-9A12-995741D60325}"/>
              </a:ext>
            </a:extLst>
          </p:cNvPr>
          <p:cNvSpPr/>
          <p:nvPr/>
        </p:nvSpPr>
        <p:spPr>
          <a:xfrm>
            <a:off x="5029200" y="4863618"/>
            <a:ext cx="593550" cy="400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2EEE072-C663-41C3-80FE-01174D7E191E}"/>
              </a:ext>
            </a:extLst>
          </p:cNvPr>
          <p:cNvSpPr/>
          <p:nvPr/>
        </p:nvSpPr>
        <p:spPr>
          <a:xfrm>
            <a:off x="3170635" y="4602520"/>
            <a:ext cx="540712" cy="400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087B22A-9530-4101-922F-23AFA27CE1C7}"/>
              </a:ext>
            </a:extLst>
          </p:cNvPr>
          <p:cNvSpPr/>
          <p:nvPr/>
        </p:nvSpPr>
        <p:spPr>
          <a:xfrm>
            <a:off x="2098888" y="3560173"/>
            <a:ext cx="815093" cy="414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DB7C-D855-442A-BC32-2C7D36A9215D}"/>
              </a:ext>
            </a:extLst>
          </p:cNvPr>
          <p:cNvSpPr/>
          <p:nvPr/>
        </p:nvSpPr>
        <p:spPr>
          <a:xfrm>
            <a:off x="1328614" y="4348280"/>
            <a:ext cx="1585367" cy="461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4AFD061-1E16-460A-B236-7DC3C2674CCA}"/>
              </a:ext>
            </a:extLst>
          </p:cNvPr>
          <p:cNvSpPr/>
          <p:nvPr/>
        </p:nvSpPr>
        <p:spPr>
          <a:xfrm>
            <a:off x="3158127" y="4236720"/>
            <a:ext cx="553219" cy="3367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37040E2-24C2-4947-B9AB-E2E3D1DA5EC6}"/>
              </a:ext>
            </a:extLst>
          </p:cNvPr>
          <p:cNvSpPr/>
          <p:nvPr/>
        </p:nvSpPr>
        <p:spPr>
          <a:xfrm>
            <a:off x="3125815" y="4599472"/>
            <a:ext cx="647609" cy="4612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33B17C8-4949-4531-970A-C96BC583E10C}"/>
              </a:ext>
            </a:extLst>
          </p:cNvPr>
          <p:cNvSpPr/>
          <p:nvPr/>
        </p:nvSpPr>
        <p:spPr>
          <a:xfrm>
            <a:off x="6199879" y="1594105"/>
            <a:ext cx="542297" cy="441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F1211D0-9B4E-4B70-945E-A72395F59055}"/>
              </a:ext>
            </a:extLst>
          </p:cNvPr>
          <p:cNvSpPr txBox="1"/>
          <p:nvPr/>
        </p:nvSpPr>
        <p:spPr>
          <a:xfrm>
            <a:off x="975360" y="1304544"/>
            <a:ext cx="21504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Stefi</a:t>
            </a:r>
            <a:endParaRPr lang="en-US" sz="1400" dirty="0"/>
          </a:p>
          <a:p>
            <a:r>
              <a:rPr lang="en-US" sz="1400" dirty="0" err="1"/>
              <a:t>Dimitar</a:t>
            </a:r>
            <a:endParaRPr lang="en-US" sz="1400" dirty="0"/>
          </a:p>
          <a:p>
            <a:r>
              <a:rPr lang="en-US" sz="1400" dirty="0"/>
              <a:t>Manuel</a:t>
            </a:r>
          </a:p>
          <a:p>
            <a:r>
              <a:rPr lang="en-US" sz="1400" dirty="0"/>
              <a:t>Paul</a:t>
            </a:r>
          </a:p>
          <a:p>
            <a:r>
              <a:rPr lang="en-US" sz="1400" dirty="0"/>
              <a:t>Johannes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8DD0E63-8B14-430C-A35E-BC4F2CA94126}"/>
              </a:ext>
            </a:extLst>
          </p:cNvPr>
          <p:cNvSpPr/>
          <p:nvPr/>
        </p:nvSpPr>
        <p:spPr>
          <a:xfrm>
            <a:off x="883653" y="1440180"/>
            <a:ext cx="99373" cy="8534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3FF584-DF56-499D-84D4-CEAB19283AEB}"/>
              </a:ext>
            </a:extLst>
          </p:cNvPr>
          <p:cNvSpPr/>
          <p:nvPr/>
        </p:nvSpPr>
        <p:spPr>
          <a:xfrm>
            <a:off x="881836" y="1659636"/>
            <a:ext cx="99373" cy="85344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FDA51CB-2D8F-4867-A90F-699BE9363C3A}"/>
              </a:ext>
            </a:extLst>
          </p:cNvPr>
          <p:cNvSpPr/>
          <p:nvPr/>
        </p:nvSpPr>
        <p:spPr>
          <a:xfrm>
            <a:off x="884819" y="1859798"/>
            <a:ext cx="99373" cy="853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958DB51-34A4-4231-A36C-D62C3DB662E6}"/>
              </a:ext>
            </a:extLst>
          </p:cNvPr>
          <p:cNvSpPr/>
          <p:nvPr/>
        </p:nvSpPr>
        <p:spPr>
          <a:xfrm>
            <a:off x="881836" y="2059198"/>
            <a:ext cx="99373" cy="85344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A8B2246-042C-4FAA-BEF7-EE949DEB9571}"/>
              </a:ext>
            </a:extLst>
          </p:cNvPr>
          <p:cNvSpPr/>
          <p:nvPr/>
        </p:nvSpPr>
        <p:spPr>
          <a:xfrm>
            <a:off x="883653" y="2283470"/>
            <a:ext cx="99373" cy="853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 of inferencing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9" name="Grafik 8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0644959A-FF73-4F16-AA11-1E45E1A8B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6" y="1141252"/>
            <a:ext cx="737672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3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 of dispatcher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46E56AD-3165-4FC1-B073-B49822223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158205"/>
            <a:ext cx="783445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4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 of the predictor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53D4A0C-3924-472F-A9CC-C117A2C0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489363"/>
            <a:ext cx="8640000" cy="47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 of communication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C4ADC09-2A7B-4630-9C67-490335AAF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3" y="1158205"/>
            <a:ext cx="824727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2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</a:t>
            </a:r>
            <a:r>
              <a:rPr lang="en-US" dirty="0" err="1"/>
              <a:t>getImages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82E4136-6288-4C5E-9225-D165E3CE1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00" y="1141252"/>
            <a:ext cx="7434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7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12619-2BC8-46BC-A2E5-89C623D7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en-US" dirty="0"/>
              <a:t>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E3B2B-57BC-488F-B204-35E3BF8D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246909"/>
            <a:ext cx="8356600" cy="4845916"/>
          </a:xfrm>
        </p:spPr>
        <p:txBody>
          <a:bodyPr/>
          <a:lstStyle/>
          <a:p>
            <a:r>
              <a:rPr lang="en-US" dirty="0"/>
              <a:t>Christmas!</a:t>
            </a:r>
          </a:p>
          <a:p>
            <a:endParaRPr lang="en-US" dirty="0"/>
          </a:p>
          <a:p>
            <a:r>
              <a:rPr lang="en-US" dirty="0"/>
              <a:t>Implementation phase with Manuel as responsible person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ultimatum: 31.01.2020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C10B7-6440-4C84-8C50-684950195E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8A3C77-F718-460E-91A4-9FD9AD7D4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3E1856-6CA5-48B5-BD2F-A4AEA03F7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85676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346</Words>
  <Application>Microsoft Office PowerPoint</Application>
  <PresentationFormat>Bildschirmpräsentation (4:3)</PresentationFormat>
  <Paragraphs>68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Arial</vt:lpstr>
      <vt:lpstr>KIT-Masterslides-EN-SDQ</vt:lpstr>
      <vt:lpstr>PowerPoint-Präsentation</vt:lpstr>
      <vt:lpstr>Roadmap</vt:lpstr>
      <vt:lpstr>Package design</vt:lpstr>
      <vt:lpstr>Process of image classification   – class diagram of inferencing</vt:lpstr>
      <vt:lpstr>Process of image classification   – class diagram of dispatcher</vt:lpstr>
      <vt:lpstr>Process of image classification   – class diagram of the predictor</vt:lpstr>
      <vt:lpstr>Process of image classification   – class diagram of communication</vt:lpstr>
      <vt:lpstr>Process of image classification   – getImages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Johannes Häring</cp:lastModifiedBy>
  <cp:revision>1392</cp:revision>
  <cp:lastPrinted>2016-01-22T17:58:34Z</cp:lastPrinted>
  <dcterms:created xsi:type="dcterms:W3CDTF">2010-10-20T15:21:04Z</dcterms:created>
  <dcterms:modified xsi:type="dcterms:W3CDTF">2019-12-19T20:00:06Z</dcterms:modified>
</cp:coreProperties>
</file>