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5">
  <p:sldMasterIdLst>
    <p:sldMasterId id="2147483648" r:id="rId1"/>
  </p:sldMasterIdLst>
  <p:notesMasterIdLst>
    <p:notesMasterId r:id="rId19"/>
  </p:notesMasterIdLst>
  <p:sldIdLst>
    <p:sldId id="256" r:id="rId2"/>
    <p:sldId id="354" r:id="rId3"/>
    <p:sldId id="420" r:id="rId4"/>
    <p:sldId id="509" r:id="rId5"/>
    <p:sldId id="473" r:id="rId6"/>
    <p:sldId id="524" r:id="rId7"/>
    <p:sldId id="505" r:id="rId8"/>
    <p:sldId id="507" r:id="rId9"/>
    <p:sldId id="508" r:id="rId10"/>
    <p:sldId id="513" r:id="rId11"/>
    <p:sldId id="535" r:id="rId12"/>
    <p:sldId id="510" r:id="rId13"/>
    <p:sldId id="512" r:id="rId14"/>
    <p:sldId id="514" r:id="rId15"/>
    <p:sldId id="515" r:id="rId16"/>
    <p:sldId id="518" r:id="rId17"/>
    <p:sldId id="511" r:id="rId18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5D4D"/>
    <a:srgbClr val="708C59"/>
    <a:srgbClr val="999999"/>
    <a:srgbClr val="593DE3"/>
    <a:srgbClr val="647DE5"/>
    <a:srgbClr val="FCDCC2"/>
    <a:srgbClr val="FBCDAB"/>
    <a:srgbClr val="D674E2"/>
    <a:srgbClr val="66B4B2"/>
    <a:srgbClr val="F3C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CD5E4-E483-458C-A7A4-E2A7B1D26B3E}" v="15" dt="2022-10-03T22:10:44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53" autoAdjust="0"/>
    <p:restoredTop sz="74510" autoAdjust="0"/>
  </p:normalViewPr>
  <p:slideViewPr>
    <p:cSldViewPr snapToGrid="0">
      <p:cViewPr varScale="1">
        <p:scale>
          <a:sx n="84" d="100"/>
          <a:sy n="84" d="100"/>
        </p:scale>
        <p:origin x="1986" y="90"/>
      </p:cViewPr>
      <p:guideLst>
        <p:guide orient="horz" pos="2160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晓凯" userId="8842d1df92865be8" providerId="LiveId" clId="{46BCD5E4-E483-458C-A7A4-E2A7B1D26B3E}"/>
    <pc:docChg chg="modSld">
      <pc:chgData name="晓凯" userId="8842d1df92865be8" providerId="LiveId" clId="{46BCD5E4-E483-458C-A7A4-E2A7B1D26B3E}" dt="2022-10-03T22:10:44.775" v="31" actId="14100"/>
      <pc:docMkLst>
        <pc:docMk/>
      </pc:docMkLst>
      <pc:sldChg chg="modSp mod">
        <pc:chgData name="晓凯" userId="8842d1df92865be8" providerId="LiveId" clId="{46BCD5E4-E483-458C-A7A4-E2A7B1D26B3E}" dt="2022-10-03T22:09:24.717" v="2" actId="1076"/>
        <pc:sldMkLst>
          <pc:docMk/>
          <pc:sldMk cId="0" sldId="420"/>
        </pc:sldMkLst>
        <pc:spChg chg="mod">
          <ac:chgData name="晓凯" userId="8842d1df92865be8" providerId="LiveId" clId="{46BCD5E4-E483-458C-A7A4-E2A7B1D26B3E}" dt="2022-10-03T22:09:22.713" v="1" actId="14100"/>
          <ac:spMkLst>
            <pc:docMk/>
            <pc:sldMk cId="0" sldId="420"/>
            <ac:spMk id="3" creationId="{00000000-0000-0000-0000-000000000000}"/>
          </ac:spMkLst>
        </pc:spChg>
        <pc:picChg chg="mod">
          <ac:chgData name="晓凯" userId="8842d1df92865be8" providerId="LiveId" clId="{46BCD5E4-E483-458C-A7A4-E2A7B1D26B3E}" dt="2022-10-03T22:09:24.717" v="2" actId="1076"/>
          <ac:picMkLst>
            <pc:docMk/>
            <pc:sldMk cId="0" sldId="420"/>
            <ac:picMk id="5" creationId="{00000000-0000-0000-0000-000000000000}"/>
          </ac:picMkLst>
        </pc:picChg>
      </pc:sldChg>
      <pc:sldChg chg="modSp mod">
        <pc:chgData name="晓凯" userId="8842d1df92865be8" providerId="LiveId" clId="{46BCD5E4-E483-458C-A7A4-E2A7B1D26B3E}" dt="2022-10-03T22:09:49.615" v="18" actId="20577"/>
        <pc:sldMkLst>
          <pc:docMk/>
          <pc:sldMk cId="0" sldId="473"/>
        </pc:sldMkLst>
        <pc:spChg chg="mod">
          <ac:chgData name="晓凯" userId="8842d1df92865be8" providerId="LiveId" clId="{46BCD5E4-E483-458C-A7A4-E2A7B1D26B3E}" dt="2022-10-03T22:09:49.615" v="18" actId="20577"/>
          <ac:spMkLst>
            <pc:docMk/>
            <pc:sldMk cId="0" sldId="473"/>
            <ac:spMk id="3" creationId="{00000000-0000-0000-0000-000000000000}"/>
          </ac:spMkLst>
        </pc:spChg>
      </pc:sldChg>
      <pc:sldChg chg="modSp">
        <pc:chgData name="晓凯" userId="8842d1df92865be8" providerId="LiveId" clId="{46BCD5E4-E483-458C-A7A4-E2A7B1D26B3E}" dt="2022-10-03T22:10:06.592" v="22" actId="14100"/>
        <pc:sldMkLst>
          <pc:docMk/>
          <pc:sldMk cId="0" sldId="508"/>
        </pc:sldMkLst>
        <pc:spChg chg="mod">
          <ac:chgData name="晓凯" userId="8842d1df92865be8" providerId="LiveId" clId="{46BCD5E4-E483-458C-A7A4-E2A7B1D26B3E}" dt="2022-10-03T22:10:06.592" v="22" actId="14100"/>
          <ac:spMkLst>
            <pc:docMk/>
            <pc:sldMk cId="0" sldId="508"/>
            <ac:spMk id="6" creationId="{00000000-0000-0000-0000-000000000000}"/>
          </ac:spMkLst>
        </pc:spChg>
      </pc:sldChg>
      <pc:sldChg chg="modSp">
        <pc:chgData name="晓凯" userId="8842d1df92865be8" providerId="LiveId" clId="{46BCD5E4-E483-458C-A7A4-E2A7B1D26B3E}" dt="2022-10-03T22:09:30.567" v="4" actId="14100"/>
        <pc:sldMkLst>
          <pc:docMk/>
          <pc:sldMk cId="0" sldId="509"/>
        </pc:sldMkLst>
        <pc:spChg chg="mod">
          <ac:chgData name="晓凯" userId="8842d1df92865be8" providerId="LiveId" clId="{46BCD5E4-E483-458C-A7A4-E2A7B1D26B3E}" dt="2022-10-03T22:09:30.567" v="4" actId="14100"/>
          <ac:spMkLst>
            <pc:docMk/>
            <pc:sldMk cId="0" sldId="509"/>
            <ac:spMk id="3" creationId="{00000000-0000-0000-0000-000000000000}"/>
          </ac:spMkLst>
        </pc:spChg>
      </pc:sldChg>
      <pc:sldChg chg="modSp">
        <pc:chgData name="晓凯" userId="8842d1df92865be8" providerId="LiveId" clId="{46BCD5E4-E483-458C-A7A4-E2A7B1D26B3E}" dt="2022-10-03T22:10:13.052" v="24" actId="14100"/>
        <pc:sldMkLst>
          <pc:docMk/>
          <pc:sldMk cId="0" sldId="513"/>
        </pc:sldMkLst>
        <pc:spChg chg="mod">
          <ac:chgData name="晓凯" userId="8842d1df92865be8" providerId="LiveId" clId="{46BCD5E4-E483-458C-A7A4-E2A7B1D26B3E}" dt="2022-10-03T22:10:13.052" v="24" actId="14100"/>
          <ac:spMkLst>
            <pc:docMk/>
            <pc:sldMk cId="0" sldId="513"/>
            <ac:spMk id="6" creationId="{00000000-0000-0000-0000-000000000000}"/>
          </ac:spMkLst>
        </pc:spChg>
      </pc:sldChg>
      <pc:sldChg chg="modSp">
        <pc:chgData name="晓凯" userId="8842d1df92865be8" providerId="LiveId" clId="{46BCD5E4-E483-458C-A7A4-E2A7B1D26B3E}" dt="2022-10-03T22:10:44.775" v="31" actId="14100"/>
        <pc:sldMkLst>
          <pc:docMk/>
          <pc:sldMk cId="0" sldId="518"/>
        </pc:sldMkLst>
        <pc:spChg chg="mod">
          <ac:chgData name="晓凯" userId="8842d1df92865be8" providerId="LiveId" clId="{46BCD5E4-E483-458C-A7A4-E2A7B1D26B3E}" dt="2022-10-03T22:10:44.775" v="31" actId="14100"/>
          <ac:spMkLst>
            <pc:docMk/>
            <pc:sldMk cId="0" sldId="518"/>
            <ac:spMk id="6" creationId="{00000000-0000-0000-0000-000000000000}"/>
          </ac:spMkLst>
        </pc:spChg>
      </pc:sldChg>
      <pc:sldChg chg="modSp">
        <pc:chgData name="晓凯" userId="8842d1df92865be8" providerId="LiveId" clId="{46BCD5E4-E483-458C-A7A4-E2A7B1D26B3E}" dt="2022-10-03T22:09:59.594" v="20" actId="14100"/>
        <pc:sldMkLst>
          <pc:docMk/>
          <pc:sldMk cId="0" sldId="524"/>
        </pc:sldMkLst>
        <pc:spChg chg="mod">
          <ac:chgData name="晓凯" userId="8842d1df92865be8" providerId="LiveId" clId="{46BCD5E4-E483-458C-A7A4-E2A7B1D26B3E}" dt="2022-10-03T22:09:59.594" v="20" actId="14100"/>
          <ac:spMkLst>
            <pc:docMk/>
            <pc:sldMk cId="0" sldId="524"/>
            <ac:spMk id="3" creationId="{00000000-0000-0000-0000-000000000000}"/>
          </ac:spMkLst>
        </pc:spChg>
      </pc:sldChg>
      <pc:sldChg chg="modSp mod">
        <pc:chgData name="晓凯" userId="8842d1df92865be8" providerId="LiveId" clId="{46BCD5E4-E483-458C-A7A4-E2A7B1D26B3E}" dt="2022-10-03T22:10:28.876" v="29" actId="1076"/>
        <pc:sldMkLst>
          <pc:docMk/>
          <pc:sldMk cId="0" sldId="535"/>
        </pc:sldMkLst>
        <pc:picChg chg="mod">
          <ac:chgData name="晓凯" userId="8842d1df92865be8" providerId="LiveId" clId="{46BCD5E4-E483-458C-A7A4-E2A7B1D26B3E}" dt="2022-10-03T22:10:28.876" v="29" actId="1076"/>
          <ac:picMkLst>
            <pc:docMk/>
            <pc:sldMk cId="0" sldId="535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B6D56A0-E844-458B-A9ED-99122429FCA3}" type="datetimeFigureOut">
              <a:rPr lang="zh-CN" altLang="en-US"/>
              <a:t>2022/10/3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22B24E1-017A-424B-BB88-5FB23EC8A6D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09B992-83D5-4F63-AB92-6F93A2D3CAC9}" type="slidenum">
              <a:rPr lang="zh-CN" altLang="en-US" smtClean="0">
                <a:latin typeface="Verdana" panose="020B0604030504040204" pitchFamily="34" charset="0"/>
              </a:rPr>
              <a:t>1</a:t>
            </a:fld>
            <a:endParaRPr lang="zh-CN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2B24E1-017A-424B-BB88-5FB23EC8A6D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2B24E1-017A-424B-BB88-5FB23EC8A6D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2B24E1-017A-424B-BB88-5FB23EC8A6D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2B24E1-017A-424B-BB88-5FB23EC8A6D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2B24E1-017A-424B-BB88-5FB23EC8A6D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2B24E1-017A-424B-BB88-5FB23EC8A6D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2B24E1-017A-424B-BB88-5FB23EC8A6D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2B24E1-017A-424B-BB88-5FB23EC8A6D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2B24E1-017A-424B-BB88-5FB23EC8A6D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2B24E1-017A-424B-BB88-5FB23EC8A6D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2B24E1-017A-424B-BB88-5FB23EC8A6D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2B24E1-017A-424B-BB88-5FB23EC8A6D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2B24E1-017A-424B-BB88-5FB23EC8A6D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2B24E1-017A-424B-BB88-5FB23EC8A6D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34556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6125" y="6478588"/>
            <a:ext cx="1981200" cy="293687"/>
          </a:xfrm>
        </p:spPr>
        <p:txBody>
          <a:bodyPr/>
          <a:lstStyle>
            <a:lvl1pPr>
              <a:lnSpc>
                <a:spcPts val="1800"/>
              </a:lnSpc>
              <a:defRPr sz="16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5CFD3726-C4B0-42C9-B8B9-8DD6C15CC8E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496457"/>
            <a:ext cx="7772400" cy="1362075"/>
          </a:xfrm>
        </p:spPr>
        <p:txBody>
          <a:bodyPr anchor="t"/>
          <a:lstStyle>
            <a:lvl1pPr algn="l">
              <a:defRPr sz="4000" b="0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017056"/>
            <a:ext cx="77724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95C53-B53A-4367-A64E-1F1D97C1075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27C18-85D0-4DBA-8BB6-A8DEC2E13DB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7214" y="1771650"/>
            <a:ext cx="4849586" cy="43545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5928" y="1771650"/>
            <a:ext cx="2855913" cy="5219927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EBA78-0DB4-4A06-A937-94D88ED3BD0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0A05B-7075-49DA-98A2-FAE1358C9FC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84ABCDA-4D66-4233-821F-E9841F99040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7688" y="2343150"/>
            <a:ext cx="5513387" cy="496888"/>
          </a:xfrm>
        </p:spPr>
        <p:txBody>
          <a:bodyPr/>
          <a:lstStyle/>
          <a:p>
            <a:pPr eaLnBrk="1" hangingPunct="1"/>
            <a:b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13665" y="2710180"/>
            <a:ext cx="9144000" cy="1189990"/>
          </a:xfrm>
        </p:spPr>
        <p:txBody>
          <a:bodyPr/>
          <a:lstStyle/>
          <a:p>
            <a:pPr algn="ctr"/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RNA Molecular Specific Hybridization via Random Forest</a:t>
            </a: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63" y="241300"/>
            <a:ext cx="196691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2"/>
          <p:cNvSpPr txBox="1">
            <a:spLocks noChangeArrowheads="1"/>
          </p:cNvSpPr>
          <p:nvPr/>
        </p:nvSpPr>
        <p:spPr bwMode="auto">
          <a:xfrm>
            <a:off x="282575" y="41275"/>
            <a:ext cx="6872288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sz="4000" b="1">
              <a:latin typeface="黑体" panose="02010609060101010101" pitchFamily="49" charset="-122"/>
            </a:endParaRPr>
          </a:p>
        </p:txBody>
      </p:sp>
      <p:pic>
        <p:nvPicPr>
          <p:cNvPr id="7174" name="Picture 1" descr="C:\Users\lenovo\Desktop\bar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0"/>
            <a:ext cx="667543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158490" y="4354830"/>
            <a:ext cx="5574665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uthors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Weijun Zhu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Xiaokai Liu, Zhenfei Wang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*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Yongwen Fan ...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</a:t>
            </a:r>
            <a:endParaRPr kumimoji="1"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r" latinLnBrk="0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ral presentation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Xiaokai Liu 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</a:p>
          <a:p>
            <a:pPr algn="r" latinLnBrk="0">
              <a:lnSpc>
                <a:spcPct val="100000"/>
              </a:lnSpc>
              <a:spcBef>
                <a:spcPts val="600"/>
              </a:spcBef>
            </a:pPr>
            <a:r>
              <a:rPr kumimoji="1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</a:t>
            </a:r>
            <a:r>
              <a:rPr kumimoji="1" 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  <a:r>
              <a:rPr kumimoji="1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1" 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.2</a:t>
            </a:r>
            <a:r>
              <a:rPr kumimoji="1" 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</a:t>
            </a:r>
            <a:r>
              <a:rPr kumimoji="1" 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Hangzhou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kumimoji="1" lang="zh-CN" altLang="en-US" sz="3200" dirty="0">
                <a:sym typeface="+mn-ea"/>
              </a:rPr>
              <a:t>Simulated </a:t>
            </a:r>
            <a:r>
              <a:rPr kumimoji="1" lang="en-US" altLang="zh-CN" sz="3200" dirty="0">
                <a:sym typeface="+mn-ea"/>
              </a:rPr>
              <a:t>e</a:t>
            </a:r>
            <a:r>
              <a:rPr kumimoji="1" lang="zh-CN" altLang="en-US" sz="3200" dirty="0">
                <a:sym typeface="+mn-ea"/>
              </a:rPr>
              <a:t>xperiments</a:t>
            </a:r>
            <a:endParaRPr lang="zh-CN" altLang="en-US" sz="3200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D3726-C4B0-42C9-B8B9-8DD6C15CC8EB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74675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kumimoji="1"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Procedures</a:t>
            </a:r>
          </a:p>
          <a:p>
            <a:pPr marL="0" indent="0" algn="just">
              <a:buNone/>
            </a:pPr>
            <a:r>
              <a:rPr kumimoji="1"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Design the RNA molecules</a:t>
            </a:r>
          </a:p>
          <a:p>
            <a:pPr marL="0" indent="0" algn="just">
              <a:buNone/>
            </a:pPr>
            <a:r>
              <a:rPr kumimoji="1"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Perform RNA hybridization: </a:t>
            </a:r>
          </a:p>
          <a:p>
            <a:pPr marL="0" indent="0" algn="just">
              <a:buNone/>
            </a:pPr>
            <a:r>
              <a:rPr kumimoji="1"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Record keeping and parameter calculation: </a:t>
            </a:r>
          </a:p>
          <a:p>
            <a:pPr marL="0" indent="0" algn="just">
              <a:buNone/>
            </a:pPr>
            <a:r>
              <a:rPr kumimoji="1"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Compute the average NUPACK analytical time</a:t>
            </a:r>
          </a:p>
          <a:p>
            <a:pPr marL="0" indent="0" algn="just">
              <a:buNone/>
            </a:pPr>
            <a:r>
              <a:rPr kumimoji="1"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Training and classification</a:t>
            </a:r>
          </a:p>
          <a:p>
            <a:pPr marL="0" indent="0" algn="just">
              <a:buNone/>
            </a:pPr>
            <a:r>
              <a:rPr kumimoji="1"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Results analysis and comparisons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kumimoji="1" lang="zh-CN" altLang="en-US" sz="3200" dirty="0">
                <a:sym typeface="+mn-ea"/>
              </a:rPr>
              <a:t>Simulated </a:t>
            </a:r>
            <a:r>
              <a:rPr kumimoji="1" lang="en-US" altLang="zh-CN" sz="3200" dirty="0">
                <a:sym typeface="+mn-ea"/>
              </a:rPr>
              <a:t>e</a:t>
            </a:r>
            <a:r>
              <a:rPr kumimoji="1" lang="zh-CN" altLang="en-US" sz="3200" dirty="0">
                <a:sym typeface="+mn-ea"/>
              </a:rPr>
              <a:t>xperiments</a:t>
            </a:r>
            <a:endParaRPr lang="zh-CN" altLang="en-US" sz="3200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D3726-C4B0-42C9-B8B9-8DD6C15CC8EB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74675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kumimoji="1"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Experiments via NUPACK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6" y="2939415"/>
            <a:ext cx="8007349" cy="2781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kumimoji="1" lang="zh-CN" altLang="en-US" sz="3200" dirty="0">
                <a:sym typeface="+mn-ea"/>
              </a:rPr>
              <a:t>Simulated </a:t>
            </a:r>
            <a:r>
              <a:rPr kumimoji="1" lang="en-US" altLang="zh-CN" sz="3200" dirty="0">
                <a:sym typeface="+mn-ea"/>
              </a:rPr>
              <a:t>e</a:t>
            </a:r>
            <a:r>
              <a:rPr kumimoji="1" lang="zh-CN" altLang="en-US" sz="3200" dirty="0">
                <a:sym typeface="+mn-ea"/>
              </a:rPr>
              <a:t>xperiments</a:t>
            </a:r>
            <a:endParaRPr lang="zh-CN" altLang="en-US" sz="3200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D3726-C4B0-42C9-B8B9-8DD6C15CC8EB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74675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kumimoji="1"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NUPACK Experiment Results</a:t>
            </a:r>
          </a:p>
          <a:p>
            <a:pPr marL="0" indent="0" algn="just">
              <a:buNone/>
            </a:pPr>
            <a:endParaRPr kumimoji="1"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kumimoji="1"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G:\朱维军-班绍桓\2018\六月份\两位必读\group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" y="2299970"/>
            <a:ext cx="3764280" cy="35883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98450" y="5888355"/>
            <a:ext cx="33705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(a) Base pairing among molecules: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positions and probabilities.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270" y="3674110"/>
            <a:ext cx="3474085" cy="1771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4024630" y="5919153"/>
            <a:ext cx="5080000" cy="614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ctr"/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cs typeface="等线" charset="0"/>
              </a:rPr>
              <a:t>Molecular </a:t>
            </a:r>
            <a:r>
              <a:rPr lang="en-US" sz="1800" b="0">
                <a:solidFill>
                  <a:srgbClr val="000000"/>
                </a:solidFill>
                <a:latin typeface="Times New Roman" panose="02020603050405020304" pitchFamily="18" charset="0"/>
                <a:cs typeface="等线" charset="0"/>
              </a:rPr>
              <a:t>concentration </a:t>
            </a:r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cs typeface="等线" charset="0"/>
              </a:rPr>
              <a:t>of the different </a:t>
            </a:r>
          </a:p>
          <a:p>
            <a:pPr marL="0" indent="0" algn="ctr"/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cs typeface="等线" charset="0"/>
              </a:rPr>
              <a:t>products after hybridization.</a:t>
            </a:r>
            <a:endParaRPr lang="en-US" altLang="en-US" sz="1600" b="0">
              <a:solidFill>
                <a:srgbClr val="000000"/>
              </a:solidFill>
              <a:latin typeface="Times New Roman" panose="02020603050405020304" pitchFamily="18" charset="0"/>
              <a:cs typeface="等线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kumimoji="1" lang="zh-CN" altLang="en-US" sz="3200" dirty="0">
                <a:sym typeface="+mn-ea"/>
              </a:rPr>
              <a:t>Simulated </a:t>
            </a:r>
            <a:r>
              <a:rPr kumimoji="1" lang="en-US" altLang="zh-CN" sz="3200" dirty="0">
                <a:sym typeface="+mn-ea"/>
              </a:rPr>
              <a:t>e</a:t>
            </a:r>
            <a:r>
              <a:rPr kumimoji="1" lang="zh-CN" altLang="en-US" sz="3200" dirty="0">
                <a:sym typeface="+mn-ea"/>
              </a:rPr>
              <a:t>xperiments</a:t>
            </a:r>
            <a:endParaRPr lang="zh-CN" altLang="en-US" sz="3200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D3726-C4B0-42C9-B8B9-8DD6C15CC8EB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74675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kumimoji="1"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NUPACK Experiment Results</a:t>
            </a:r>
          </a:p>
          <a:p>
            <a:pPr marL="0" indent="0" algn="just">
              <a:buNone/>
            </a:pPr>
            <a:endParaRPr kumimoji="1"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kumimoji="1"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450" y="5888355"/>
            <a:ext cx="33705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(a) Base pairing among molecules: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positions and probabilities.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024630" y="5919153"/>
            <a:ext cx="5080000" cy="614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ctr"/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cs typeface="等线" charset="0"/>
              </a:rPr>
              <a:t>Molecular </a:t>
            </a:r>
            <a:r>
              <a:rPr lang="en-US" sz="1800" b="0">
                <a:solidFill>
                  <a:srgbClr val="000000"/>
                </a:solidFill>
                <a:latin typeface="Times New Roman" panose="02020603050405020304" pitchFamily="18" charset="0"/>
                <a:cs typeface="等线" charset="0"/>
              </a:rPr>
              <a:t>concentration </a:t>
            </a:r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cs typeface="等线" charset="0"/>
              </a:rPr>
              <a:t>of the different </a:t>
            </a:r>
          </a:p>
          <a:p>
            <a:pPr marL="0" indent="0" algn="ctr"/>
            <a:r>
              <a:rPr lang="en-US" sz="1600" b="0">
                <a:solidFill>
                  <a:srgbClr val="000000"/>
                </a:solidFill>
                <a:latin typeface="Times New Roman" panose="02020603050405020304" pitchFamily="18" charset="0"/>
                <a:cs typeface="等线" charset="0"/>
              </a:rPr>
              <a:t>products after hybridization.</a:t>
            </a:r>
            <a:endParaRPr lang="en-US" altLang="en-US" sz="1600" b="0">
              <a:solidFill>
                <a:srgbClr val="000000"/>
              </a:solidFill>
              <a:latin typeface="Times New Roman" panose="02020603050405020304" pitchFamily="18" charset="0"/>
              <a:cs typeface="等线" charset="0"/>
            </a:endParaRPr>
          </a:p>
        </p:txBody>
      </p:sp>
      <p:pic>
        <p:nvPicPr>
          <p:cNvPr id="7" name="图片 6" descr="G:\朱维军-班绍桓\2018\六月份\两位必读\group2_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2" b="4047"/>
          <a:stretch>
            <a:fillRect/>
          </a:stretch>
        </p:blipFill>
        <p:spPr bwMode="auto">
          <a:xfrm>
            <a:off x="399415" y="2410460"/>
            <a:ext cx="3522345" cy="312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40" y="2410460"/>
            <a:ext cx="3905885" cy="3367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kumimoji="1" lang="zh-CN" altLang="en-US" sz="3200" dirty="0">
                <a:sym typeface="+mn-ea"/>
              </a:rPr>
              <a:t>Simulated </a:t>
            </a:r>
            <a:r>
              <a:rPr kumimoji="1" lang="en-US" altLang="zh-CN" sz="3200" dirty="0">
                <a:sym typeface="+mn-ea"/>
              </a:rPr>
              <a:t>e</a:t>
            </a:r>
            <a:r>
              <a:rPr kumimoji="1" lang="zh-CN" altLang="en-US" sz="3200" dirty="0">
                <a:sym typeface="+mn-ea"/>
              </a:rPr>
              <a:t>xperiments</a:t>
            </a:r>
            <a:endParaRPr lang="zh-CN" altLang="en-US" sz="3200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D3726-C4B0-42C9-B8B9-8DD6C15CC8EB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74675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kumimoji="1"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Graphlab Experiment </a:t>
            </a:r>
            <a:r>
              <a:rPr kumimoji="1"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</a:t>
            </a:r>
            <a:endParaRPr kumimoji="1"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kumimoji="1"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55" y="2367915"/>
            <a:ext cx="6663055" cy="318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kumimoji="1" lang="zh-CN" altLang="en-US" sz="3200" dirty="0">
                <a:sym typeface="+mn-ea"/>
              </a:rPr>
              <a:t>Simulated </a:t>
            </a:r>
            <a:r>
              <a:rPr kumimoji="1" lang="en-US" altLang="zh-CN" sz="3200" dirty="0">
                <a:sym typeface="+mn-ea"/>
              </a:rPr>
              <a:t>e</a:t>
            </a:r>
            <a:r>
              <a:rPr kumimoji="1" lang="zh-CN" altLang="en-US" sz="3200" dirty="0">
                <a:sym typeface="+mn-ea"/>
              </a:rPr>
              <a:t>xperiments</a:t>
            </a:r>
            <a:endParaRPr lang="zh-CN" altLang="en-US" sz="3200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D3726-C4B0-42C9-B8B9-8DD6C15CC8EB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74675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kumimoji="1"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Graphlab Experiment Results</a:t>
            </a:r>
          </a:p>
          <a:p>
            <a:pPr marL="0" indent="0" algn="just">
              <a:buNone/>
            </a:pPr>
            <a:endParaRPr kumimoji="1"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kumimoji="1"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650" y="2631440"/>
            <a:ext cx="6115050" cy="2914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kumimoji="1" sz="3200" dirty="0">
                <a:sym typeface="+mn-ea"/>
              </a:rPr>
              <a:t>Conclusion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D3726-C4B0-42C9-B8B9-8DD6C15CC8EB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74675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Compared with the old method, our new method greatly improves the prediction efficiency, and the cost is a small loss of accuracy.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kumimoji="1"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D3726-C4B0-42C9-B8B9-8DD6C15CC8EB}" type="slidenum">
              <a:rPr lang="en-US" altLang="zh-CN" smtClean="0"/>
              <a:t>17</a:t>
            </a:fld>
            <a:endParaRPr lang="en-US" altLang="zh-CN" dirty="0"/>
          </a:p>
        </p:txBody>
      </p:sp>
      <p:sp>
        <p:nvSpPr>
          <p:cNvPr id="6" name="WordArt 3"/>
          <p:cNvSpPr>
            <a:spLocks noChangeArrowheads="1" noChangeShapeType="1"/>
          </p:cNvSpPr>
          <p:nvPr/>
        </p:nvSpPr>
        <p:spPr bwMode="auto">
          <a:xfrm>
            <a:off x="927482" y="2801192"/>
            <a:ext cx="7416800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63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rgbClr val="CC3300"/>
                    </a:gs>
                    <a:gs pos="100000">
                      <a:srgbClr val="862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Thank you for </a:t>
            </a:r>
            <a:r>
              <a:rPr lang="en-US" altLang="zh-CN" sz="3600" b="1" kern="10">
                <a:ln w="63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rgbClr val="CC3300"/>
                    </a:gs>
                    <a:gs pos="100000">
                      <a:srgbClr val="862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your attention!</a:t>
            </a:r>
            <a:endParaRPr lang="zh-CN" altLang="en-US" sz="3600" b="1" kern="10" dirty="0">
              <a:ln w="63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rgbClr val="CC3300"/>
                  </a:gs>
                  <a:gs pos="100000">
                    <a:srgbClr val="862000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WordArt 4"/>
          <p:cNvSpPr>
            <a:spLocks noChangeArrowheads="1" noChangeShapeType="1"/>
          </p:cNvSpPr>
          <p:nvPr/>
        </p:nvSpPr>
        <p:spPr bwMode="auto">
          <a:xfrm>
            <a:off x="1456824" y="4123960"/>
            <a:ext cx="6048375" cy="720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b="1" kern="10" dirty="0">
              <a:ln w="63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rgbClr val="CC3300"/>
                  </a:gs>
                  <a:gs pos="100000">
                    <a:srgbClr val="862000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3200" b="1" dirty="0"/>
              <a:t>Content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2800" dirty="0"/>
              <a:t>I</a:t>
            </a:r>
            <a:r>
              <a:rPr kumimoji="1" lang="zh-CN" altLang="en-US" sz="2800" dirty="0"/>
              <a:t>ntroduction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/>
              <a:t>The new method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dirty="0"/>
              <a:t>Simulated </a:t>
            </a:r>
            <a:r>
              <a:rPr kumimoji="1" lang="en-US" altLang="zh-CN" sz="2800" dirty="0"/>
              <a:t>e</a:t>
            </a:r>
            <a:r>
              <a:rPr kumimoji="1" lang="zh-CN" altLang="en-US" sz="2800" dirty="0"/>
              <a:t>xperiments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dirty="0"/>
              <a:t>Conclusion</a:t>
            </a:r>
            <a:endParaRPr kumimoji="1" lang="en-US" altLang="zh-CN" sz="2800" dirty="0"/>
          </a:p>
          <a:p>
            <a:endParaRPr kumimoji="1" lang="en-US" altLang="zh-CN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D3726-C4B0-42C9-B8B9-8DD6C15CC8EB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sz="3200" b="1" dirty="0"/>
              <a:t>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752600"/>
            <a:ext cx="8001000" cy="4267200"/>
          </a:xfrm>
        </p:spPr>
        <p:txBody>
          <a:bodyPr/>
          <a:lstStyle/>
          <a:p>
            <a:pPr marL="0" indent="0" algn="just"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development of molecular computer, RNA and DNA can be used to deal with the large scale of computing.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D3726-C4B0-42C9-B8B9-8DD6C15CC8EB}" type="slidenum">
              <a:rPr lang="en-US" altLang="zh-CN" smtClean="0"/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3268663"/>
            <a:ext cx="5715000" cy="3209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sz="3200" b="1" dirty="0"/>
              <a:t>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752600"/>
            <a:ext cx="8001000" cy="4267200"/>
          </a:xfrm>
        </p:spPr>
        <p:txBody>
          <a:bodyPr/>
          <a:lstStyle/>
          <a:p>
            <a:pPr marL="0" indent="0" algn="just"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biological hybridization effectiveness is often directly related to the success or failure of computing.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D3726-C4B0-42C9-B8B9-8DD6C15CC8EB}" type="slidenum">
              <a:rPr lang="en-US" altLang="zh-CN" smtClean="0"/>
              <a:t>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50" y="3033395"/>
            <a:ext cx="5238750" cy="2943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sz="3200" b="1" dirty="0"/>
              <a:t>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752600"/>
            <a:ext cx="8001000" cy="4267200"/>
          </a:xfrm>
        </p:spPr>
        <p:txBody>
          <a:bodyPr/>
          <a:lstStyle/>
          <a:p>
            <a:pPr marL="0" indent="0" algn="just"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real molecular biological experiment is important and time-consuming. </a:t>
            </a:r>
          </a:p>
          <a:p>
            <a:pPr marL="0" indent="0" algn="just">
              <a:buNone/>
            </a:pP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software for biological processes is in great need. </a:t>
            </a:r>
          </a:p>
          <a:p>
            <a:pPr marL="0" indent="0" algn="just">
              <a:buNone/>
            </a:pP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D3726-C4B0-42C9-B8B9-8DD6C15CC8EB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sz="3200" b="1" dirty="0"/>
              <a:t>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752600"/>
            <a:ext cx="8001000" cy="4267200"/>
          </a:xfrm>
        </p:spPr>
        <p:txBody>
          <a:bodyPr/>
          <a:lstStyle/>
          <a:p>
            <a:pPr marL="0" indent="0" algn="just"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complexity of the simulation computing in terms of RNA hybridizations is exponential.</a:t>
            </a:r>
          </a:p>
          <a:p>
            <a:pPr marL="0" indent="0" algn="just">
              <a:buNone/>
            </a:pP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800" dirty="0">
                <a:sym typeface="+mn-ea"/>
              </a:rPr>
              <a:t>How to better simulate RNA hybridization?</a:t>
            </a:r>
            <a:endParaRPr kumimoji="1" lang="zh-CN" altLang="en-US" sz="2800" kern="0" dirty="0"/>
          </a:p>
          <a:p>
            <a:pPr marL="0" indent="0">
              <a:buNone/>
            </a:pPr>
            <a:endParaRPr kumimoji="1" lang="zh-CN" altLang="en-US" sz="2800" kern="0" dirty="0"/>
          </a:p>
          <a:p>
            <a:pPr marL="0" indent="0">
              <a:buNone/>
            </a:pPr>
            <a:r>
              <a:rPr kumimoji="1" lang="en-US" altLang="zh-CN" sz="2800" dirty="0">
                <a:sym typeface="+mn-ea"/>
              </a:rPr>
              <a:t>Machine learning....</a:t>
            </a:r>
            <a:endParaRPr kumimoji="1" lang="en-US" altLang="zh-CN" sz="2800" kern="0" dirty="0"/>
          </a:p>
          <a:p>
            <a:pPr marL="0" indent="0" algn="just">
              <a:buNone/>
            </a:pP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D3726-C4B0-42C9-B8B9-8DD6C15CC8EB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sz="3200" b="1" dirty="0"/>
              <a:t>The new method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D3726-C4B0-42C9-B8B9-8DD6C15CC8EB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74675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kumimoji="1" lang="en-US" kern="0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709295" y="1845310"/>
          <a:ext cx="8009890" cy="463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573000" imgH="8064500" progId="Visio.Drawing.15">
                  <p:embed/>
                </p:oleObj>
              </mc:Choice>
              <mc:Fallback>
                <p:oleObj r:id="rId3" imgW="12573000" imgH="8064500" progId="Visio.Drawing.15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295" y="1845310"/>
                        <a:ext cx="8009890" cy="4633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sz="3200" b="1" dirty="0"/>
              <a:t>The new method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D3726-C4B0-42C9-B8B9-8DD6C15CC8EB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74675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en-US" kern="0" dirty="0"/>
              <a:t>New model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-90258" y="2325220"/>
          <a:ext cx="8930005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5615900" imgH="12585700" progId="Visio.Drawing.15">
                  <p:embed/>
                </p:oleObj>
              </mc:Choice>
              <mc:Fallback>
                <p:oleObj r:id="rId3" imgW="25615900" imgH="12585700" progId="Visio.Drawing.15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90258" y="2325220"/>
                        <a:ext cx="8930005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kumimoji="1" lang="zh-CN" altLang="en-US" sz="3200" dirty="0">
                <a:sym typeface="+mn-ea"/>
              </a:rPr>
              <a:t>Simulated </a:t>
            </a:r>
            <a:r>
              <a:rPr kumimoji="1" lang="en-US" altLang="zh-CN" sz="3200" dirty="0">
                <a:sym typeface="+mn-ea"/>
              </a:rPr>
              <a:t>e</a:t>
            </a:r>
            <a:r>
              <a:rPr kumimoji="1" lang="zh-CN" altLang="en-US" sz="3200" dirty="0">
                <a:sym typeface="+mn-ea"/>
              </a:rPr>
              <a:t>xperiments</a:t>
            </a:r>
            <a:endParaRPr lang="zh-CN" altLang="en-US" sz="3200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D3726-C4B0-42C9-B8B9-8DD6C15CC8EB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74675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kumimoji="1"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Platform</a:t>
            </a:r>
          </a:p>
          <a:p>
            <a:pPr marL="0" indent="0" algn="just">
              <a:buNone/>
            </a:pPr>
            <a:r>
              <a:rPr kumimoji="1"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（1）CPU: Intel(R) Core(TM) i7-4790 CPU @3.40GHz.</a:t>
            </a:r>
          </a:p>
          <a:p>
            <a:pPr marL="0" indent="0" algn="just">
              <a:buNone/>
            </a:pPr>
            <a:r>
              <a:rPr kumimoji="1"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（2）RAM: 8.0G RAM.</a:t>
            </a:r>
          </a:p>
          <a:p>
            <a:pPr marL="0" indent="0" algn="just">
              <a:buNone/>
            </a:pPr>
            <a:r>
              <a:rPr kumimoji="1"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（3）OS: Windows 10.</a:t>
            </a:r>
          </a:p>
          <a:p>
            <a:pPr marL="0" indent="0" algn="just">
              <a:buNone/>
            </a:pPr>
            <a:r>
              <a:rPr kumimoji="1"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（4）NUPACK: for designing RNA molecules and analyzing hybridizations.</a:t>
            </a:r>
          </a:p>
          <a:p>
            <a:pPr marL="0" indent="0" algn="just">
              <a:buNone/>
            </a:pPr>
            <a:r>
              <a:rPr kumimoji="1"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（5）GraphLab: for implementing RF and K-Nearest Neighbor (KNN)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07665c1-3121-4f9f-a711-316bd128fced}"/>
</p:tagLst>
</file>

<file path=ppt/theme/theme1.xml><?xml version="1.0" encoding="utf-8"?>
<a:theme xmlns:a="http://schemas.openxmlformats.org/drawingml/2006/main" name="Profile-liu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alibri-Cambria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725</Words>
  <Application>Microsoft Office PowerPoint</Application>
  <PresentationFormat>On-screen Show (4:3)</PresentationFormat>
  <Paragraphs>94</Paragraphs>
  <Slides>17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华文行楷</vt:lpstr>
      <vt:lpstr>微软雅黑</vt:lpstr>
      <vt:lpstr>黑体</vt:lpstr>
      <vt:lpstr>Calibri</vt:lpstr>
      <vt:lpstr>Cambria</vt:lpstr>
      <vt:lpstr>Times New Roman</vt:lpstr>
      <vt:lpstr>Verdana</vt:lpstr>
      <vt:lpstr>Wingdings</vt:lpstr>
      <vt:lpstr>Profile-liu</vt:lpstr>
      <vt:lpstr>Microsoft Visio Drawing</vt:lpstr>
      <vt:lpstr> </vt:lpstr>
      <vt:lpstr>Content</vt:lpstr>
      <vt:lpstr>Introduction</vt:lpstr>
      <vt:lpstr>Introduction</vt:lpstr>
      <vt:lpstr>Introduction</vt:lpstr>
      <vt:lpstr>Introduction</vt:lpstr>
      <vt:lpstr>The new method</vt:lpstr>
      <vt:lpstr>The new method</vt:lpstr>
      <vt:lpstr>Simulated experiments</vt:lpstr>
      <vt:lpstr>Simulated experiments</vt:lpstr>
      <vt:lpstr>Simulated experiments</vt:lpstr>
      <vt:lpstr>Simulated experiments</vt:lpstr>
      <vt:lpstr>Simulated experiments</vt:lpstr>
      <vt:lpstr>Simulated experiments</vt:lpstr>
      <vt:lpstr>Simulated experiments</vt:lpstr>
      <vt:lpstr>Conclusion</vt:lpstr>
      <vt:lpstr>PowerPoint Presentation</vt:lpstr>
    </vt:vector>
  </TitlesOfParts>
  <Company>zsu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ly</dc:creator>
  <cp:lastModifiedBy>晓凯</cp:lastModifiedBy>
  <cp:revision>1861</cp:revision>
  <cp:lastPrinted>2016-08-14T22:37:00Z</cp:lastPrinted>
  <dcterms:created xsi:type="dcterms:W3CDTF">2012-02-14T00:47:00Z</dcterms:created>
  <dcterms:modified xsi:type="dcterms:W3CDTF">2022-10-03T22:10:45Z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