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5"/>
  </p:notesMasterIdLst>
  <p:sldIdLst>
    <p:sldId id="312" r:id="rId2"/>
    <p:sldId id="329" r:id="rId3"/>
    <p:sldId id="258" r:id="rId4"/>
    <p:sldId id="260" r:id="rId5"/>
    <p:sldId id="315" r:id="rId6"/>
    <p:sldId id="313" r:id="rId7"/>
    <p:sldId id="317" r:id="rId8"/>
    <p:sldId id="324" r:id="rId9"/>
    <p:sldId id="325" r:id="rId10"/>
    <p:sldId id="326" r:id="rId11"/>
    <p:sldId id="328" r:id="rId12"/>
    <p:sldId id="330" r:id="rId13"/>
    <p:sldId id="327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Spline Sans" pitchFamily="2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3311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D80423-AD99-4722-ACDA-3663EDE80B36}">
  <a:tblStyle styleId="{11D80423-AD99-4722-ACDA-3663EDE80B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94650"/>
  </p:normalViewPr>
  <p:slideViewPr>
    <p:cSldViewPr snapToGrid="0">
      <p:cViewPr varScale="1">
        <p:scale>
          <a:sx n="154" d="100"/>
          <a:sy n="154" d="100"/>
        </p:scale>
        <p:origin x="536" y="192"/>
      </p:cViewPr>
      <p:guideLst>
        <p:guide orient="horz" pos="1620"/>
        <p:guide pos="33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651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5dde3f3dd4_2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25dde3f3dd4_2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890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5dde3f3dd4_2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25dde3f3dd4_2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699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5dde3f3dd4_2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25dde3f3dd4_2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625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5dde3f3dd4_2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25dde3f3dd4_2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5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266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5dc6aadf79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5dc6aadf79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5dde3f3dd4_2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25dde3f3dd4_2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5dde3f3dd4_2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25dde3f3dd4_2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13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5dde3f3dd4_2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25dde3f3dd4_2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557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5dde3f3dd4_2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25dde3f3dd4_2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410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5dde3f3dd4_2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25dde3f3dd4_2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042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5dde3f3dd4_2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25dde3f3dd4_2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83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450" y="-7650"/>
            <a:ext cx="9156900" cy="5158800"/>
            <a:chOff x="-6475" y="0"/>
            <a:chExt cx="9156900" cy="51588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6475" y="189900"/>
              <a:ext cx="9156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6475" y="4959425"/>
              <a:ext cx="9156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185750" y="0"/>
              <a:ext cx="0" cy="515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8958250" y="0"/>
              <a:ext cx="0" cy="515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537950" y="1172700"/>
            <a:ext cx="6068100" cy="24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37950" y="4113775"/>
            <a:ext cx="38298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"/>
          <p:cNvGrpSpPr/>
          <p:nvPr/>
        </p:nvGrpSpPr>
        <p:grpSpPr>
          <a:xfrm>
            <a:off x="-6450" y="-7650"/>
            <a:ext cx="9156900" cy="5158800"/>
            <a:chOff x="-6475" y="0"/>
            <a:chExt cx="9156900" cy="5158800"/>
          </a:xfrm>
        </p:grpSpPr>
        <p:cxnSp>
          <p:nvCxnSpPr>
            <p:cNvPr id="93" name="Google Shape;93;p3"/>
            <p:cNvCxnSpPr/>
            <p:nvPr/>
          </p:nvCxnSpPr>
          <p:spPr>
            <a:xfrm>
              <a:off x="-6475" y="189900"/>
              <a:ext cx="9156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-6475" y="4959425"/>
              <a:ext cx="9156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185750" y="0"/>
              <a:ext cx="0" cy="515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8958250" y="0"/>
              <a:ext cx="0" cy="515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1360825" y="2106175"/>
            <a:ext cx="3032400" cy="13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998275"/>
            <a:ext cx="1374600" cy="1107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9" name="Google Shape;99;p3"/>
          <p:cNvSpPr txBox="1">
            <a:spLocks noGrp="1"/>
          </p:cNvSpPr>
          <p:nvPr>
            <p:ph type="subTitle" idx="1"/>
          </p:nvPr>
        </p:nvSpPr>
        <p:spPr>
          <a:xfrm>
            <a:off x="2015900" y="3437813"/>
            <a:ext cx="2376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13"/>
          <p:cNvGrpSpPr/>
          <p:nvPr/>
        </p:nvGrpSpPr>
        <p:grpSpPr>
          <a:xfrm>
            <a:off x="-6450" y="-7650"/>
            <a:ext cx="9156900" cy="5158800"/>
            <a:chOff x="-6475" y="0"/>
            <a:chExt cx="9156900" cy="5158800"/>
          </a:xfrm>
        </p:grpSpPr>
        <p:cxnSp>
          <p:nvCxnSpPr>
            <p:cNvPr id="289" name="Google Shape;289;p13"/>
            <p:cNvCxnSpPr/>
            <p:nvPr/>
          </p:nvCxnSpPr>
          <p:spPr>
            <a:xfrm>
              <a:off x="-6475" y="189900"/>
              <a:ext cx="9156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13"/>
            <p:cNvCxnSpPr/>
            <p:nvPr/>
          </p:nvCxnSpPr>
          <p:spPr>
            <a:xfrm>
              <a:off x="-6475" y="4959425"/>
              <a:ext cx="9156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13"/>
            <p:cNvCxnSpPr/>
            <p:nvPr/>
          </p:nvCxnSpPr>
          <p:spPr>
            <a:xfrm>
              <a:off x="185750" y="0"/>
              <a:ext cx="0" cy="515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13"/>
            <p:cNvCxnSpPr/>
            <p:nvPr/>
          </p:nvCxnSpPr>
          <p:spPr>
            <a:xfrm>
              <a:off x="8958250" y="0"/>
              <a:ext cx="0" cy="515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3" name="Google Shape;293;p13"/>
          <p:cNvSpPr txBox="1">
            <a:spLocks noGrp="1"/>
          </p:cNvSpPr>
          <p:nvPr>
            <p:ph type="title"/>
          </p:nvPr>
        </p:nvSpPr>
        <p:spPr>
          <a:xfrm>
            <a:off x="713475" y="445025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title" idx="2" hasCustomPrompt="1"/>
          </p:nvPr>
        </p:nvSpPr>
        <p:spPr>
          <a:xfrm>
            <a:off x="964431" y="1971700"/>
            <a:ext cx="765900" cy="72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13"/>
          <p:cNvSpPr txBox="1">
            <a:spLocks noGrp="1"/>
          </p:cNvSpPr>
          <p:nvPr>
            <p:ph type="subTitle" idx="1"/>
          </p:nvPr>
        </p:nvSpPr>
        <p:spPr>
          <a:xfrm>
            <a:off x="888230" y="2847801"/>
            <a:ext cx="2145000" cy="8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Font typeface="Spline Sans"/>
              <a:buNone/>
              <a:defRPr sz="2200"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300"/>
              <a:buFont typeface="Spline Sans"/>
              <a:buNone/>
              <a:defRPr sz="2300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300"/>
              <a:buFont typeface="Spline Sans"/>
              <a:buNone/>
              <a:defRPr sz="2300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300"/>
              <a:buFont typeface="Spline Sans"/>
              <a:buNone/>
              <a:defRPr sz="2300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300"/>
              <a:buFont typeface="Spline Sans"/>
              <a:buNone/>
              <a:defRPr sz="2300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300"/>
              <a:buFont typeface="Spline Sans"/>
              <a:buNone/>
              <a:defRPr sz="2300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300"/>
              <a:buFont typeface="Spline Sans"/>
              <a:buNone/>
              <a:defRPr sz="2300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300"/>
              <a:buFont typeface="Spline Sans"/>
              <a:buNone/>
              <a:defRPr sz="2300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300"/>
              <a:buFont typeface="Spline Sans"/>
              <a:buNone/>
              <a:defRPr sz="23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endParaRPr/>
          </a:p>
        </p:txBody>
      </p:sp>
      <p:sp>
        <p:nvSpPr>
          <p:cNvPr id="296" name="Google Shape;296;p13"/>
          <p:cNvSpPr txBox="1">
            <a:spLocks noGrp="1"/>
          </p:cNvSpPr>
          <p:nvPr>
            <p:ph type="subTitle" idx="3"/>
          </p:nvPr>
        </p:nvSpPr>
        <p:spPr>
          <a:xfrm>
            <a:off x="888230" y="3608950"/>
            <a:ext cx="21450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title" idx="4" hasCustomPrompt="1"/>
          </p:nvPr>
        </p:nvSpPr>
        <p:spPr>
          <a:xfrm>
            <a:off x="3575705" y="1971700"/>
            <a:ext cx="765900" cy="723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13"/>
          <p:cNvSpPr txBox="1">
            <a:spLocks noGrp="1"/>
          </p:cNvSpPr>
          <p:nvPr>
            <p:ph type="subTitle" idx="5"/>
          </p:nvPr>
        </p:nvSpPr>
        <p:spPr>
          <a:xfrm>
            <a:off x="3499513" y="2847801"/>
            <a:ext cx="2145000" cy="8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Spline Sans"/>
              <a:buNone/>
              <a:defRPr sz="2200"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Font typeface="Spline Sans"/>
              <a:buNone/>
              <a:defRPr sz="2300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Font typeface="Spline Sans"/>
              <a:buNone/>
              <a:defRPr sz="2300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Font typeface="Spline Sans"/>
              <a:buNone/>
              <a:defRPr sz="2300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Font typeface="Spline Sans"/>
              <a:buNone/>
              <a:defRPr sz="2300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Font typeface="Spline Sans"/>
              <a:buNone/>
              <a:defRPr sz="2300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Font typeface="Spline Sans"/>
              <a:buNone/>
              <a:defRPr sz="2300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Font typeface="Spline Sans"/>
              <a:buNone/>
              <a:defRPr sz="2300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Font typeface="Spline Sans"/>
              <a:buNone/>
              <a:defRPr sz="23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subTitle" idx="6"/>
          </p:nvPr>
        </p:nvSpPr>
        <p:spPr>
          <a:xfrm>
            <a:off x="3499513" y="3608950"/>
            <a:ext cx="21450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7" hasCustomPrompt="1"/>
          </p:nvPr>
        </p:nvSpPr>
        <p:spPr>
          <a:xfrm>
            <a:off x="6186980" y="1971700"/>
            <a:ext cx="765900" cy="72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8"/>
          </p:nvPr>
        </p:nvSpPr>
        <p:spPr>
          <a:xfrm>
            <a:off x="6110770" y="2847801"/>
            <a:ext cx="2145000" cy="8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Spline Sans"/>
              <a:buNone/>
              <a:defRPr sz="2200"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Font typeface="Spline Sans"/>
              <a:buNone/>
              <a:defRPr sz="2300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Font typeface="Spline Sans"/>
              <a:buNone/>
              <a:defRPr sz="2300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Font typeface="Spline Sans"/>
              <a:buNone/>
              <a:defRPr sz="2300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Font typeface="Spline Sans"/>
              <a:buNone/>
              <a:defRPr sz="2300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Font typeface="Spline Sans"/>
              <a:buNone/>
              <a:defRPr sz="2300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Font typeface="Spline Sans"/>
              <a:buNone/>
              <a:defRPr sz="2300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Font typeface="Spline Sans"/>
              <a:buNone/>
              <a:defRPr sz="2300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Font typeface="Spline Sans"/>
              <a:buNone/>
              <a:defRPr sz="23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subTitle" idx="9"/>
          </p:nvPr>
        </p:nvSpPr>
        <p:spPr>
          <a:xfrm>
            <a:off x="6110770" y="3608950"/>
            <a:ext cx="21450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739;p31"/>
          <p:cNvGrpSpPr/>
          <p:nvPr/>
        </p:nvGrpSpPr>
        <p:grpSpPr>
          <a:xfrm>
            <a:off x="-6450" y="-7650"/>
            <a:ext cx="9156900" cy="5158800"/>
            <a:chOff x="-6475" y="0"/>
            <a:chExt cx="9156900" cy="5158800"/>
          </a:xfrm>
        </p:grpSpPr>
        <p:cxnSp>
          <p:nvCxnSpPr>
            <p:cNvPr id="740" name="Google Shape;740;p31"/>
            <p:cNvCxnSpPr/>
            <p:nvPr/>
          </p:nvCxnSpPr>
          <p:spPr>
            <a:xfrm>
              <a:off x="-6475" y="189900"/>
              <a:ext cx="9156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31"/>
            <p:cNvCxnSpPr/>
            <p:nvPr/>
          </p:nvCxnSpPr>
          <p:spPr>
            <a:xfrm>
              <a:off x="-6475" y="4959425"/>
              <a:ext cx="9156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31"/>
            <p:cNvCxnSpPr/>
            <p:nvPr/>
          </p:nvCxnSpPr>
          <p:spPr>
            <a:xfrm>
              <a:off x="185750" y="0"/>
              <a:ext cx="0" cy="515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31"/>
            <p:cNvCxnSpPr/>
            <p:nvPr/>
          </p:nvCxnSpPr>
          <p:spPr>
            <a:xfrm>
              <a:off x="8958250" y="0"/>
              <a:ext cx="0" cy="515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32"/>
          <p:cNvGrpSpPr/>
          <p:nvPr/>
        </p:nvGrpSpPr>
        <p:grpSpPr>
          <a:xfrm>
            <a:off x="-6450" y="-7650"/>
            <a:ext cx="9156900" cy="5158800"/>
            <a:chOff x="-6475" y="0"/>
            <a:chExt cx="9156900" cy="5158800"/>
          </a:xfrm>
        </p:grpSpPr>
        <p:cxnSp>
          <p:nvCxnSpPr>
            <p:cNvPr id="854" name="Google Shape;854;p32"/>
            <p:cNvCxnSpPr/>
            <p:nvPr/>
          </p:nvCxnSpPr>
          <p:spPr>
            <a:xfrm>
              <a:off x="-6475" y="189900"/>
              <a:ext cx="9156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" name="Google Shape;855;p32"/>
            <p:cNvCxnSpPr/>
            <p:nvPr/>
          </p:nvCxnSpPr>
          <p:spPr>
            <a:xfrm>
              <a:off x="-6475" y="4959425"/>
              <a:ext cx="9156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" name="Google Shape;856;p32"/>
            <p:cNvCxnSpPr/>
            <p:nvPr/>
          </p:nvCxnSpPr>
          <p:spPr>
            <a:xfrm>
              <a:off x="185750" y="0"/>
              <a:ext cx="0" cy="515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" name="Google Shape;857;p32"/>
            <p:cNvCxnSpPr/>
            <p:nvPr/>
          </p:nvCxnSpPr>
          <p:spPr>
            <a:xfrm>
              <a:off x="8958250" y="0"/>
              <a:ext cx="0" cy="515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475" y="445025"/>
            <a:ext cx="771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line Sans"/>
              <a:buNone/>
              <a:defRPr sz="32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line Sans"/>
              <a:buNone/>
              <a:defRPr sz="32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line Sans"/>
              <a:buNone/>
              <a:defRPr sz="32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line Sans"/>
              <a:buNone/>
              <a:defRPr sz="32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line Sans"/>
              <a:buNone/>
              <a:defRPr sz="32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line Sans"/>
              <a:buNone/>
              <a:defRPr sz="32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line Sans"/>
              <a:buNone/>
              <a:defRPr sz="32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line Sans"/>
              <a:buNone/>
              <a:defRPr sz="32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line Sans"/>
              <a:buNone/>
              <a:defRPr sz="32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75" y="1152475"/>
            <a:ext cx="7717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77" r:id="rId5"/>
    <p:sldLayoutId id="214748367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6"/>
          <p:cNvSpPr txBox="1">
            <a:spLocks noGrp="1"/>
          </p:cNvSpPr>
          <p:nvPr>
            <p:ph type="ctrTitle"/>
          </p:nvPr>
        </p:nvSpPr>
        <p:spPr>
          <a:xfrm>
            <a:off x="1392430" y="1172700"/>
            <a:ext cx="6359141" cy="24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 err="1"/>
              <a:t>Introduction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Generative AI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b="0" dirty="0"/>
              <a:t>2023.11.09</a:t>
            </a:r>
            <a:endParaRPr lang="en-GB" dirty="0"/>
          </a:p>
        </p:txBody>
      </p:sp>
      <p:cxnSp>
        <p:nvCxnSpPr>
          <p:cNvPr id="923" name="Google Shape;923;p36"/>
          <p:cNvCxnSpPr/>
          <p:nvPr/>
        </p:nvCxnSpPr>
        <p:spPr>
          <a:xfrm>
            <a:off x="-2" y="3994725"/>
            <a:ext cx="917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6FE2C00-47F1-9393-FACF-02ECC11DA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916" y="4256873"/>
            <a:ext cx="5095457" cy="422100"/>
          </a:xfrm>
        </p:spPr>
        <p:txBody>
          <a:bodyPr lIns="90000"/>
          <a:lstStyle/>
          <a:p>
            <a:r>
              <a:rPr lang="en-GB" b="0" dirty="0"/>
              <a:t>Dissecting a GPT2-Like Reference Implementation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135961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9;p41">
            <a:extLst>
              <a:ext uri="{FF2B5EF4-FFF2-40B4-BE49-F238E27FC236}">
                <a16:creationId xmlns:a16="http://schemas.microsoft.com/office/drawing/2014/main" id="{49373072-164E-92C6-2A56-806252AB7D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400" y="1249171"/>
            <a:ext cx="4542813" cy="1322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800" dirty="0">
                <a:solidFill>
                  <a:schemeClr val="tx1"/>
                </a:solidFill>
              </a:rPr>
              <a:t>Multi-Head Masked Scaled Dot Product Self-Attention</a:t>
            </a:r>
            <a:br>
              <a:rPr lang="en-GB" sz="2800" dirty="0">
                <a:solidFill>
                  <a:schemeClr val="tx1"/>
                </a:solidFill>
              </a:rPr>
            </a:b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19261F2A-A303-9ADC-D19D-645481B3B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655" y="451758"/>
            <a:ext cx="1750451" cy="42399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22FB2C-1B7D-75A6-8795-FFA5761AE03C}"/>
              </a:ext>
            </a:extLst>
          </p:cNvPr>
          <p:cNvSpPr/>
          <p:nvPr/>
        </p:nvSpPr>
        <p:spPr>
          <a:xfrm>
            <a:off x="6339134" y="2130255"/>
            <a:ext cx="81763" cy="944541"/>
          </a:xfrm>
          <a:prstGeom prst="rect">
            <a:avLst/>
          </a:prstGeom>
          <a:solidFill>
            <a:srgbClr val="92D050">
              <a:alpha val="4265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E61E6B-3E73-13C4-BDA8-1EAD9BD408AA}"/>
              </a:ext>
            </a:extLst>
          </p:cNvPr>
          <p:cNvSpPr txBox="1"/>
          <p:nvPr/>
        </p:nvSpPr>
        <p:spPr>
          <a:xfrm>
            <a:off x="1748413" y="324561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T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BEA81F3-05D4-921D-2DAC-3E261EB92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814" y="2670930"/>
            <a:ext cx="13335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5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9;p41">
            <a:extLst>
              <a:ext uri="{FF2B5EF4-FFF2-40B4-BE49-F238E27FC236}">
                <a16:creationId xmlns:a16="http://schemas.microsoft.com/office/drawing/2014/main" id="{49373072-164E-92C6-2A56-806252AB7D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400" y="1249171"/>
            <a:ext cx="4542813" cy="1322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800" dirty="0">
                <a:solidFill>
                  <a:schemeClr val="tx1"/>
                </a:solidFill>
              </a:rPr>
              <a:t>Multi-Head Masked Scaled Dot Product Self-Attention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19261F2A-A303-9ADC-D19D-645481B3B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655" y="451758"/>
            <a:ext cx="1750451" cy="42399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22FB2C-1B7D-75A6-8795-FFA5761AE03C}"/>
              </a:ext>
            </a:extLst>
          </p:cNvPr>
          <p:cNvSpPr/>
          <p:nvPr/>
        </p:nvSpPr>
        <p:spPr>
          <a:xfrm>
            <a:off x="6339134" y="2130255"/>
            <a:ext cx="81763" cy="944541"/>
          </a:xfrm>
          <a:prstGeom prst="rect">
            <a:avLst/>
          </a:prstGeom>
          <a:solidFill>
            <a:srgbClr val="92D050">
              <a:alpha val="4265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E61E6B-3E73-13C4-BDA8-1EAD9BD408AA}"/>
              </a:ext>
            </a:extLst>
          </p:cNvPr>
          <p:cNvSpPr txBox="1"/>
          <p:nvPr/>
        </p:nvSpPr>
        <p:spPr>
          <a:xfrm>
            <a:off x="1748413" y="324561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T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BEA81F3-05D4-921D-2DAC-3E261EB92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814" y="2670930"/>
            <a:ext cx="1333500" cy="4445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FE89740-97B1-39D7-11F8-0CC8961A10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4400" y="2670930"/>
            <a:ext cx="17145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31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9;p41">
            <a:extLst>
              <a:ext uri="{FF2B5EF4-FFF2-40B4-BE49-F238E27FC236}">
                <a16:creationId xmlns:a16="http://schemas.microsoft.com/office/drawing/2014/main" id="{49373072-164E-92C6-2A56-806252AB7D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400" y="1249171"/>
            <a:ext cx="4542813" cy="1322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br>
              <a:rPr lang="en-GB" sz="2800" dirty="0">
                <a:solidFill>
                  <a:schemeClr val="tx1"/>
                </a:solidFill>
              </a:rPr>
            </a:br>
            <a:br>
              <a:rPr lang="en-GB" sz="2800" dirty="0">
                <a:solidFill>
                  <a:schemeClr val="tx1"/>
                </a:solidFill>
              </a:rPr>
            </a:br>
            <a:r>
              <a:rPr lang="en-GB" sz="2800" dirty="0">
                <a:solidFill>
                  <a:schemeClr val="tx1"/>
                </a:solidFill>
              </a:rPr>
              <a:t>QKV What?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19261F2A-A303-9ADC-D19D-645481B3B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655" y="451758"/>
            <a:ext cx="1750451" cy="42399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22FB2C-1B7D-75A6-8795-FFA5761AE03C}"/>
              </a:ext>
            </a:extLst>
          </p:cNvPr>
          <p:cNvSpPr/>
          <p:nvPr/>
        </p:nvSpPr>
        <p:spPr>
          <a:xfrm>
            <a:off x="6339134" y="2130255"/>
            <a:ext cx="81763" cy="944541"/>
          </a:xfrm>
          <a:prstGeom prst="rect">
            <a:avLst/>
          </a:prstGeom>
          <a:solidFill>
            <a:srgbClr val="92D050">
              <a:alpha val="4265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E61E6B-3E73-13C4-BDA8-1EAD9BD408AA}"/>
              </a:ext>
            </a:extLst>
          </p:cNvPr>
          <p:cNvSpPr txBox="1"/>
          <p:nvPr/>
        </p:nvSpPr>
        <p:spPr>
          <a:xfrm>
            <a:off x="1748413" y="324561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T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BEA81F3-05D4-921D-2DAC-3E261EB92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814" y="2670930"/>
            <a:ext cx="1333500" cy="4445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FE89740-97B1-39D7-11F8-0CC8961A10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4400" y="2670930"/>
            <a:ext cx="17145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82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9;p41">
            <a:extLst>
              <a:ext uri="{FF2B5EF4-FFF2-40B4-BE49-F238E27FC236}">
                <a16:creationId xmlns:a16="http://schemas.microsoft.com/office/drawing/2014/main" id="{49373072-164E-92C6-2A56-806252AB7D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400" y="1249171"/>
            <a:ext cx="4542813" cy="1322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800" dirty="0">
                <a:solidFill>
                  <a:schemeClr val="tx1"/>
                </a:solidFill>
              </a:rPr>
              <a:t>Multi-Head Masked Scaled Dot Product Self-Attention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B156BA-F8EB-085B-CA9F-27AD4A12DB1C}"/>
              </a:ext>
            </a:extLst>
          </p:cNvPr>
          <p:cNvSpPr txBox="1">
            <a:spLocks/>
          </p:cNvSpPr>
          <p:nvPr/>
        </p:nvSpPr>
        <p:spPr>
          <a:xfrm>
            <a:off x="576642" y="3626778"/>
            <a:ext cx="6150523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2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r>
              <a:rPr lang="en-GB" sz="1600" dirty="0">
                <a:solidFill>
                  <a:schemeClr val="dk1">
                    <a:alpha val="58000"/>
                  </a:schemeClr>
                </a:solidFill>
              </a:rPr>
              <a:t>Head To Lecture Notebook</a:t>
            </a:r>
            <a:endParaRPr lang="en-AT" sz="1600" dirty="0">
              <a:solidFill>
                <a:schemeClr val="dk1">
                  <a:alpha val="58000"/>
                </a:schemeClr>
              </a:solidFill>
            </a:endParaRP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19261F2A-A303-9ADC-D19D-645481B3B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655" y="451758"/>
            <a:ext cx="1750451" cy="42399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22FB2C-1B7D-75A6-8795-FFA5761AE03C}"/>
              </a:ext>
            </a:extLst>
          </p:cNvPr>
          <p:cNvSpPr/>
          <p:nvPr/>
        </p:nvSpPr>
        <p:spPr>
          <a:xfrm>
            <a:off x="6339134" y="2130255"/>
            <a:ext cx="81763" cy="944541"/>
          </a:xfrm>
          <a:prstGeom prst="rect">
            <a:avLst/>
          </a:prstGeom>
          <a:solidFill>
            <a:srgbClr val="92D050">
              <a:alpha val="4265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E61E6B-3E73-13C4-BDA8-1EAD9BD408AA}"/>
              </a:ext>
            </a:extLst>
          </p:cNvPr>
          <p:cNvSpPr txBox="1"/>
          <p:nvPr/>
        </p:nvSpPr>
        <p:spPr>
          <a:xfrm>
            <a:off x="1748413" y="324561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T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BEA81F3-05D4-921D-2DAC-3E261EB92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814" y="2670930"/>
            <a:ext cx="1333500" cy="4445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FE89740-97B1-39D7-11F8-0CC8961A10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4400" y="2670930"/>
            <a:ext cx="17145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7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6"/>
          <p:cNvSpPr txBox="1">
            <a:spLocks noGrp="1"/>
          </p:cNvSpPr>
          <p:nvPr>
            <p:ph type="ctrTitle"/>
          </p:nvPr>
        </p:nvSpPr>
        <p:spPr>
          <a:xfrm>
            <a:off x="1392430" y="1172700"/>
            <a:ext cx="6359141" cy="24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 err="1"/>
              <a:t>Jupyter</a:t>
            </a:r>
            <a:r>
              <a:rPr lang="de-AT" dirty="0"/>
              <a:t> </a:t>
            </a:r>
            <a:r>
              <a:rPr lang="de-AT" dirty="0" err="1"/>
              <a:t>What</a:t>
            </a:r>
            <a:r>
              <a:rPr lang="de-AT" dirty="0"/>
              <a:t>? </a:t>
            </a:r>
            <a:r>
              <a:rPr lang="de-AT" dirty="0" err="1"/>
              <a:t>Please</a:t>
            </a:r>
            <a:r>
              <a:rPr lang="de-AT" dirty="0"/>
              <a:t> Help!</a:t>
            </a:r>
          </a:p>
        </p:txBody>
      </p:sp>
      <p:cxnSp>
        <p:nvCxnSpPr>
          <p:cNvPr id="923" name="Google Shape;923;p36"/>
          <p:cNvCxnSpPr/>
          <p:nvPr/>
        </p:nvCxnSpPr>
        <p:spPr>
          <a:xfrm>
            <a:off x="-2" y="3994725"/>
            <a:ext cx="917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6FE2C00-47F1-9393-FACF-02ECC11DA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915" y="4132663"/>
            <a:ext cx="7018877" cy="747203"/>
          </a:xfrm>
        </p:spPr>
        <p:txBody>
          <a:bodyPr lIns="90000"/>
          <a:lstStyle/>
          <a:p>
            <a:r>
              <a:rPr lang="en-GB" dirty="0" err="1"/>
              <a:t>Jupyter</a:t>
            </a:r>
            <a:r>
              <a:rPr lang="en-GB" dirty="0"/>
              <a:t> Hub / multiple notebooks on TUWEL / local environments</a:t>
            </a:r>
          </a:p>
          <a:p>
            <a:r>
              <a:rPr lang="en-GB" dirty="0"/>
              <a:t>Issues, issues and more issues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00675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8"/>
          <p:cNvSpPr txBox="1">
            <a:spLocks noGrp="1"/>
          </p:cNvSpPr>
          <p:nvPr>
            <p:ph type="title"/>
          </p:nvPr>
        </p:nvSpPr>
        <p:spPr>
          <a:xfrm>
            <a:off x="713475" y="445025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 | Part 1</a:t>
            </a:r>
            <a:endParaRPr dirty="0"/>
          </a:p>
        </p:txBody>
      </p:sp>
      <p:sp>
        <p:nvSpPr>
          <p:cNvPr id="938" name="Google Shape;938;p38"/>
          <p:cNvSpPr txBox="1">
            <a:spLocks noGrp="1"/>
          </p:cNvSpPr>
          <p:nvPr>
            <p:ph type="subTitle" idx="1"/>
          </p:nvPr>
        </p:nvSpPr>
        <p:spPr>
          <a:xfrm>
            <a:off x="888230" y="2847801"/>
            <a:ext cx="2145000" cy="8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Mini-Recap Architecture</a:t>
            </a:r>
            <a:endParaRPr dirty="0"/>
          </a:p>
        </p:txBody>
      </p:sp>
      <p:sp>
        <p:nvSpPr>
          <p:cNvPr id="939" name="Google Shape;939;p38"/>
          <p:cNvSpPr txBox="1">
            <a:spLocks noGrp="1"/>
          </p:cNvSpPr>
          <p:nvPr>
            <p:ph type="title" idx="2"/>
          </p:nvPr>
        </p:nvSpPr>
        <p:spPr>
          <a:xfrm>
            <a:off x="964431" y="1971700"/>
            <a:ext cx="765900" cy="72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41" name="Google Shape;941;p38"/>
          <p:cNvSpPr txBox="1">
            <a:spLocks noGrp="1"/>
          </p:cNvSpPr>
          <p:nvPr>
            <p:ph type="title" idx="4"/>
          </p:nvPr>
        </p:nvSpPr>
        <p:spPr>
          <a:xfrm>
            <a:off x="3575705" y="1971700"/>
            <a:ext cx="765900" cy="72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42" name="Google Shape;942;p38"/>
          <p:cNvSpPr txBox="1">
            <a:spLocks noGrp="1"/>
          </p:cNvSpPr>
          <p:nvPr>
            <p:ph type="subTitle" idx="5"/>
          </p:nvPr>
        </p:nvSpPr>
        <p:spPr>
          <a:xfrm>
            <a:off x="3499513" y="2847801"/>
            <a:ext cx="2145000" cy="8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 Homework 1</a:t>
            </a:r>
            <a:endParaRPr dirty="0"/>
          </a:p>
        </p:txBody>
      </p:sp>
      <p:sp>
        <p:nvSpPr>
          <p:cNvPr id="944" name="Google Shape;944;p38"/>
          <p:cNvSpPr txBox="1">
            <a:spLocks noGrp="1"/>
          </p:cNvSpPr>
          <p:nvPr>
            <p:ph type="title" idx="7"/>
          </p:nvPr>
        </p:nvSpPr>
        <p:spPr>
          <a:xfrm>
            <a:off x="6186980" y="1971700"/>
            <a:ext cx="765900" cy="72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45" name="Google Shape;945;p38"/>
          <p:cNvSpPr txBox="1">
            <a:spLocks noGrp="1"/>
          </p:cNvSpPr>
          <p:nvPr>
            <p:ph type="subTitle" idx="8"/>
          </p:nvPr>
        </p:nvSpPr>
        <p:spPr>
          <a:xfrm>
            <a:off x="6110770" y="2847801"/>
            <a:ext cx="2145000" cy="8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Attention Mechanism</a:t>
            </a:r>
            <a:endParaRPr dirty="0"/>
          </a:p>
        </p:txBody>
      </p:sp>
      <p:cxnSp>
        <p:nvCxnSpPr>
          <p:cNvPr id="947" name="Google Shape;947;p38"/>
          <p:cNvCxnSpPr/>
          <p:nvPr/>
        </p:nvCxnSpPr>
        <p:spPr>
          <a:xfrm>
            <a:off x="-41425" y="1967600"/>
            <a:ext cx="920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53E8BE2-8E91-CB1D-C351-F697088C19B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0B1EE6-71E8-BEDC-DF54-D03273EB0134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688AF6F-B48F-CB6B-DFF5-D678D2474A0C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550987B-3808-EC36-88E5-45F0CE93EE80}"/>
              </a:ext>
            </a:extLst>
          </p:cNvPr>
          <p:cNvSpPr txBox="1">
            <a:spLocks/>
          </p:cNvSpPr>
          <p:nvPr/>
        </p:nvSpPr>
        <p:spPr>
          <a:xfrm>
            <a:off x="576642" y="1017725"/>
            <a:ext cx="6150523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2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r>
              <a:rPr lang="en-GB" sz="1600" dirty="0">
                <a:solidFill>
                  <a:schemeClr val="dk1">
                    <a:alpha val="58000"/>
                  </a:schemeClr>
                </a:solidFill>
              </a:rPr>
              <a:t>Dissecting a </a:t>
            </a:r>
            <a:r>
              <a:rPr lang="en-GB" sz="1400" dirty="0">
                <a:solidFill>
                  <a:schemeClr val="dk1">
                    <a:alpha val="58000"/>
                  </a:schemeClr>
                </a:solidFill>
              </a:rPr>
              <a:t>GPT2-Like</a:t>
            </a:r>
            <a:r>
              <a:rPr lang="en-GB" sz="1600" dirty="0">
                <a:solidFill>
                  <a:schemeClr val="dk1">
                    <a:alpha val="58000"/>
                  </a:schemeClr>
                </a:solidFill>
              </a:rPr>
              <a:t> Reference Implementation</a:t>
            </a:r>
            <a:endParaRPr lang="en-AT" sz="1600" dirty="0">
              <a:solidFill>
                <a:schemeClr val="dk1">
                  <a:alpha val="58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701071-2332-0AB6-9292-309552D58CD3}"/>
              </a:ext>
            </a:extLst>
          </p:cNvPr>
          <p:cNvSpPr txBox="1">
            <a:spLocks/>
          </p:cNvSpPr>
          <p:nvPr/>
        </p:nvSpPr>
        <p:spPr>
          <a:xfrm>
            <a:off x="576642" y="4582701"/>
            <a:ext cx="6150523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2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r>
              <a:rPr lang="en-GB" sz="1600" dirty="0">
                <a:solidFill>
                  <a:schemeClr val="dk1">
                    <a:alpha val="58000"/>
                  </a:schemeClr>
                </a:solidFill>
              </a:rPr>
              <a:t>Code will be provided (after the homework deadlines)</a:t>
            </a:r>
            <a:endParaRPr lang="en-AT" sz="1600" dirty="0">
              <a:solidFill>
                <a:schemeClr val="dk1">
                  <a:alpha val="58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0"/>
          <p:cNvSpPr txBox="1">
            <a:spLocks noGrp="1"/>
          </p:cNvSpPr>
          <p:nvPr>
            <p:ph type="title"/>
          </p:nvPr>
        </p:nvSpPr>
        <p:spPr>
          <a:xfrm>
            <a:off x="1034148" y="2106175"/>
            <a:ext cx="3359077" cy="13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Mini-</a:t>
            </a:r>
            <a:r>
              <a:rPr lang="en" dirty="0" err="1"/>
              <a:t>Reacp</a:t>
            </a:r>
            <a:r>
              <a:rPr lang="en" dirty="0"/>
              <a:t> Architecture</a:t>
            </a:r>
            <a:endParaRPr dirty="0"/>
          </a:p>
        </p:txBody>
      </p:sp>
      <p:sp>
        <p:nvSpPr>
          <p:cNvPr id="1019" name="Google Shape;1019;p40"/>
          <p:cNvSpPr txBox="1">
            <a:spLocks noGrp="1"/>
          </p:cNvSpPr>
          <p:nvPr>
            <p:ph type="title" idx="2"/>
          </p:nvPr>
        </p:nvSpPr>
        <p:spPr>
          <a:xfrm>
            <a:off x="4572000" y="998275"/>
            <a:ext cx="1374600" cy="1107900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20" name="Google Shape;1020;p40"/>
          <p:cNvSpPr txBox="1">
            <a:spLocks noGrp="1"/>
          </p:cNvSpPr>
          <p:nvPr>
            <p:ph type="subTitle" idx="1"/>
          </p:nvPr>
        </p:nvSpPr>
        <p:spPr>
          <a:xfrm>
            <a:off x="2015900" y="3437813"/>
            <a:ext cx="2376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actually a decoder is all you need.</a:t>
            </a:r>
            <a:endParaRPr dirty="0"/>
          </a:p>
        </p:txBody>
      </p:sp>
      <p:cxnSp>
        <p:nvCxnSpPr>
          <p:cNvPr id="1021" name="Google Shape;1021;p40"/>
          <p:cNvCxnSpPr/>
          <p:nvPr/>
        </p:nvCxnSpPr>
        <p:spPr>
          <a:xfrm>
            <a:off x="4572000" y="11900"/>
            <a:ext cx="0" cy="51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BFD539E-342B-4E5A-E0E6-70A3B3496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135" y="547502"/>
            <a:ext cx="2747729" cy="404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22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1" name="Google Shape;1021;p40"/>
          <p:cNvCxnSpPr/>
          <p:nvPr/>
        </p:nvCxnSpPr>
        <p:spPr>
          <a:xfrm>
            <a:off x="4572000" y="11900"/>
            <a:ext cx="0" cy="51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FD539E-342B-4E5A-E0E6-70A3B3496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72" y="547502"/>
            <a:ext cx="2747729" cy="404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diagram of a process flow&#10;&#10;Description automatically generated">
            <a:extLst>
              <a:ext uri="{FF2B5EF4-FFF2-40B4-BE49-F238E27FC236}">
                <a16:creationId xmlns:a16="http://schemas.microsoft.com/office/drawing/2014/main" id="{EB67509F-B0C8-5DED-3DC3-5D273FCA0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285" y="547501"/>
            <a:ext cx="1731824" cy="423998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3F2E4A-0530-C076-4D02-A117828CE3DF}"/>
              </a:ext>
            </a:extLst>
          </p:cNvPr>
          <p:cNvCxnSpPr>
            <a:cxnSpLocks/>
          </p:cNvCxnSpPr>
          <p:nvPr/>
        </p:nvCxnSpPr>
        <p:spPr>
          <a:xfrm>
            <a:off x="4076700" y="2590550"/>
            <a:ext cx="990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1FE1225-5241-78A1-DD16-E2EC1717641B}"/>
              </a:ext>
            </a:extLst>
          </p:cNvPr>
          <p:cNvSpPr/>
          <p:nvPr/>
        </p:nvSpPr>
        <p:spPr>
          <a:xfrm>
            <a:off x="718457" y="1948542"/>
            <a:ext cx="1534886" cy="2569029"/>
          </a:xfrm>
          <a:prstGeom prst="rect">
            <a:avLst/>
          </a:prstGeom>
          <a:solidFill>
            <a:srgbClr val="FF0000">
              <a:alpha val="4265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5E0D3-C8FD-D92A-33E6-72185DF286BE}"/>
              </a:ext>
            </a:extLst>
          </p:cNvPr>
          <p:cNvSpPr/>
          <p:nvPr/>
        </p:nvSpPr>
        <p:spPr>
          <a:xfrm>
            <a:off x="2253343" y="1948542"/>
            <a:ext cx="1534886" cy="729335"/>
          </a:xfrm>
          <a:prstGeom prst="rect">
            <a:avLst/>
          </a:prstGeom>
          <a:solidFill>
            <a:srgbClr val="FF0000">
              <a:alpha val="4265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075BF4-E37A-B265-88C9-FE16230C33F4}"/>
              </a:ext>
            </a:extLst>
          </p:cNvPr>
          <p:cNvSpPr/>
          <p:nvPr/>
        </p:nvSpPr>
        <p:spPr>
          <a:xfrm>
            <a:off x="6335487" y="3374571"/>
            <a:ext cx="968827" cy="283019"/>
          </a:xfrm>
          <a:prstGeom prst="rect">
            <a:avLst/>
          </a:prstGeom>
          <a:solidFill>
            <a:srgbClr val="92D050">
              <a:alpha val="4265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170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9;p41">
            <a:extLst>
              <a:ext uri="{FF2B5EF4-FFF2-40B4-BE49-F238E27FC236}">
                <a16:creationId xmlns:a16="http://schemas.microsoft.com/office/drawing/2014/main" id="{49373072-164E-92C6-2A56-806252AB7D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400" y="2304200"/>
            <a:ext cx="4542813" cy="1322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800" dirty="0">
                <a:solidFill>
                  <a:schemeClr val="tx1"/>
                </a:solidFill>
              </a:rPr>
              <a:t>Tokenization / Encoding / Word Embeddings</a:t>
            </a:r>
            <a:endParaRPr lang="en-AT" sz="2800" dirty="0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B156BA-F8EB-085B-CA9F-27AD4A12DB1C}"/>
              </a:ext>
            </a:extLst>
          </p:cNvPr>
          <p:cNvSpPr txBox="1">
            <a:spLocks/>
          </p:cNvSpPr>
          <p:nvPr/>
        </p:nvSpPr>
        <p:spPr>
          <a:xfrm>
            <a:off x="576642" y="3626778"/>
            <a:ext cx="6150523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2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r>
              <a:rPr lang="en-GB" sz="1600" dirty="0">
                <a:solidFill>
                  <a:schemeClr val="dk1">
                    <a:alpha val="58000"/>
                  </a:schemeClr>
                </a:solidFill>
              </a:rPr>
              <a:t>Head To Notebook of Homework 1</a:t>
            </a:r>
            <a:endParaRPr lang="en-AT" sz="1600" dirty="0">
              <a:solidFill>
                <a:schemeClr val="dk1">
                  <a:alpha val="58000"/>
                </a:schemeClr>
              </a:solidFill>
            </a:endParaRP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19261F2A-A303-9ADC-D19D-645481B3B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655" y="451758"/>
            <a:ext cx="1750451" cy="42399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22FB2C-1B7D-75A6-8795-FFA5761AE03C}"/>
              </a:ext>
            </a:extLst>
          </p:cNvPr>
          <p:cNvSpPr/>
          <p:nvPr/>
        </p:nvSpPr>
        <p:spPr>
          <a:xfrm>
            <a:off x="6339134" y="3647325"/>
            <a:ext cx="93602" cy="1044415"/>
          </a:xfrm>
          <a:prstGeom prst="rect">
            <a:avLst/>
          </a:prstGeom>
          <a:solidFill>
            <a:srgbClr val="92D050">
              <a:alpha val="4265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1364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9;p41">
            <a:extLst>
              <a:ext uri="{FF2B5EF4-FFF2-40B4-BE49-F238E27FC236}">
                <a16:creationId xmlns:a16="http://schemas.microsoft.com/office/drawing/2014/main" id="{49373072-164E-92C6-2A56-806252AB7D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400" y="2304200"/>
            <a:ext cx="4542813" cy="1322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800" dirty="0">
                <a:solidFill>
                  <a:schemeClr val="tx1"/>
                </a:solidFill>
              </a:rPr>
              <a:t>Word Embedding Visualization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B156BA-F8EB-085B-CA9F-27AD4A12DB1C}"/>
              </a:ext>
            </a:extLst>
          </p:cNvPr>
          <p:cNvSpPr txBox="1">
            <a:spLocks/>
          </p:cNvSpPr>
          <p:nvPr/>
        </p:nvSpPr>
        <p:spPr>
          <a:xfrm>
            <a:off x="576642" y="3626778"/>
            <a:ext cx="6150523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2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r>
              <a:rPr lang="en-GB" sz="1600" dirty="0">
                <a:solidFill>
                  <a:schemeClr val="dk1">
                    <a:alpha val="58000"/>
                  </a:schemeClr>
                </a:solidFill>
              </a:rPr>
              <a:t>Head To Notebook of Homework 1</a:t>
            </a:r>
            <a:endParaRPr lang="en-AT" sz="1600" dirty="0">
              <a:solidFill>
                <a:schemeClr val="dk1">
                  <a:alpha val="58000"/>
                </a:schemeClr>
              </a:solidFill>
            </a:endParaRP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19261F2A-A303-9ADC-D19D-645481B3B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655" y="451758"/>
            <a:ext cx="1750451" cy="42399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22FB2C-1B7D-75A6-8795-FFA5761AE03C}"/>
              </a:ext>
            </a:extLst>
          </p:cNvPr>
          <p:cNvSpPr/>
          <p:nvPr/>
        </p:nvSpPr>
        <p:spPr>
          <a:xfrm>
            <a:off x="6339134" y="3647325"/>
            <a:ext cx="93602" cy="1044415"/>
          </a:xfrm>
          <a:prstGeom prst="rect">
            <a:avLst/>
          </a:prstGeom>
          <a:solidFill>
            <a:srgbClr val="92D050">
              <a:alpha val="4265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2941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9;p41">
            <a:extLst>
              <a:ext uri="{FF2B5EF4-FFF2-40B4-BE49-F238E27FC236}">
                <a16:creationId xmlns:a16="http://schemas.microsoft.com/office/drawing/2014/main" id="{49373072-164E-92C6-2A56-806252AB7D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400" y="2304200"/>
            <a:ext cx="4542813" cy="1322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800" dirty="0">
                <a:solidFill>
                  <a:schemeClr val="tx1"/>
                </a:solidFill>
              </a:rPr>
              <a:t>Positional Encoding &amp; Putting it together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B156BA-F8EB-085B-CA9F-27AD4A12DB1C}"/>
              </a:ext>
            </a:extLst>
          </p:cNvPr>
          <p:cNvSpPr txBox="1">
            <a:spLocks/>
          </p:cNvSpPr>
          <p:nvPr/>
        </p:nvSpPr>
        <p:spPr>
          <a:xfrm>
            <a:off x="576642" y="3626778"/>
            <a:ext cx="6150523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2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line Sans"/>
              <a:buNone/>
              <a:defRPr sz="2300" b="0" i="0" u="none" strike="noStrike" cap="non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r>
              <a:rPr lang="en-GB" sz="1600" dirty="0">
                <a:solidFill>
                  <a:schemeClr val="dk1">
                    <a:alpha val="58000"/>
                  </a:schemeClr>
                </a:solidFill>
              </a:rPr>
              <a:t>Head To Lecture Notebook</a:t>
            </a:r>
            <a:endParaRPr lang="en-AT" sz="1600" dirty="0">
              <a:solidFill>
                <a:schemeClr val="dk1">
                  <a:alpha val="58000"/>
                </a:schemeClr>
              </a:solidFill>
            </a:endParaRP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19261F2A-A303-9ADC-D19D-645481B3B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655" y="451758"/>
            <a:ext cx="1750451" cy="42399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22FB2C-1B7D-75A6-8795-FFA5761AE03C}"/>
              </a:ext>
            </a:extLst>
          </p:cNvPr>
          <p:cNvSpPr/>
          <p:nvPr/>
        </p:nvSpPr>
        <p:spPr>
          <a:xfrm>
            <a:off x="6339134" y="3245619"/>
            <a:ext cx="81763" cy="1446122"/>
          </a:xfrm>
          <a:prstGeom prst="rect">
            <a:avLst/>
          </a:prstGeom>
          <a:solidFill>
            <a:srgbClr val="92D050">
              <a:alpha val="4265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E61E6B-3E73-13C4-BDA8-1EAD9BD408AA}"/>
              </a:ext>
            </a:extLst>
          </p:cNvPr>
          <p:cNvSpPr txBox="1"/>
          <p:nvPr/>
        </p:nvSpPr>
        <p:spPr>
          <a:xfrm>
            <a:off x="1748413" y="324561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84531210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 Education Strategies - Doctor of Philosophy (Ph.D.) in Health Behavior and Health Education by Slidesgo">
  <a:themeElements>
    <a:clrScheme name="Simple Light">
      <a:dk1>
        <a:srgbClr val="222E44"/>
      </a:dk1>
      <a:lt1>
        <a:srgbClr val="F8F8F8"/>
      </a:lt1>
      <a:dk2>
        <a:srgbClr val="B8C0CE"/>
      </a:dk2>
      <a:lt2>
        <a:srgbClr val="4FA6FF"/>
      </a:lt2>
      <a:accent1>
        <a:srgbClr val="587CC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87CC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132</Words>
  <Application>Microsoft Macintosh PowerPoint</Application>
  <PresentationFormat>On-screen Show (16:9)</PresentationFormat>
  <Paragraphs>29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Spline Sans</vt:lpstr>
      <vt:lpstr>Roboto</vt:lpstr>
      <vt:lpstr>Health Education Strategies - Doctor of Philosophy (Ph.D.) in Health Behavior and Health Education by Slidesgo</vt:lpstr>
      <vt:lpstr>Introduction to Generative AI 2023.11.09</vt:lpstr>
      <vt:lpstr>Jupyter What? Please Help!</vt:lpstr>
      <vt:lpstr>Agenda | Part 1</vt:lpstr>
      <vt:lpstr>Mini-Reacp Architecture</vt:lpstr>
      <vt:lpstr>PowerPoint Presentation</vt:lpstr>
      <vt:lpstr>PowerPoint Presentation</vt:lpstr>
      <vt:lpstr>Tokenization / Encoding / Word Embeddings</vt:lpstr>
      <vt:lpstr>Word Embedding Visualization</vt:lpstr>
      <vt:lpstr>Positional Encoding &amp; Putting it together</vt:lpstr>
      <vt:lpstr>Multi-Head Masked Scaled Dot Product Self-Attention </vt:lpstr>
      <vt:lpstr>Multi-Head Masked Scaled Dot Product Self-Attention</vt:lpstr>
      <vt:lpstr>  QKV What?</vt:lpstr>
      <vt:lpstr>Multi-Head Masked Scaled Dot Product Self-Attention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Education Strategies - Doctor of Philosophy (Ph.D.) in Health Behavior and Health Education</dc:title>
  <cp:lastModifiedBy>StudentIn</cp:lastModifiedBy>
  <cp:revision>9</cp:revision>
  <dcterms:modified xsi:type="dcterms:W3CDTF">2023-11-08T21:15:34Z</dcterms:modified>
</cp:coreProperties>
</file>