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259" r:id="rId3"/>
    <p:sldId id="262" r:id="rId4"/>
    <p:sldId id="261" r:id="rId5"/>
    <p:sldId id="263" r:id="rId6"/>
    <p:sldId id="264" r:id="rId7"/>
    <p:sldId id="265" r:id="rId8"/>
    <p:sldId id="266" r:id="rId9"/>
    <p:sldId id="267" r:id="rId10"/>
    <p:sldId id="268" r:id="rId11"/>
    <p:sldId id="269" r:id="rId12"/>
    <p:sldId id="270" r:id="rId13"/>
    <p:sldId id="271" r:id="rId14"/>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89A8"/>
    <a:srgbClr val="12A2C5"/>
    <a:srgbClr val="06414F"/>
    <a:srgbClr val="109ABE"/>
    <a:srgbClr val="A0D757"/>
    <a:srgbClr val="A01866"/>
    <a:srgbClr val="16AE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43" d="100"/>
          <a:sy n="143" d="100"/>
        </p:scale>
        <p:origin x="120" y="564"/>
      </p:cViewPr>
      <p:guideLst/>
    </p:cSldViewPr>
  </p:slideViewPr>
  <p:notesTextViewPr>
    <p:cViewPr>
      <p:scale>
        <a:sx n="1" d="1"/>
        <a:sy n="1" d="1"/>
      </p:scale>
      <p:origin x="0" y="0"/>
    </p:cViewPr>
  </p:notesTextViewPr>
  <p:notesViewPr>
    <p:cSldViewPr snapToGrid="0">
      <p:cViewPr varScale="1">
        <p:scale>
          <a:sx n="87" d="100"/>
          <a:sy n="87" d="100"/>
        </p:scale>
        <p:origin x="298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image" Target="../media/image12.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image" Target="../media/image12.jpg"/></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BD1102-7469-4D7D-9FE0-1FC1EAB2AF33}" type="doc">
      <dgm:prSet loTypeId="urn:microsoft.com/office/officeart/2005/8/layout/vList3" loCatId="list" qsTypeId="urn:microsoft.com/office/officeart/2005/8/quickstyle/3d1" qsCatId="3D" csTypeId="urn:microsoft.com/office/officeart/2005/8/colors/accent5_5" csCatId="accent5" phldr="1"/>
      <dgm:spPr/>
    </dgm:pt>
    <dgm:pt modelId="{D31D36DE-AB71-4BE9-B735-31BBDDC86477}">
      <dgm:prSet phldrT="[Text]" custT="1"/>
      <dgm:spPr/>
      <dgm:t>
        <a:bodyPr/>
        <a:lstStyle/>
        <a:p>
          <a:r>
            <a:rPr lang="en-US" sz="2000" dirty="0"/>
            <a:t>Leben </a:t>
          </a:r>
          <a:r>
            <a:rPr lang="en-US" sz="2000" dirty="0" err="1"/>
            <a:t>führt</a:t>
          </a:r>
          <a:r>
            <a:rPr lang="en-US" sz="2000" dirty="0"/>
            <a:t> durch </a:t>
          </a:r>
          <a:r>
            <a:rPr lang="en-US" sz="2000" dirty="0" err="1"/>
            <a:t>Anpassung</a:t>
          </a:r>
          <a:r>
            <a:rPr lang="en-US" sz="2000" dirty="0"/>
            <a:t> </a:t>
          </a:r>
          <a:r>
            <a:rPr lang="en-US" sz="2000" dirty="0" err="1"/>
            <a:t>zu</a:t>
          </a:r>
          <a:r>
            <a:rPr lang="en-US" sz="2000" dirty="0"/>
            <a:t> </a:t>
          </a:r>
          <a:r>
            <a:rPr lang="en-US" sz="2000" dirty="0" err="1"/>
            <a:t>Überleben</a:t>
          </a:r>
          <a:endParaRPr lang="en-DE" sz="2000" dirty="0"/>
        </a:p>
      </dgm:t>
    </dgm:pt>
    <dgm:pt modelId="{FC3B832A-E2E1-4C91-A8A2-4E2345AB50A0}" type="parTrans" cxnId="{27EF30D1-934E-49D9-985F-1320BDC6003C}">
      <dgm:prSet/>
      <dgm:spPr/>
      <dgm:t>
        <a:bodyPr/>
        <a:lstStyle/>
        <a:p>
          <a:endParaRPr lang="en-DE"/>
        </a:p>
      </dgm:t>
    </dgm:pt>
    <dgm:pt modelId="{E176B9E9-2835-4C8B-94C8-C69719209BEC}" type="sibTrans" cxnId="{27EF30D1-934E-49D9-985F-1320BDC6003C}">
      <dgm:prSet/>
      <dgm:spPr/>
      <dgm:t>
        <a:bodyPr/>
        <a:lstStyle/>
        <a:p>
          <a:endParaRPr lang="en-DE"/>
        </a:p>
      </dgm:t>
    </dgm:pt>
    <dgm:pt modelId="{7E431EC1-8CC5-4E6D-A920-AD8D2B4A2451}">
      <dgm:prSet phldrT="[Text]" custT="1"/>
      <dgm:spPr/>
      <dgm:t>
        <a:bodyPr/>
        <a:lstStyle/>
        <a:p>
          <a:r>
            <a:rPr lang="en-US" sz="2000" dirty="0" err="1"/>
            <a:t>Anpassung</a:t>
          </a:r>
          <a:r>
            <a:rPr lang="en-US" sz="2000" dirty="0"/>
            <a:t> des </a:t>
          </a:r>
          <a:r>
            <a:rPr lang="en-US" sz="2000" dirty="0" err="1"/>
            <a:t>Körpers</a:t>
          </a:r>
          <a:r>
            <a:rPr lang="en-US" sz="2000" dirty="0"/>
            <a:t> und </a:t>
          </a:r>
          <a:r>
            <a:rPr lang="en-US" sz="2000" dirty="0" err="1"/>
            <a:t>Anpassung</a:t>
          </a:r>
          <a:r>
            <a:rPr lang="en-US" sz="2000" dirty="0"/>
            <a:t> des </a:t>
          </a:r>
          <a:r>
            <a:rPr lang="en-US" sz="2000" dirty="0" err="1"/>
            <a:t>Verhaltens</a:t>
          </a:r>
          <a:r>
            <a:rPr lang="en-US" sz="2000" dirty="0"/>
            <a:t> an den </a:t>
          </a:r>
          <a:r>
            <a:rPr lang="en-US" sz="2000" dirty="0" err="1"/>
            <a:t>Körper</a:t>
          </a:r>
          <a:r>
            <a:rPr lang="en-US" sz="2000" dirty="0"/>
            <a:t> </a:t>
          </a:r>
          <a:r>
            <a:rPr lang="en-US" sz="2000" dirty="0" err="1"/>
            <a:t>führt</a:t>
          </a:r>
          <a:r>
            <a:rPr lang="en-US" sz="2000" dirty="0"/>
            <a:t> </a:t>
          </a:r>
          <a:r>
            <a:rPr lang="en-US" sz="2000" dirty="0" err="1"/>
            <a:t>zu</a:t>
          </a:r>
          <a:r>
            <a:rPr lang="en-US" sz="2000" dirty="0"/>
            <a:t> </a:t>
          </a:r>
          <a:r>
            <a:rPr lang="en-US" sz="2000" dirty="0" err="1"/>
            <a:t>Überleben</a:t>
          </a:r>
          <a:endParaRPr lang="en-DE" sz="2000" dirty="0"/>
        </a:p>
      </dgm:t>
    </dgm:pt>
    <dgm:pt modelId="{AA8E0CCF-25EB-4E2E-972C-9A304872D8A7}" type="parTrans" cxnId="{66F26477-0B9C-42AA-9F5D-E79DB8050BCC}">
      <dgm:prSet/>
      <dgm:spPr/>
      <dgm:t>
        <a:bodyPr/>
        <a:lstStyle/>
        <a:p>
          <a:endParaRPr lang="en-DE"/>
        </a:p>
      </dgm:t>
    </dgm:pt>
    <dgm:pt modelId="{54E7F260-2D74-4F24-BA84-E8332030E96D}" type="sibTrans" cxnId="{66F26477-0B9C-42AA-9F5D-E79DB8050BCC}">
      <dgm:prSet/>
      <dgm:spPr/>
      <dgm:t>
        <a:bodyPr/>
        <a:lstStyle/>
        <a:p>
          <a:endParaRPr lang="en-DE"/>
        </a:p>
      </dgm:t>
    </dgm:pt>
    <dgm:pt modelId="{9FD148AA-BAAE-42DC-AF16-5CB75D893CC2}">
      <dgm:prSet phldrT="[Text]" custT="1"/>
      <dgm:spPr/>
      <dgm:t>
        <a:bodyPr/>
        <a:lstStyle/>
        <a:p>
          <a:r>
            <a:rPr lang="en-US" sz="2000" dirty="0"/>
            <a:t>Evolution </a:t>
          </a:r>
          <a:r>
            <a:rPr lang="en-US" sz="2000" dirty="0" err="1"/>
            <a:t>führt</a:t>
          </a:r>
          <a:r>
            <a:rPr lang="en-US" sz="2000" dirty="0"/>
            <a:t> </a:t>
          </a:r>
          <a:r>
            <a:rPr lang="en-US" sz="2000" dirty="0" err="1"/>
            <a:t>zu</a:t>
          </a:r>
          <a:r>
            <a:rPr lang="en-US" sz="2000" dirty="0"/>
            <a:t> </a:t>
          </a:r>
          <a:r>
            <a:rPr lang="en-US" sz="2000" dirty="0" err="1"/>
            <a:t>Konflikten</a:t>
          </a:r>
          <a:r>
            <a:rPr lang="en-US" sz="2000" dirty="0"/>
            <a:t>, </a:t>
          </a:r>
          <a:r>
            <a:rPr lang="en-US" sz="2000" dirty="0" err="1"/>
            <a:t>Siegern</a:t>
          </a:r>
          <a:r>
            <a:rPr lang="en-US" sz="2000" dirty="0"/>
            <a:t> und </a:t>
          </a:r>
          <a:r>
            <a:rPr lang="en-US" sz="2000" dirty="0" err="1"/>
            <a:t>Verlierern</a:t>
          </a:r>
          <a:endParaRPr lang="en-DE" sz="2000" dirty="0"/>
        </a:p>
      </dgm:t>
    </dgm:pt>
    <dgm:pt modelId="{DE9CA716-0CBD-4F50-97C2-3F959B41FDB8}" type="parTrans" cxnId="{1FBB9268-02C2-4AC3-983B-407745F5CDEC}">
      <dgm:prSet/>
      <dgm:spPr/>
      <dgm:t>
        <a:bodyPr/>
        <a:lstStyle/>
        <a:p>
          <a:endParaRPr lang="en-DE"/>
        </a:p>
      </dgm:t>
    </dgm:pt>
    <dgm:pt modelId="{3E364813-4582-492F-BEE1-4D946933986B}" type="sibTrans" cxnId="{1FBB9268-02C2-4AC3-983B-407745F5CDEC}">
      <dgm:prSet/>
      <dgm:spPr/>
      <dgm:t>
        <a:bodyPr/>
        <a:lstStyle/>
        <a:p>
          <a:endParaRPr lang="en-DE"/>
        </a:p>
      </dgm:t>
    </dgm:pt>
    <dgm:pt modelId="{60360643-4F15-416B-B6EE-E354F662FE03}" type="pres">
      <dgm:prSet presAssocID="{4FBD1102-7469-4D7D-9FE0-1FC1EAB2AF33}" presName="linearFlow" presStyleCnt="0">
        <dgm:presLayoutVars>
          <dgm:dir/>
          <dgm:resizeHandles val="exact"/>
        </dgm:presLayoutVars>
      </dgm:prSet>
      <dgm:spPr/>
    </dgm:pt>
    <dgm:pt modelId="{0DC00F39-7EE5-4634-A8C2-FFCC5BAE5014}" type="pres">
      <dgm:prSet presAssocID="{D31D36DE-AB71-4BE9-B735-31BBDDC86477}" presName="composite" presStyleCnt="0"/>
      <dgm:spPr/>
    </dgm:pt>
    <dgm:pt modelId="{EF730BE3-64C3-4819-91E1-9D4C824FE589}" type="pres">
      <dgm:prSet presAssocID="{D31D36DE-AB71-4BE9-B735-31BBDDC86477}"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54383A57-3F99-4D00-8464-72706480AE5B}" type="pres">
      <dgm:prSet presAssocID="{D31D36DE-AB71-4BE9-B735-31BBDDC86477}" presName="txShp" presStyleLbl="node1" presStyleIdx="0" presStyleCnt="3">
        <dgm:presLayoutVars>
          <dgm:bulletEnabled val="1"/>
        </dgm:presLayoutVars>
      </dgm:prSet>
      <dgm:spPr/>
    </dgm:pt>
    <dgm:pt modelId="{3367B1B6-C39A-4BDA-B849-7D07F35E37FE}" type="pres">
      <dgm:prSet presAssocID="{E176B9E9-2835-4C8B-94C8-C69719209BEC}" presName="spacing" presStyleCnt="0"/>
      <dgm:spPr/>
    </dgm:pt>
    <dgm:pt modelId="{75620029-9D4D-4347-8A66-842483D88123}" type="pres">
      <dgm:prSet presAssocID="{7E431EC1-8CC5-4E6D-A920-AD8D2B4A2451}" presName="composite" presStyleCnt="0"/>
      <dgm:spPr/>
    </dgm:pt>
    <dgm:pt modelId="{09078078-285B-4E9B-B3F8-CF8A351C3DE7}" type="pres">
      <dgm:prSet presAssocID="{7E431EC1-8CC5-4E6D-A920-AD8D2B4A2451}"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50000" r="-50000"/>
          </a:stretch>
        </a:blipFill>
      </dgm:spPr>
    </dgm:pt>
    <dgm:pt modelId="{1751AB66-AC8E-4A8F-8169-865391DA230C}" type="pres">
      <dgm:prSet presAssocID="{7E431EC1-8CC5-4E6D-A920-AD8D2B4A2451}" presName="txShp" presStyleLbl="node1" presStyleIdx="1" presStyleCnt="3">
        <dgm:presLayoutVars>
          <dgm:bulletEnabled val="1"/>
        </dgm:presLayoutVars>
      </dgm:prSet>
      <dgm:spPr/>
    </dgm:pt>
    <dgm:pt modelId="{21A5C019-1BAC-4E7D-B31C-CECA72CEE1B0}" type="pres">
      <dgm:prSet presAssocID="{54E7F260-2D74-4F24-BA84-E8332030E96D}" presName="spacing" presStyleCnt="0"/>
      <dgm:spPr/>
    </dgm:pt>
    <dgm:pt modelId="{394E10D1-BB73-4E95-9F21-7E89268E6720}" type="pres">
      <dgm:prSet presAssocID="{9FD148AA-BAAE-42DC-AF16-5CB75D893CC2}" presName="composite" presStyleCnt="0"/>
      <dgm:spPr/>
    </dgm:pt>
    <dgm:pt modelId="{FA1524A3-EA7C-4229-B8B1-99A630B92A6A}" type="pres">
      <dgm:prSet presAssocID="{9FD148AA-BAAE-42DC-AF16-5CB75D893CC2}"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dgm:spPr>
    </dgm:pt>
    <dgm:pt modelId="{A4ED2641-4BD1-4DF8-BEAD-EF34FFFA54B1}" type="pres">
      <dgm:prSet presAssocID="{9FD148AA-BAAE-42DC-AF16-5CB75D893CC2}" presName="txShp" presStyleLbl="node1" presStyleIdx="2" presStyleCnt="3">
        <dgm:presLayoutVars>
          <dgm:bulletEnabled val="1"/>
        </dgm:presLayoutVars>
      </dgm:prSet>
      <dgm:spPr/>
    </dgm:pt>
  </dgm:ptLst>
  <dgm:cxnLst>
    <dgm:cxn modelId="{1FBB9268-02C2-4AC3-983B-407745F5CDEC}" srcId="{4FBD1102-7469-4D7D-9FE0-1FC1EAB2AF33}" destId="{9FD148AA-BAAE-42DC-AF16-5CB75D893CC2}" srcOrd="2" destOrd="0" parTransId="{DE9CA716-0CBD-4F50-97C2-3F959B41FDB8}" sibTransId="{3E364813-4582-492F-BEE1-4D946933986B}"/>
    <dgm:cxn modelId="{66F26477-0B9C-42AA-9F5D-E79DB8050BCC}" srcId="{4FBD1102-7469-4D7D-9FE0-1FC1EAB2AF33}" destId="{7E431EC1-8CC5-4E6D-A920-AD8D2B4A2451}" srcOrd="1" destOrd="0" parTransId="{AA8E0CCF-25EB-4E2E-972C-9A304872D8A7}" sibTransId="{54E7F260-2D74-4F24-BA84-E8332030E96D}"/>
    <dgm:cxn modelId="{A45C829D-712E-4C3B-8009-F9AB7452A43F}" type="presOf" srcId="{9FD148AA-BAAE-42DC-AF16-5CB75D893CC2}" destId="{A4ED2641-4BD1-4DF8-BEAD-EF34FFFA54B1}" srcOrd="0" destOrd="0" presId="urn:microsoft.com/office/officeart/2005/8/layout/vList3"/>
    <dgm:cxn modelId="{4C2EDDA2-2D48-439B-BD5F-6732F7EB5286}" type="presOf" srcId="{4FBD1102-7469-4D7D-9FE0-1FC1EAB2AF33}" destId="{60360643-4F15-416B-B6EE-E354F662FE03}" srcOrd="0" destOrd="0" presId="urn:microsoft.com/office/officeart/2005/8/layout/vList3"/>
    <dgm:cxn modelId="{0F362EBA-D95E-421A-81CF-C3D48BBD8897}" type="presOf" srcId="{7E431EC1-8CC5-4E6D-A920-AD8D2B4A2451}" destId="{1751AB66-AC8E-4A8F-8169-865391DA230C}" srcOrd="0" destOrd="0" presId="urn:microsoft.com/office/officeart/2005/8/layout/vList3"/>
    <dgm:cxn modelId="{27EF30D1-934E-49D9-985F-1320BDC6003C}" srcId="{4FBD1102-7469-4D7D-9FE0-1FC1EAB2AF33}" destId="{D31D36DE-AB71-4BE9-B735-31BBDDC86477}" srcOrd="0" destOrd="0" parTransId="{FC3B832A-E2E1-4C91-A8A2-4E2345AB50A0}" sibTransId="{E176B9E9-2835-4C8B-94C8-C69719209BEC}"/>
    <dgm:cxn modelId="{1155C0E2-C214-41CF-BEC8-ABC4C8408FDA}" type="presOf" srcId="{D31D36DE-AB71-4BE9-B735-31BBDDC86477}" destId="{54383A57-3F99-4D00-8464-72706480AE5B}" srcOrd="0" destOrd="0" presId="urn:microsoft.com/office/officeart/2005/8/layout/vList3"/>
    <dgm:cxn modelId="{C285A3C7-CD32-4FBB-83E0-D4679C9417A3}" type="presParOf" srcId="{60360643-4F15-416B-B6EE-E354F662FE03}" destId="{0DC00F39-7EE5-4634-A8C2-FFCC5BAE5014}" srcOrd="0" destOrd="0" presId="urn:microsoft.com/office/officeart/2005/8/layout/vList3"/>
    <dgm:cxn modelId="{80141F59-23B9-4A75-A11C-B26205A46CC2}" type="presParOf" srcId="{0DC00F39-7EE5-4634-A8C2-FFCC5BAE5014}" destId="{EF730BE3-64C3-4819-91E1-9D4C824FE589}" srcOrd="0" destOrd="0" presId="urn:microsoft.com/office/officeart/2005/8/layout/vList3"/>
    <dgm:cxn modelId="{30F74C5F-4A30-4B7C-BAFD-38878A5AB411}" type="presParOf" srcId="{0DC00F39-7EE5-4634-A8C2-FFCC5BAE5014}" destId="{54383A57-3F99-4D00-8464-72706480AE5B}" srcOrd="1" destOrd="0" presId="urn:microsoft.com/office/officeart/2005/8/layout/vList3"/>
    <dgm:cxn modelId="{8D34A6E7-65A1-49AD-96E6-57EBD93BF6D3}" type="presParOf" srcId="{60360643-4F15-416B-B6EE-E354F662FE03}" destId="{3367B1B6-C39A-4BDA-B849-7D07F35E37FE}" srcOrd="1" destOrd="0" presId="urn:microsoft.com/office/officeart/2005/8/layout/vList3"/>
    <dgm:cxn modelId="{3673C422-D616-417A-834B-BF3D5AD5ABAA}" type="presParOf" srcId="{60360643-4F15-416B-B6EE-E354F662FE03}" destId="{75620029-9D4D-4347-8A66-842483D88123}" srcOrd="2" destOrd="0" presId="urn:microsoft.com/office/officeart/2005/8/layout/vList3"/>
    <dgm:cxn modelId="{1D4D0A8D-0ACF-46C2-8FEE-8C6D97F35E1F}" type="presParOf" srcId="{75620029-9D4D-4347-8A66-842483D88123}" destId="{09078078-285B-4E9B-B3F8-CF8A351C3DE7}" srcOrd="0" destOrd="0" presId="urn:microsoft.com/office/officeart/2005/8/layout/vList3"/>
    <dgm:cxn modelId="{FE96AB9A-ABC4-4B43-9951-CB0FA174A4BE}" type="presParOf" srcId="{75620029-9D4D-4347-8A66-842483D88123}" destId="{1751AB66-AC8E-4A8F-8169-865391DA230C}" srcOrd="1" destOrd="0" presId="urn:microsoft.com/office/officeart/2005/8/layout/vList3"/>
    <dgm:cxn modelId="{5BF899F8-0883-4742-8B2D-648AF7065B55}" type="presParOf" srcId="{60360643-4F15-416B-B6EE-E354F662FE03}" destId="{21A5C019-1BAC-4E7D-B31C-CECA72CEE1B0}" srcOrd="3" destOrd="0" presId="urn:microsoft.com/office/officeart/2005/8/layout/vList3"/>
    <dgm:cxn modelId="{46C8C194-5017-475C-9F1B-DE7FD9551C42}" type="presParOf" srcId="{60360643-4F15-416B-B6EE-E354F662FE03}" destId="{394E10D1-BB73-4E95-9F21-7E89268E6720}" srcOrd="4" destOrd="0" presId="urn:microsoft.com/office/officeart/2005/8/layout/vList3"/>
    <dgm:cxn modelId="{76DB0CC6-83A8-4082-BFDD-8E8F6379CF21}" type="presParOf" srcId="{394E10D1-BB73-4E95-9F21-7E89268E6720}" destId="{FA1524A3-EA7C-4229-B8B1-99A630B92A6A}" srcOrd="0" destOrd="0" presId="urn:microsoft.com/office/officeart/2005/8/layout/vList3"/>
    <dgm:cxn modelId="{FD2B0EF9-7A56-434C-9B13-CAA07BD5B949}" type="presParOf" srcId="{394E10D1-BB73-4E95-9F21-7E89268E6720}" destId="{A4ED2641-4BD1-4DF8-BEAD-EF34FFFA54B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83A57-3F99-4D00-8464-72706480AE5B}">
      <dsp:nvSpPr>
        <dsp:cNvPr id="0" name=""/>
        <dsp:cNvSpPr/>
      </dsp:nvSpPr>
      <dsp:spPr>
        <a:xfrm rot="10800000">
          <a:off x="2152907" y="2168"/>
          <a:ext cx="7338084" cy="1218371"/>
        </a:xfrm>
        <a:prstGeom prst="homePlate">
          <a:avLst/>
        </a:prstGeom>
        <a:gradFill rotWithShape="0">
          <a:gsLst>
            <a:gs pos="0">
              <a:schemeClr val="accent5">
                <a:alpha val="90000"/>
                <a:hueOff val="0"/>
                <a:satOff val="0"/>
                <a:lumOff val="0"/>
                <a:alphaOff val="0"/>
                <a:satMod val="103000"/>
                <a:lumMod val="102000"/>
                <a:tint val="94000"/>
              </a:schemeClr>
            </a:gs>
            <a:gs pos="50000">
              <a:schemeClr val="accent5">
                <a:alpha val="90000"/>
                <a:hueOff val="0"/>
                <a:satOff val="0"/>
                <a:lumOff val="0"/>
                <a:alphaOff val="0"/>
                <a:satMod val="110000"/>
                <a:lumMod val="100000"/>
                <a:shade val="100000"/>
              </a:schemeClr>
            </a:gs>
            <a:gs pos="100000">
              <a:schemeClr val="accent5">
                <a:alpha val="9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7268"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Leben </a:t>
          </a:r>
          <a:r>
            <a:rPr lang="en-US" sz="2000" kern="1200" dirty="0" err="1"/>
            <a:t>führt</a:t>
          </a:r>
          <a:r>
            <a:rPr lang="en-US" sz="2000" kern="1200" dirty="0"/>
            <a:t> durch </a:t>
          </a:r>
          <a:r>
            <a:rPr lang="en-US" sz="2000" kern="1200" dirty="0" err="1"/>
            <a:t>Anpassung</a:t>
          </a:r>
          <a:r>
            <a:rPr lang="en-US" sz="2000" kern="1200" dirty="0"/>
            <a:t> </a:t>
          </a:r>
          <a:r>
            <a:rPr lang="en-US" sz="2000" kern="1200" dirty="0" err="1"/>
            <a:t>zu</a:t>
          </a:r>
          <a:r>
            <a:rPr lang="en-US" sz="2000" kern="1200" dirty="0"/>
            <a:t> </a:t>
          </a:r>
          <a:r>
            <a:rPr lang="en-US" sz="2000" kern="1200" dirty="0" err="1"/>
            <a:t>Überleben</a:t>
          </a:r>
          <a:endParaRPr lang="en-DE" sz="2000" kern="1200" dirty="0"/>
        </a:p>
      </dsp:txBody>
      <dsp:txXfrm rot="10800000">
        <a:off x="2457500" y="2168"/>
        <a:ext cx="7033491" cy="1218371"/>
      </dsp:txXfrm>
    </dsp:sp>
    <dsp:sp modelId="{EF730BE3-64C3-4819-91E1-9D4C824FE589}">
      <dsp:nvSpPr>
        <dsp:cNvPr id="0" name=""/>
        <dsp:cNvSpPr/>
      </dsp:nvSpPr>
      <dsp:spPr>
        <a:xfrm>
          <a:off x="1543721" y="2168"/>
          <a:ext cx="1218371" cy="121837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1751AB66-AC8E-4A8F-8169-865391DA230C}">
      <dsp:nvSpPr>
        <dsp:cNvPr id="0" name=""/>
        <dsp:cNvSpPr/>
      </dsp:nvSpPr>
      <dsp:spPr>
        <a:xfrm rot="10800000">
          <a:off x="2152907" y="1581564"/>
          <a:ext cx="7338084" cy="1218371"/>
        </a:xfrm>
        <a:prstGeom prst="homePlate">
          <a:avLst/>
        </a:prstGeom>
        <a:gradFill rotWithShape="0">
          <a:gsLst>
            <a:gs pos="0">
              <a:schemeClr val="accent5">
                <a:alpha val="90000"/>
                <a:hueOff val="0"/>
                <a:satOff val="0"/>
                <a:lumOff val="0"/>
                <a:alphaOff val="-20000"/>
                <a:satMod val="103000"/>
                <a:lumMod val="102000"/>
                <a:tint val="94000"/>
              </a:schemeClr>
            </a:gs>
            <a:gs pos="50000">
              <a:schemeClr val="accent5">
                <a:alpha val="90000"/>
                <a:hueOff val="0"/>
                <a:satOff val="0"/>
                <a:lumOff val="0"/>
                <a:alphaOff val="-20000"/>
                <a:satMod val="110000"/>
                <a:lumMod val="100000"/>
                <a:shade val="100000"/>
              </a:schemeClr>
            </a:gs>
            <a:gs pos="100000">
              <a:schemeClr val="accent5">
                <a:alpha val="90000"/>
                <a:hueOff val="0"/>
                <a:satOff val="0"/>
                <a:lumOff val="0"/>
                <a:alphaOff val="-2000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7268"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Anpassung</a:t>
          </a:r>
          <a:r>
            <a:rPr lang="en-US" sz="2000" kern="1200" dirty="0"/>
            <a:t> des </a:t>
          </a:r>
          <a:r>
            <a:rPr lang="en-US" sz="2000" kern="1200" dirty="0" err="1"/>
            <a:t>Körpers</a:t>
          </a:r>
          <a:r>
            <a:rPr lang="en-US" sz="2000" kern="1200" dirty="0"/>
            <a:t> und </a:t>
          </a:r>
          <a:r>
            <a:rPr lang="en-US" sz="2000" kern="1200" dirty="0" err="1"/>
            <a:t>Anpassung</a:t>
          </a:r>
          <a:r>
            <a:rPr lang="en-US" sz="2000" kern="1200" dirty="0"/>
            <a:t> des </a:t>
          </a:r>
          <a:r>
            <a:rPr lang="en-US" sz="2000" kern="1200" dirty="0" err="1"/>
            <a:t>Verhaltens</a:t>
          </a:r>
          <a:r>
            <a:rPr lang="en-US" sz="2000" kern="1200" dirty="0"/>
            <a:t> an den </a:t>
          </a:r>
          <a:r>
            <a:rPr lang="en-US" sz="2000" kern="1200" dirty="0" err="1"/>
            <a:t>Körper</a:t>
          </a:r>
          <a:r>
            <a:rPr lang="en-US" sz="2000" kern="1200" dirty="0"/>
            <a:t> </a:t>
          </a:r>
          <a:r>
            <a:rPr lang="en-US" sz="2000" kern="1200" dirty="0" err="1"/>
            <a:t>führt</a:t>
          </a:r>
          <a:r>
            <a:rPr lang="en-US" sz="2000" kern="1200" dirty="0"/>
            <a:t> </a:t>
          </a:r>
          <a:r>
            <a:rPr lang="en-US" sz="2000" kern="1200" dirty="0" err="1"/>
            <a:t>zu</a:t>
          </a:r>
          <a:r>
            <a:rPr lang="en-US" sz="2000" kern="1200" dirty="0"/>
            <a:t> </a:t>
          </a:r>
          <a:r>
            <a:rPr lang="en-US" sz="2000" kern="1200" dirty="0" err="1"/>
            <a:t>Überleben</a:t>
          </a:r>
          <a:endParaRPr lang="en-DE" sz="2000" kern="1200" dirty="0"/>
        </a:p>
      </dsp:txBody>
      <dsp:txXfrm rot="10800000">
        <a:off x="2457500" y="1581564"/>
        <a:ext cx="7033491" cy="1218371"/>
      </dsp:txXfrm>
    </dsp:sp>
    <dsp:sp modelId="{09078078-285B-4E9B-B3F8-CF8A351C3DE7}">
      <dsp:nvSpPr>
        <dsp:cNvPr id="0" name=""/>
        <dsp:cNvSpPr/>
      </dsp:nvSpPr>
      <dsp:spPr>
        <a:xfrm>
          <a:off x="1543721" y="1581564"/>
          <a:ext cx="1218371" cy="121837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50000" r="-50000"/>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A4ED2641-4BD1-4DF8-BEAD-EF34FFFA54B1}">
      <dsp:nvSpPr>
        <dsp:cNvPr id="0" name=""/>
        <dsp:cNvSpPr/>
      </dsp:nvSpPr>
      <dsp:spPr>
        <a:xfrm rot="10800000">
          <a:off x="2152907" y="3160960"/>
          <a:ext cx="7338084" cy="1218371"/>
        </a:xfrm>
        <a:prstGeom prst="homePlate">
          <a:avLst/>
        </a:prstGeom>
        <a:gradFill rotWithShape="0">
          <a:gsLst>
            <a:gs pos="0">
              <a:schemeClr val="accent5">
                <a:alpha val="90000"/>
                <a:hueOff val="0"/>
                <a:satOff val="0"/>
                <a:lumOff val="0"/>
                <a:alphaOff val="-40000"/>
                <a:satMod val="103000"/>
                <a:lumMod val="102000"/>
                <a:tint val="94000"/>
              </a:schemeClr>
            </a:gs>
            <a:gs pos="50000">
              <a:schemeClr val="accent5">
                <a:alpha val="90000"/>
                <a:hueOff val="0"/>
                <a:satOff val="0"/>
                <a:lumOff val="0"/>
                <a:alphaOff val="-40000"/>
                <a:satMod val="110000"/>
                <a:lumMod val="100000"/>
                <a:shade val="100000"/>
              </a:schemeClr>
            </a:gs>
            <a:gs pos="100000">
              <a:schemeClr val="accent5">
                <a:alpha val="90000"/>
                <a:hueOff val="0"/>
                <a:satOff val="0"/>
                <a:lumOff val="0"/>
                <a:alphaOff val="-4000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7268"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Evolution </a:t>
          </a:r>
          <a:r>
            <a:rPr lang="en-US" sz="2000" kern="1200" dirty="0" err="1"/>
            <a:t>führt</a:t>
          </a:r>
          <a:r>
            <a:rPr lang="en-US" sz="2000" kern="1200" dirty="0"/>
            <a:t> </a:t>
          </a:r>
          <a:r>
            <a:rPr lang="en-US" sz="2000" kern="1200" dirty="0" err="1"/>
            <a:t>zu</a:t>
          </a:r>
          <a:r>
            <a:rPr lang="en-US" sz="2000" kern="1200" dirty="0"/>
            <a:t> </a:t>
          </a:r>
          <a:r>
            <a:rPr lang="en-US" sz="2000" kern="1200" dirty="0" err="1"/>
            <a:t>Konflikten</a:t>
          </a:r>
          <a:r>
            <a:rPr lang="en-US" sz="2000" kern="1200" dirty="0"/>
            <a:t>, </a:t>
          </a:r>
          <a:r>
            <a:rPr lang="en-US" sz="2000" kern="1200" dirty="0" err="1"/>
            <a:t>Siegern</a:t>
          </a:r>
          <a:r>
            <a:rPr lang="en-US" sz="2000" kern="1200" dirty="0"/>
            <a:t> und </a:t>
          </a:r>
          <a:r>
            <a:rPr lang="en-US" sz="2000" kern="1200" dirty="0" err="1"/>
            <a:t>Verlierern</a:t>
          </a:r>
          <a:endParaRPr lang="en-DE" sz="2000" kern="1200" dirty="0"/>
        </a:p>
      </dsp:txBody>
      <dsp:txXfrm rot="10800000">
        <a:off x="2457500" y="3160960"/>
        <a:ext cx="7033491" cy="1218371"/>
      </dsp:txXfrm>
    </dsp:sp>
    <dsp:sp modelId="{FA1524A3-EA7C-4229-B8B1-99A630B92A6A}">
      <dsp:nvSpPr>
        <dsp:cNvPr id="0" name=""/>
        <dsp:cNvSpPr/>
      </dsp:nvSpPr>
      <dsp:spPr>
        <a:xfrm>
          <a:off x="1543721" y="3160960"/>
          <a:ext cx="1218371" cy="121837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648D90-3A9D-DAB5-2D9E-AD3CE50A3A8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a:extLst>
              <a:ext uri="{FF2B5EF4-FFF2-40B4-BE49-F238E27FC236}">
                <a16:creationId xmlns:a16="http://schemas.microsoft.com/office/drawing/2014/main" id="{14F43DF5-F9A9-3635-D0F7-277DA04AE2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751A6D-F4AD-459C-A45E-0D3C65195B32}" type="datetimeFigureOut">
              <a:rPr lang="en-DE" smtClean="0"/>
              <a:t>05/02/2024</a:t>
            </a:fld>
            <a:endParaRPr lang="en-DE"/>
          </a:p>
        </p:txBody>
      </p:sp>
      <p:sp>
        <p:nvSpPr>
          <p:cNvPr id="4" name="Footer Placeholder 3">
            <a:extLst>
              <a:ext uri="{FF2B5EF4-FFF2-40B4-BE49-F238E27FC236}">
                <a16:creationId xmlns:a16="http://schemas.microsoft.com/office/drawing/2014/main" id="{2DAE2F6B-E8EE-FA4D-7A2A-7332D866F8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15E13E76-67F5-ECEF-880C-5F0229BA68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77B071-3341-4884-9203-7EE58FF27F26}" type="slidenum">
              <a:rPr lang="en-DE" smtClean="0"/>
              <a:t>‹#›</a:t>
            </a:fld>
            <a:endParaRPr lang="en-DE"/>
          </a:p>
        </p:txBody>
      </p:sp>
    </p:spTree>
    <p:extLst>
      <p:ext uri="{BB962C8B-B14F-4D97-AF65-F5344CB8AC3E}">
        <p14:creationId xmlns:p14="http://schemas.microsoft.com/office/powerpoint/2010/main" val="3330605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1D6DB-C15C-4D72-9390-0A6AD4F51D5D}" type="datetimeFigureOut">
              <a:rPr lang="en-DE" smtClean="0"/>
              <a:t>05/02/2024</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DF6D4B-75B1-4B42-A5B1-5E5D77CACB1F}" type="slidenum">
              <a:rPr lang="en-DE" smtClean="0"/>
              <a:t>‹#›</a:t>
            </a:fld>
            <a:endParaRPr lang="en-DE"/>
          </a:p>
        </p:txBody>
      </p:sp>
    </p:spTree>
    <p:extLst>
      <p:ext uri="{BB962C8B-B14F-4D97-AF65-F5344CB8AC3E}">
        <p14:creationId xmlns:p14="http://schemas.microsoft.com/office/powerpoint/2010/main" val="372785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F534-4AD5-DBEA-4AFD-D0FAB0F0E3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3FE67810-6F91-D5C5-35F9-47A3632AB8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CB76448B-D418-F4D0-C190-64077857B9B9}"/>
              </a:ext>
            </a:extLst>
          </p:cNvPr>
          <p:cNvSpPr>
            <a:spLocks noGrp="1"/>
          </p:cNvSpPr>
          <p:nvPr>
            <p:ph type="dt" sz="half" idx="10"/>
          </p:nvPr>
        </p:nvSpPr>
        <p:spPr/>
        <p:txBody>
          <a:bodyPr/>
          <a:lstStyle/>
          <a:p>
            <a:fld id="{4A3F99CF-50BD-4B0C-A31E-8667E654B579}" type="datetime1">
              <a:rPr lang="de-DE" smtClean="0"/>
              <a:t>05.02.2024</a:t>
            </a:fld>
            <a:endParaRPr lang="en-DE" dirty="0"/>
          </a:p>
        </p:txBody>
      </p:sp>
      <p:sp>
        <p:nvSpPr>
          <p:cNvPr id="5" name="Footer Placeholder 4">
            <a:extLst>
              <a:ext uri="{FF2B5EF4-FFF2-40B4-BE49-F238E27FC236}">
                <a16:creationId xmlns:a16="http://schemas.microsoft.com/office/drawing/2014/main" id="{24AA4E7B-E57A-CCDF-C31A-6FD2E59ACF67}"/>
              </a:ext>
            </a:extLst>
          </p:cNvPr>
          <p:cNvSpPr>
            <a:spLocks noGrp="1"/>
          </p:cNvSpPr>
          <p:nvPr>
            <p:ph type="ftr" sz="quarter" idx="11"/>
          </p:nvPr>
        </p:nvSpPr>
        <p:spPr/>
        <p:txBody>
          <a:bodyPr/>
          <a:lstStyle/>
          <a:p>
            <a:r>
              <a:rPr lang="en-US"/>
              <a:t>Game Concept Document: Evomag</a:t>
            </a:r>
            <a:endParaRPr lang="en-DE"/>
          </a:p>
        </p:txBody>
      </p:sp>
      <p:sp>
        <p:nvSpPr>
          <p:cNvPr id="6" name="Slide Number Placeholder 5">
            <a:extLst>
              <a:ext uri="{FF2B5EF4-FFF2-40B4-BE49-F238E27FC236}">
                <a16:creationId xmlns:a16="http://schemas.microsoft.com/office/drawing/2014/main" id="{B3E3D0DC-CDB3-E7D8-DC35-8C7667EF0323}"/>
              </a:ext>
            </a:extLst>
          </p:cNvPr>
          <p:cNvSpPr>
            <a:spLocks noGrp="1"/>
          </p:cNvSpPr>
          <p:nvPr>
            <p:ph type="sldNum" sz="quarter" idx="12"/>
          </p:nvPr>
        </p:nvSpPr>
        <p:spPr/>
        <p:txBody>
          <a:bodyPr/>
          <a:lstStyle/>
          <a:p>
            <a:fld id="{29C4495E-90C5-49CF-B82B-9708F32E51EC}" type="slidenum">
              <a:rPr lang="en-DE" smtClean="0"/>
              <a:t>‹#›</a:t>
            </a:fld>
            <a:endParaRPr lang="en-DE"/>
          </a:p>
        </p:txBody>
      </p:sp>
      <p:cxnSp>
        <p:nvCxnSpPr>
          <p:cNvPr id="8" name="Straight Connector 7">
            <a:extLst>
              <a:ext uri="{FF2B5EF4-FFF2-40B4-BE49-F238E27FC236}">
                <a16:creationId xmlns:a16="http://schemas.microsoft.com/office/drawing/2014/main" id="{68E3C2C4-22AC-5756-5D75-32B55AE1F8F0}"/>
              </a:ext>
            </a:extLst>
          </p:cNvPr>
          <p:cNvCxnSpPr/>
          <p:nvPr userDrawn="1"/>
        </p:nvCxnSpPr>
        <p:spPr>
          <a:xfrm>
            <a:off x="659876" y="6183984"/>
            <a:ext cx="1088795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68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CDA28-A5C0-501E-01B2-6E818CB2CB23}"/>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AB4BE41A-7689-08E3-A7FA-C9FD69106F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B2FCBA66-44F0-FD0A-47C6-4AD49A2BAC6F}"/>
              </a:ext>
            </a:extLst>
          </p:cNvPr>
          <p:cNvSpPr>
            <a:spLocks noGrp="1"/>
          </p:cNvSpPr>
          <p:nvPr>
            <p:ph type="dt" sz="half" idx="10"/>
          </p:nvPr>
        </p:nvSpPr>
        <p:spPr/>
        <p:txBody>
          <a:bodyPr/>
          <a:lstStyle/>
          <a:p>
            <a:fld id="{3A503DE0-1475-4F6E-90C0-DE6EC9560593}" type="datetime1">
              <a:rPr lang="de-DE" smtClean="0"/>
              <a:t>05.02.2024</a:t>
            </a:fld>
            <a:endParaRPr lang="en-DE"/>
          </a:p>
        </p:txBody>
      </p:sp>
      <p:sp>
        <p:nvSpPr>
          <p:cNvPr id="5" name="Footer Placeholder 4">
            <a:extLst>
              <a:ext uri="{FF2B5EF4-FFF2-40B4-BE49-F238E27FC236}">
                <a16:creationId xmlns:a16="http://schemas.microsoft.com/office/drawing/2014/main" id="{C237614A-D674-0910-E855-DE189D97E10F}"/>
              </a:ext>
            </a:extLst>
          </p:cNvPr>
          <p:cNvSpPr>
            <a:spLocks noGrp="1"/>
          </p:cNvSpPr>
          <p:nvPr>
            <p:ph type="ftr" sz="quarter" idx="11"/>
          </p:nvPr>
        </p:nvSpPr>
        <p:spPr/>
        <p:txBody>
          <a:bodyPr/>
          <a:lstStyle/>
          <a:p>
            <a:r>
              <a:rPr lang="en-US"/>
              <a:t>Game Concept Document: Evomag</a:t>
            </a:r>
            <a:endParaRPr lang="en-DE"/>
          </a:p>
        </p:txBody>
      </p:sp>
      <p:sp>
        <p:nvSpPr>
          <p:cNvPr id="6" name="Slide Number Placeholder 5">
            <a:extLst>
              <a:ext uri="{FF2B5EF4-FFF2-40B4-BE49-F238E27FC236}">
                <a16:creationId xmlns:a16="http://schemas.microsoft.com/office/drawing/2014/main" id="{6C872E55-515C-CC9B-B7EA-2444A3026A1D}"/>
              </a:ext>
            </a:extLst>
          </p:cNvPr>
          <p:cNvSpPr>
            <a:spLocks noGrp="1"/>
          </p:cNvSpPr>
          <p:nvPr>
            <p:ph type="sldNum" sz="quarter" idx="12"/>
          </p:nvPr>
        </p:nvSpPr>
        <p:spPr/>
        <p:txBody>
          <a:bodyPr/>
          <a:lstStyle/>
          <a:p>
            <a:fld id="{29C4495E-90C5-49CF-B82B-9708F32E51EC}" type="slidenum">
              <a:rPr lang="en-DE" smtClean="0"/>
              <a:t>‹#›</a:t>
            </a:fld>
            <a:endParaRPr lang="en-DE"/>
          </a:p>
        </p:txBody>
      </p:sp>
    </p:spTree>
    <p:extLst>
      <p:ext uri="{BB962C8B-B14F-4D97-AF65-F5344CB8AC3E}">
        <p14:creationId xmlns:p14="http://schemas.microsoft.com/office/powerpoint/2010/main" val="1123927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F12CB8-CA36-FDC7-6EF0-03783B319B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98AC44A3-532E-D636-621C-DB6B300935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495162B-E408-4C5A-F85A-F68737D4617B}"/>
              </a:ext>
            </a:extLst>
          </p:cNvPr>
          <p:cNvSpPr>
            <a:spLocks noGrp="1"/>
          </p:cNvSpPr>
          <p:nvPr>
            <p:ph type="dt" sz="half" idx="10"/>
          </p:nvPr>
        </p:nvSpPr>
        <p:spPr/>
        <p:txBody>
          <a:bodyPr/>
          <a:lstStyle/>
          <a:p>
            <a:fld id="{D4AC898A-E953-44BE-A79C-7FEE44BD5582}" type="datetime1">
              <a:rPr lang="de-DE" smtClean="0"/>
              <a:t>05.02.2024</a:t>
            </a:fld>
            <a:endParaRPr lang="en-DE"/>
          </a:p>
        </p:txBody>
      </p:sp>
      <p:sp>
        <p:nvSpPr>
          <p:cNvPr id="5" name="Footer Placeholder 4">
            <a:extLst>
              <a:ext uri="{FF2B5EF4-FFF2-40B4-BE49-F238E27FC236}">
                <a16:creationId xmlns:a16="http://schemas.microsoft.com/office/drawing/2014/main" id="{62BB9133-B8F4-D825-B210-05AD73CD2201}"/>
              </a:ext>
            </a:extLst>
          </p:cNvPr>
          <p:cNvSpPr>
            <a:spLocks noGrp="1"/>
          </p:cNvSpPr>
          <p:nvPr>
            <p:ph type="ftr" sz="quarter" idx="11"/>
          </p:nvPr>
        </p:nvSpPr>
        <p:spPr/>
        <p:txBody>
          <a:bodyPr/>
          <a:lstStyle/>
          <a:p>
            <a:r>
              <a:rPr lang="en-US"/>
              <a:t>Game Concept Document: Evomag</a:t>
            </a:r>
            <a:endParaRPr lang="en-DE"/>
          </a:p>
        </p:txBody>
      </p:sp>
      <p:sp>
        <p:nvSpPr>
          <p:cNvPr id="6" name="Slide Number Placeholder 5">
            <a:extLst>
              <a:ext uri="{FF2B5EF4-FFF2-40B4-BE49-F238E27FC236}">
                <a16:creationId xmlns:a16="http://schemas.microsoft.com/office/drawing/2014/main" id="{B96F99C9-45B2-B39B-EFB8-14EB967969B5}"/>
              </a:ext>
            </a:extLst>
          </p:cNvPr>
          <p:cNvSpPr>
            <a:spLocks noGrp="1"/>
          </p:cNvSpPr>
          <p:nvPr>
            <p:ph type="sldNum" sz="quarter" idx="12"/>
          </p:nvPr>
        </p:nvSpPr>
        <p:spPr/>
        <p:txBody>
          <a:bodyPr/>
          <a:lstStyle/>
          <a:p>
            <a:fld id="{29C4495E-90C5-49CF-B82B-9708F32E51EC}" type="slidenum">
              <a:rPr lang="en-DE" smtClean="0"/>
              <a:t>‹#›</a:t>
            </a:fld>
            <a:endParaRPr lang="en-DE"/>
          </a:p>
        </p:txBody>
      </p:sp>
    </p:spTree>
    <p:extLst>
      <p:ext uri="{BB962C8B-B14F-4D97-AF65-F5344CB8AC3E}">
        <p14:creationId xmlns:p14="http://schemas.microsoft.com/office/powerpoint/2010/main" val="3353519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110B-7A2F-B94B-19FB-209B69324609}"/>
              </a:ext>
            </a:extLst>
          </p:cNvPr>
          <p:cNvSpPr>
            <a:spLocks noGrp="1"/>
          </p:cNvSpPr>
          <p:nvPr>
            <p:ph type="title"/>
          </p:nvPr>
        </p:nvSpPr>
        <p:spPr>
          <a:xfrm>
            <a:off x="417560" y="30495"/>
            <a:ext cx="11035651" cy="689439"/>
          </a:xfrm>
        </p:spPr>
        <p:txBody>
          <a:bodyPr/>
          <a:lstStyle/>
          <a:p>
            <a:r>
              <a:rPr lang="en-US" dirty="0"/>
              <a:t>Click to edit Master title style</a:t>
            </a:r>
            <a:endParaRPr lang="en-DE" dirty="0"/>
          </a:p>
        </p:txBody>
      </p:sp>
      <p:sp>
        <p:nvSpPr>
          <p:cNvPr id="3" name="Content Placeholder 2">
            <a:extLst>
              <a:ext uri="{FF2B5EF4-FFF2-40B4-BE49-F238E27FC236}">
                <a16:creationId xmlns:a16="http://schemas.microsoft.com/office/drawing/2014/main" id="{E459B57D-F0A8-9553-CEAC-C069A7574F20}"/>
              </a:ext>
            </a:extLst>
          </p:cNvPr>
          <p:cNvSpPr>
            <a:spLocks noGrp="1"/>
          </p:cNvSpPr>
          <p:nvPr>
            <p:ph idx="1"/>
          </p:nvPr>
        </p:nvSpPr>
        <p:spPr>
          <a:xfrm>
            <a:off x="504328" y="1632065"/>
            <a:ext cx="11035650" cy="43815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DE" dirty="0"/>
          </a:p>
        </p:txBody>
      </p:sp>
      <p:sp>
        <p:nvSpPr>
          <p:cNvPr id="4" name="Date Placeholder 3">
            <a:extLst>
              <a:ext uri="{FF2B5EF4-FFF2-40B4-BE49-F238E27FC236}">
                <a16:creationId xmlns:a16="http://schemas.microsoft.com/office/drawing/2014/main" id="{F445D86D-E47E-D7CA-D2F2-12FE196BD625}"/>
              </a:ext>
            </a:extLst>
          </p:cNvPr>
          <p:cNvSpPr>
            <a:spLocks noGrp="1"/>
          </p:cNvSpPr>
          <p:nvPr>
            <p:ph type="dt" sz="half" idx="10"/>
          </p:nvPr>
        </p:nvSpPr>
        <p:spPr/>
        <p:txBody>
          <a:bodyPr/>
          <a:lstStyle/>
          <a:p>
            <a:fld id="{65233AC3-BD5F-4E3B-B426-1377A5B5C8C7}" type="datetime1">
              <a:rPr lang="de-DE" smtClean="0"/>
              <a:t>05.02.2024</a:t>
            </a:fld>
            <a:endParaRPr lang="en-DE" dirty="0"/>
          </a:p>
        </p:txBody>
      </p:sp>
      <p:sp>
        <p:nvSpPr>
          <p:cNvPr id="5" name="Footer Placeholder 4">
            <a:extLst>
              <a:ext uri="{FF2B5EF4-FFF2-40B4-BE49-F238E27FC236}">
                <a16:creationId xmlns:a16="http://schemas.microsoft.com/office/drawing/2014/main" id="{A06C6CBD-B1D9-8E86-62B4-A6900A2AF9F4}"/>
              </a:ext>
            </a:extLst>
          </p:cNvPr>
          <p:cNvSpPr>
            <a:spLocks noGrp="1"/>
          </p:cNvSpPr>
          <p:nvPr>
            <p:ph type="ftr" sz="quarter" idx="11"/>
          </p:nvPr>
        </p:nvSpPr>
        <p:spPr/>
        <p:txBody>
          <a:bodyPr/>
          <a:lstStyle/>
          <a:p>
            <a:r>
              <a:rPr lang="en-US"/>
              <a:t>Game Concept Document: Evomag</a:t>
            </a:r>
            <a:endParaRPr lang="en-DE"/>
          </a:p>
        </p:txBody>
      </p:sp>
      <p:sp>
        <p:nvSpPr>
          <p:cNvPr id="6" name="Slide Number Placeholder 5">
            <a:extLst>
              <a:ext uri="{FF2B5EF4-FFF2-40B4-BE49-F238E27FC236}">
                <a16:creationId xmlns:a16="http://schemas.microsoft.com/office/drawing/2014/main" id="{5A00343B-5614-7DD5-A576-4C1214B87082}"/>
              </a:ext>
            </a:extLst>
          </p:cNvPr>
          <p:cNvSpPr>
            <a:spLocks noGrp="1"/>
          </p:cNvSpPr>
          <p:nvPr>
            <p:ph type="sldNum" sz="quarter" idx="12"/>
          </p:nvPr>
        </p:nvSpPr>
        <p:spPr/>
        <p:txBody>
          <a:bodyPr/>
          <a:lstStyle/>
          <a:p>
            <a:fld id="{29C4495E-90C5-49CF-B82B-9708F32E51EC}" type="slidenum">
              <a:rPr lang="en-DE" smtClean="0"/>
              <a:t>‹#›</a:t>
            </a:fld>
            <a:endParaRPr lang="en-DE"/>
          </a:p>
        </p:txBody>
      </p:sp>
      <p:cxnSp>
        <p:nvCxnSpPr>
          <p:cNvPr id="7" name="Straight Connector 6">
            <a:extLst>
              <a:ext uri="{FF2B5EF4-FFF2-40B4-BE49-F238E27FC236}">
                <a16:creationId xmlns:a16="http://schemas.microsoft.com/office/drawing/2014/main" id="{1B5F140F-3428-74AC-0AF2-58F76F92EC71}"/>
              </a:ext>
            </a:extLst>
          </p:cNvPr>
          <p:cNvCxnSpPr/>
          <p:nvPr userDrawn="1"/>
        </p:nvCxnSpPr>
        <p:spPr>
          <a:xfrm>
            <a:off x="652020" y="6259398"/>
            <a:ext cx="10887959"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72ADDC-FD92-7B80-4F6D-B519ED61D4E0}"/>
              </a:ext>
            </a:extLst>
          </p:cNvPr>
          <p:cNvCxnSpPr/>
          <p:nvPr userDrawn="1"/>
        </p:nvCxnSpPr>
        <p:spPr>
          <a:xfrm>
            <a:off x="652019" y="791909"/>
            <a:ext cx="10887959"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017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262B026-4E98-7126-4AA6-D4A985647598}"/>
              </a:ext>
            </a:extLst>
          </p:cNvPr>
          <p:cNvSpPr>
            <a:spLocks noGrp="1"/>
          </p:cNvSpPr>
          <p:nvPr>
            <p:ph type="dt" sz="half" idx="10"/>
          </p:nvPr>
        </p:nvSpPr>
        <p:spPr/>
        <p:txBody>
          <a:bodyPr/>
          <a:lstStyle/>
          <a:p>
            <a:fld id="{7C5F5730-D2EA-41C3-A311-70373CCC95A9}" type="datetime1">
              <a:rPr lang="de-DE" smtClean="0"/>
              <a:t>05.02.2024</a:t>
            </a:fld>
            <a:endParaRPr lang="en-DE"/>
          </a:p>
        </p:txBody>
      </p:sp>
      <p:sp>
        <p:nvSpPr>
          <p:cNvPr id="5" name="Footer Placeholder 4">
            <a:extLst>
              <a:ext uri="{FF2B5EF4-FFF2-40B4-BE49-F238E27FC236}">
                <a16:creationId xmlns:a16="http://schemas.microsoft.com/office/drawing/2014/main" id="{662EF8FF-1121-8008-3580-25A5EE7EBB1F}"/>
              </a:ext>
            </a:extLst>
          </p:cNvPr>
          <p:cNvSpPr>
            <a:spLocks noGrp="1"/>
          </p:cNvSpPr>
          <p:nvPr>
            <p:ph type="ftr" sz="quarter" idx="11"/>
          </p:nvPr>
        </p:nvSpPr>
        <p:spPr/>
        <p:txBody>
          <a:bodyPr/>
          <a:lstStyle/>
          <a:p>
            <a:r>
              <a:rPr lang="en-US"/>
              <a:t>Game Concept Document: Evomag</a:t>
            </a:r>
            <a:endParaRPr lang="en-DE"/>
          </a:p>
        </p:txBody>
      </p:sp>
      <p:sp>
        <p:nvSpPr>
          <p:cNvPr id="6" name="Slide Number Placeholder 5">
            <a:extLst>
              <a:ext uri="{FF2B5EF4-FFF2-40B4-BE49-F238E27FC236}">
                <a16:creationId xmlns:a16="http://schemas.microsoft.com/office/drawing/2014/main" id="{6AD7B644-A8F2-28E5-DDF6-10CF47330E45}"/>
              </a:ext>
            </a:extLst>
          </p:cNvPr>
          <p:cNvSpPr>
            <a:spLocks noGrp="1"/>
          </p:cNvSpPr>
          <p:nvPr>
            <p:ph type="sldNum" sz="quarter" idx="12"/>
          </p:nvPr>
        </p:nvSpPr>
        <p:spPr/>
        <p:txBody>
          <a:bodyPr/>
          <a:lstStyle/>
          <a:p>
            <a:fld id="{29C4495E-90C5-49CF-B82B-9708F32E51EC}" type="slidenum">
              <a:rPr lang="en-DE" smtClean="0"/>
              <a:t>‹#›</a:t>
            </a:fld>
            <a:endParaRPr lang="en-DE"/>
          </a:p>
        </p:txBody>
      </p:sp>
    </p:spTree>
    <p:extLst>
      <p:ext uri="{BB962C8B-B14F-4D97-AF65-F5344CB8AC3E}">
        <p14:creationId xmlns:p14="http://schemas.microsoft.com/office/powerpoint/2010/main" val="323509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ECE98-AF4C-AE4B-8DB7-8C75E01A62B5}"/>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FC2A535A-2D7F-7827-15D8-14DFE1CA22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102862EA-B8AB-E62A-4613-79629F23D2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C0B45911-19FF-7609-F369-80FE41502EAE}"/>
              </a:ext>
            </a:extLst>
          </p:cNvPr>
          <p:cNvSpPr>
            <a:spLocks noGrp="1"/>
          </p:cNvSpPr>
          <p:nvPr>
            <p:ph type="dt" sz="half" idx="10"/>
          </p:nvPr>
        </p:nvSpPr>
        <p:spPr/>
        <p:txBody>
          <a:bodyPr/>
          <a:lstStyle/>
          <a:p>
            <a:fld id="{5FD296BF-58ED-44B9-A408-DA744ABA8194}" type="datetime1">
              <a:rPr lang="de-DE" smtClean="0"/>
              <a:t>05.02.2024</a:t>
            </a:fld>
            <a:endParaRPr lang="en-DE"/>
          </a:p>
        </p:txBody>
      </p:sp>
      <p:sp>
        <p:nvSpPr>
          <p:cNvPr id="6" name="Footer Placeholder 5">
            <a:extLst>
              <a:ext uri="{FF2B5EF4-FFF2-40B4-BE49-F238E27FC236}">
                <a16:creationId xmlns:a16="http://schemas.microsoft.com/office/drawing/2014/main" id="{815A82D7-BDDF-8AB3-CE62-2D1FBA499EBE}"/>
              </a:ext>
            </a:extLst>
          </p:cNvPr>
          <p:cNvSpPr>
            <a:spLocks noGrp="1"/>
          </p:cNvSpPr>
          <p:nvPr>
            <p:ph type="ftr" sz="quarter" idx="11"/>
          </p:nvPr>
        </p:nvSpPr>
        <p:spPr/>
        <p:txBody>
          <a:bodyPr/>
          <a:lstStyle/>
          <a:p>
            <a:r>
              <a:rPr lang="en-US"/>
              <a:t>Game Concept Document: Evomag</a:t>
            </a:r>
            <a:endParaRPr lang="en-DE"/>
          </a:p>
        </p:txBody>
      </p:sp>
      <p:sp>
        <p:nvSpPr>
          <p:cNvPr id="7" name="Slide Number Placeholder 6">
            <a:extLst>
              <a:ext uri="{FF2B5EF4-FFF2-40B4-BE49-F238E27FC236}">
                <a16:creationId xmlns:a16="http://schemas.microsoft.com/office/drawing/2014/main" id="{1D83C657-6F0A-3866-A417-E1307BAE8289}"/>
              </a:ext>
            </a:extLst>
          </p:cNvPr>
          <p:cNvSpPr>
            <a:spLocks noGrp="1"/>
          </p:cNvSpPr>
          <p:nvPr>
            <p:ph type="sldNum" sz="quarter" idx="12"/>
          </p:nvPr>
        </p:nvSpPr>
        <p:spPr/>
        <p:txBody>
          <a:bodyPr/>
          <a:lstStyle/>
          <a:p>
            <a:fld id="{29C4495E-90C5-49CF-B82B-9708F32E51EC}" type="slidenum">
              <a:rPr lang="en-DE" smtClean="0"/>
              <a:t>‹#›</a:t>
            </a:fld>
            <a:endParaRPr lang="en-DE"/>
          </a:p>
        </p:txBody>
      </p:sp>
    </p:spTree>
    <p:extLst>
      <p:ext uri="{BB962C8B-B14F-4D97-AF65-F5344CB8AC3E}">
        <p14:creationId xmlns:p14="http://schemas.microsoft.com/office/powerpoint/2010/main" val="2541735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E5208-1161-5ECE-4E54-72FD440B8297}"/>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DABA8C56-09E8-D9F8-7AFF-4A8BB60B9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78628C-F7BA-81F2-89CE-E5C5FF2C3A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2D73518D-0F61-3DF1-9A18-73B8922A96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E27997-730E-CA57-E602-FDF98F777B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91A53746-17C1-5E77-7E09-7529550F8054}"/>
              </a:ext>
            </a:extLst>
          </p:cNvPr>
          <p:cNvSpPr>
            <a:spLocks noGrp="1"/>
          </p:cNvSpPr>
          <p:nvPr>
            <p:ph type="dt" sz="half" idx="10"/>
          </p:nvPr>
        </p:nvSpPr>
        <p:spPr/>
        <p:txBody>
          <a:bodyPr/>
          <a:lstStyle/>
          <a:p>
            <a:fld id="{53AA5306-3BAD-423F-BF74-55026E8C1E85}" type="datetime1">
              <a:rPr lang="de-DE" smtClean="0"/>
              <a:t>05.02.2024</a:t>
            </a:fld>
            <a:endParaRPr lang="en-DE"/>
          </a:p>
        </p:txBody>
      </p:sp>
      <p:sp>
        <p:nvSpPr>
          <p:cNvPr id="8" name="Footer Placeholder 7">
            <a:extLst>
              <a:ext uri="{FF2B5EF4-FFF2-40B4-BE49-F238E27FC236}">
                <a16:creationId xmlns:a16="http://schemas.microsoft.com/office/drawing/2014/main" id="{AE558E68-6335-ACE3-8DA6-D64BAB231000}"/>
              </a:ext>
            </a:extLst>
          </p:cNvPr>
          <p:cNvSpPr>
            <a:spLocks noGrp="1"/>
          </p:cNvSpPr>
          <p:nvPr>
            <p:ph type="ftr" sz="quarter" idx="11"/>
          </p:nvPr>
        </p:nvSpPr>
        <p:spPr/>
        <p:txBody>
          <a:bodyPr/>
          <a:lstStyle/>
          <a:p>
            <a:r>
              <a:rPr lang="en-US"/>
              <a:t>Game Concept Document: Evomag</a:t>
            </a:r>
            <a:endParaRPr lang="en-DE"/>
          </a:p>
        </p:txBody>
      </p:sp>
      <p:sp>
        <p:nvSpPr>
          <p:cNvPr id="9" name="Slide Number Placeholder 8">
            <a:extLst>
              <a:ext uri="{FF2B5EF4-FFF2-40B4-BE49-F238E27FC236}">
                <a16:creationId xmlns:a16="http://schemas.microsoft.com/office/drawing/2014/main" id="{78474C64-0257-0260-CC0F-5A6F1092F614}"/>
              </a:ext>
            </a:extLst>
          </p:cNvPr>
          <p:cNvSpPr>
            <a:spLocks noGrp="1"/>
          </p:cNvSpPr>
          <p:nvPr>
            <p:ph type="sldNum" sz="quarter" idx="12"/>
          </p:nvPr>
        </p:nvSpPr>
        <p:spPr/>
        <p:txBody>
          <a:bodyPr/>
          <a:lstStyle/>
          <a:p>
            <a:fld id="{29C4495E-90C5-49CF-B82B-9708F32E51EC}" type="slidenum">
              <a:rPr lang="en-DE" smtClean="0"/>
              <a:t>‹#›</a:t>
            </a:fld>
            <a:endParaRPr lang="en-DE"/>
          </a:p>
        </p:txBody>
      </p:sp>
    </p:spTree>
    <p:extLst>
      <p:ext uri="{BB962C8B-B14F-4D97-AF65-F5344CB8AC3E}">
        <p14:creationId xmlns:p14="http://schemas.microsoft.com/office/powerpoint/2010/main" val="1575398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AA6E-71BB-334B-9D8B-C99CEBF57530}"/>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000DC8C2-58C6-5C2F-9CBA-6633233AB39B}"/>
              </a:ext>
            </a:extLst>
          </p:cNvPr>
          <p:cNvSpPr>
            <a:spLocks noGrp="1"/>
          </p:cNvSpPr>
          <p:nvPr>
            <p:ph type="dt" sz="half" idx="10"/>
          </p:nvPr>
        </p:nvSpPr>
        <p:spPr/>
        <p:txBody>
          <a:bodyPr/>
          <a:lstStyle/>
          <a:p>
            <a:fld id="{91AD1F04-2A77-436E-A8AB-6E78B34CDAAE}" type="datetime1">
              <a:rPr lang="de-DE" smtClean="0"/>
              <a:t>05.02.2024</a:t>
            </a:fld>
            <a:endParaRPr lang="en-DE"/>
          </a:p>
        </p:txBody>
      </p:sp>
      <p:sp>
        <p:nvSpPr>
          <p:cNvPr id="4" name="Footer Placeholder 3">
            <a:extLst>
              <a:ext uri="{FF2B5EF4-FFF2-40B4-BE49-F238E27FC236}">
                <a16:creationId xmlns:a16="http://schemas.microsoft.com/office/drawing/2014/main" id="{A5CCB676-C912-2CAC-D4E2-70B9F5484A6F}"/>
              </a:ext>
            </a:extLst>
          </p:cNvPr>
          <p:cNvSpPr>
            <a:spLocks noGrp="1"/>
          </p:cNvSpPr>
          <p:nvPr>
            <p:ph type="ftr" sz="quarter" idx="11"/>
          </p:nvPr>
        </p:nvSpPr>
        <p:spPr/>
        <p:txBody>
          <a:bodyPr/>
          <a:lstStyle/>
          <a:p>
            <a:r>
              <a:rPr lang="en-US"/>
              <a:t>Game Concept Document: Evomag</a:t>
            </a:r>
            <a:endParaRPr lang="en-DE"/>
          </a:p>
        </p:txBody>
      </p:sp>
      <p:sp>
        <p:nvSpPr>
          <p:cNvPr id="5" name="Slide Number Placeholder 4">
            <a:extLst>
              <a:ext uri="{FF2B5EF4-FFF2-40B4-BE49-F238E27FC236}">
                <a16:creationId xmlns:a16="http://schemas.microsoft.com/office/drawing/2014/main" id="{43458230-B711-C79B-22FE-CDDC1464134D}"/>
              </a:ext>
            </a:extLst>
          </p:cNvPr>
          <p:cNvSpPr>
            <a:spLocks noGrp="1"/>
          </p:cNvSpPr>
          <p:nvPr>
            <p:ph type="sldNum" sz="quarter" idx="12"/>
          </p:nvPr>
        </p:nvSpPr>
        <p:spPr/>
        <p:txBody>
          <a:bodyPr/>
          <a:lstStyle/>
          <a:p>
            <a:fld id="{29C4495E-90C5-49CF-B82B-9708F32E51EC}" type="slidenum">
              <a:rPr lang="en-DE" smtClean="0"/>
              <a:t>‹#›</a:t>
            </a:fld>
            <a:endParaRPr lang="en-DE"/>
          </a:p>
        </p:txBody>
      </p:sp>
    </p:spTree>
    <p:extLst>
      <p:ext uri="{BB962C8B-B14F-4D97-AF65-F5344CB8AC3E}">
        <p14:creationId xmlns:p14="http://schemas.microsoft.com/office/powerpoint/2010/main" val="24090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536B67-08BF-AB95-5C94-1FA657736634}"/>
              </a:ext>
            </a:extLst>
          </p:cNvPr>
          <p:cNvSpPr>
            <a:spLocks noGrp="1"/>
          </p:cNvSpPr>
          <p:nvPr>
            <p:ph type="dt" sz="half" idx="10"/>
          </p:nvPr>
        </p:nvSpPr>
        <p:spPr/>
        <p:txBody>
          <a:bodyPr/>
          <a:lstStyle/>
          <a:p>
            <a:fld id="{190B6200-2F2C-45B7-A401-B78FB98A6126}" type="datetime1">
              <a:rPr lang="de-DE" smtClean="0"/>
              <a:t>05.02.2024</a:t>
            </a:fld>
            <a:endParaRPr lang="en-DE"/>
          </a:p>
        </p:txBody>
      </p:sp>
      <p:sp>
        <p:nvSpPr>
          <p:cNvPr id="3" name="Footer Placeholder 2">
            <a:extLst>
              <a:ext uri="{FF2B5EF4-FFF2-40B4-BE49-F238E27FC236}">
                <a16:creationId xmlns:a16="http://schemas.microsoft.com/office/drawing/2014/main" id="{B97F91B2-82CE-F614-AA31-06D2EB4CF838}"/>
              </a:ext>
            </a:extLst>
          </p:cNvPr>
          <p:cNvSpPr>
            <a:spLocks noGrp="1"/>
          </p:cNvSpPr>
          <p:nvPr>
            <p:ph type="ftr" sz="quarter" idx="11"/>
          </p:nvPr>
        </p:nvSpPr>
        <p:spPr/>
        <p:txBody>
          <a:bodyPr/>
          <a:lstStyle/>
          <a:p>
            <a:r>
              <a:rPr lang="en-US"/>
              <a:t>Game Concept Document: Evomag</a:t>
            </a:r>
            <a:endParaRPr lang="en-DE"/>
          </a:p>
        </p:txBody>
      </p:sp>
      <p:sp>
        <p:nvSpPr>
          <p:cNvPr id="4" name="Slide Number Placeholder 3">
            <a:extLst>
              <a:ext uri="{FF2B5EF4-FFF2-40B4-BE49-F238E27FC236}">
                <a16:creationId xmlns:a16="http://schemas.microsoft.com/office/drawing/2014/main" id="{B9C5C200-6ABA-F38D-673E-3C6506021BFF}"/>
              </a:ext>
            </a:extLst>
          </p:cNvPr>
          <p:cNvSpPr>
            <a:spLocks noGrp="1"/>
          </p:cNvSpPr>
          <p:nvPr>
            <p:ph type="sldNum" sz="quarter" idx="12"/>
          </p:nvPr>
        </p:nvSpPr>
        <p:spPr/>
        <p:txBody>
          <a:bodyPr/>
          <a:lstStyle/>
          <a:p>
            <a:fld id="{29C4495E-90C5-49CF-B82B-9708F32E51EC}" type="slidenum">
              <a:rPr lang="en-DE" smtClean="0"/>
              <a:t>‹#›</a:t>
            </a:fld>
            <a:endParaRPr lang="en-DE"/>
          </a:p>
        </p:txBody>
      </p:sp>
    </p:spTree>
    <p:extLst>
      <p:ext uri="{BB962C8B-B14F-4D97-AF65-F5344CB8AC3E}">
        <p14:creationId xmlns:p14="http://schemas.microsoft.com/office/powerpoint/2010/main" val="1461441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31F34-A11C-A538-0464-FB7AE0D836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9E327B5F-0D16-2A9A-6A5E-5791F426A6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59633055-122F-9C9D-FA9B-6C74A6018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E46F8-3833-A489-6D65-B0B8E4F7D212}"/>
              </a:ext>
            </a:extLst>
          </p:cNvPr>
          <p:cNvSpPr>
            <a:spLocks noGrp="1"/>
          </p:cNvSpPr>
          <p:nvPr>
            <p:ph type="dt" sz="half" idx="10"/>
          </p:nvPr>
        </p:nvSpPr>
        <p:spPr/>
        <p:txBody>
          <a:bodyPr/>
          <a:lstStyle/>
          <a:p>
            <a:fld id="{440217EF-04E3-487F-B832-9D7EDD461E1C}" type="datetime1">
              <a:rPr lang="de-DE" smtClean="0"/>
              <a:t>05.02.2024</a:t>
            </a:fld>
            <a:endParaRPr lang="en-DE"/>
          </a:p>
        </p:txBody>
      </p:sp>
      <p:sp>
        <p:nvSpPr>
          <p:cNvPr id="6" name="Footer Placeholder 5">
            <a:extLst>
              <a:ext uri="{FF2B5EF4-FFF2-40B4-BE49-F238E27FC236}">
                <a16:creationId xmlns:a16="http://schemas.microsoft.com/office/drawing/2014/main" id="{6A51D828-14F8-3611-AA3A-7A42C96FA2F4}"/>
              </a:ext>
            </a:extLst>
          </p:cNvPr>
          <p:cNvSpPr>
            <a:spLocks noGrp="1"/>
          </p:cNvSpPr>
          <p:nvPr>
            <p:ph type="ftr" sz="quarter" idx="11"/>
          </p:nvPr>
        </p:nvSpPr>
        <p:spPr/>
        <p:txBody>
          <a:bodyPr/>
          <a:lstStyle/>
          <a:p>
            <a:r>
              <a:rPr lang="en-US"/>
              <a:t>Game Concept Document: Evomag</a:t>
            </a:r>
            <a:endParaRPr lang="en-DE"/>
          </a:p>
        </p:txBody>
      </p:sp>
      <p:sp>
        <p:nvSpPr>
          <p:cNvPr id="7" name="Slide Number Placeholder 6">
            <a:extLst>
              <a:ext uri="{FF2B5EF4-FFF2-40B4-BE49-F238E27FC236}">
                <a16:creationId xmlns:a16="http://schemas.microsoft.com/office/drawing/2014/main" id="{2D5CDA70-3431-81AE-F766-D5875A03296E}"/>
              </a:ext>
            </a:extLst>
          </p:cNvPr>
          <p:cNvSpPr>
            <a:spLocks noGrp="1"/>
          </p:cNvSpPr>
          <p:nvPr>
            <p:ph type="sldNum" sz="quarter" idx="12"/>
          </p:nvPr>
        </p:nvSpPr>
        <p:spPr/>
        <p:txBody>
          <a:bodyPr/>
          <a:lstStyle/>
          <a:p>
            <a:fld id="{29C4495E-90C5-49CF-B82B-9708F32E51EC}" type="slidenum">
              <a:rPr lang="en-DE" smtClean="0"/>
              <a:t>‹#›</a:t>
            </a:fld>
            <a:endParaRPr lang="en-DE"/>
          </a:p>
        </p:txBody>
      </p:sp>
    </p:spTree>
    <p:extLst>
      <p:ext uri="{BB962C8B-B14F-4D97-AF65-F5344CB8AC3E}">
        <p14:creationId xmlns:p14="http://schemas.microsoft.com/office/powerpoint/2010/main" val="782909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8F41-6FCE-A1DE-5257-474ACABC9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8A06B3DD-319E-22CA-2DA6-10F518A67B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036BDCA9-4876-0038-AD73-44D981C2E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769EAE-E8F0-0AA6-C9C4-DC11D93DBBB8}"/>
              </a:ext>
            </a:extLst>
          </p:cNvPr>
          <p:cNvSpPr>
            <a:spLocks noGrp="1"/>
          </p:cNvSpPr>
          <p:nvPr>
            <p:ph type="dt" sz="half" idx="10"/>
          </p:nvPr>
        </p:nvSpPr>
        <p:spPr/>
        <p:txBody>
          <a:bodyPr/>
          <a:lstStyle/>
          <a:p>
            <a:fld id="{C48D0D44-DEB0-4A2E-B974-B8B31687D5F3}" type="datetime1">
              <a:rPr lang="de-DE" smtClean="0"/>
              <a:t>05.02.2024</a:t>
            </a:fld>
            <a:endParaRPr lang="en-DE"/>
          </a:p>
        </p:txBody>
      </p:sp>
      <p:sp>
        <p:nvSpPr>
          <p:cNvPr id="6" name="Footer Placeholder 5">
            <a:extLst>
              <a:ext uri="{FF2B5EF4-FFF2-40B4-BE49-F238E27FC236}">
                <a16:creationId xmlns:a16="http://schemas.microsoft.com/office/drawing/2014/main" id="{E44610E7-0786-C41D-8D68-D65A14C0BF33}"/>
              </a:ext>
            </a:extLst>
          </p:cNvPr>
          <p:cNvSpPr>
            <a:spLocks noGrp="1"/>
          </p:cNvSpPr>
          <p:nvPr>
            <p:ph type="ftr" sz="quarter" idx="11"/>
          </p:nvPr>
        </p:nvSpPr>
        <p:spPr/>
        <p:txBody>
          <a:bodyPr/>
          <a:lstStyle/>
          <a:p>
            <a:r>
              <a:rPr lang="en-US"/>
              <a:t>Game Concept Document: Evomag</a:t>
            </a:r>
            <a:endParaRPr lang="en-DE"/>
          </a:p>
        </p:txBody>
      </p:sp>
      <p:sp>
        <p:nvSpPr>
          <p:cNvPr id="7" name="Slide Number Placeholder 6">
            <a:extLst>
              <a:ext uri="{FF2B5EF4-FFF2-40B4-BE49-F238E27FC236}">
                <a16:creationId xmlns:a16="http://schemas.microsoft.com/office/drawing/2014/main" id="{66E9329A-2BD4-BFB5-4941-95D44642012F}"/>
              </a:ext>
            </a:extLst>
          </p:cNvPr>
          <p:cNvSpPr>
            <a:spLocks noGrp="1"/>
          </p:cNvSpPr>
          <p:nvPr>
            <p:ph type="sldNum" sz="quarter" idx="12"/>
          </p:nvPr>
        </p:nvSpPr>
        <p:spPr/>
        <p:txBody>
          <a:bodyPr/>
          <a:lstStyle/>
          <a:p>
            <a:fld id="{29C4495E-90C5-49CF-B82B-9708F32E51EC}" type="slidenum">
              <a:rPr lang="en-DE" smtClean="0"/>
              <a:t>‹#›</a:t>
            </a:fld>
            <a:endParaRPr lang="en-DE"/>
          </a:p>
        </p:txBody>
      </p:sp>
    </p:spTree>
    <p:extLst>
      <p:ext uri="{BB962C8B-B14F-4D97-AF65-F5344CB8AC3E}">
        <p14:creationId xmlns:p14="http://schemas.microsoft.com/office/powerpoint/2010/main" val="387353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925576-C8C6-3C9A-AFD6-092D7F87C0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CCA77169-7EDA-ECDD-9532-4C0D9587BE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DE" dirty="0"/>
          </a:p>
        </p:txBody>
      </p:sp>
      <p:sp>
        <p:nvSpPr>
          <p:cNvPr id="4" name="Date Placeholder 3">
            <a:extLst>
              <a:ext uri="{FF2B5EF4-FFF2-40B4-BE49-F238E27FC236}">
                <a16:creationId xmlns:a16="http://schemas.microsoft.com/office/drawing/2014/main" id="{5D823947-D91F-27FC-A456-E92B86FA38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lumMod val="75000"/>
                  </a:schemeClr>
                </a:solidFill>
              </a:defRPr>
            </a:lvl1pPr>
          </a:lstStyle>
          <a:p>
            <a:fld id="{C7796F2B-2C30-4EA7-9777-42BCCCF9611D}" type="datetime1">
              <a:rPr lang="de-DE" smtClean="0"/>
              <a:pPr/>
              <a:t>05.02.2024</a:t>
            </a:fld>
            <a:endParaRPr lang="en-DE" dirty="0"/>
          </a:p>
        </p:txBody>
      </p:sp>
      <p:sp>
        <p:nvSpPr>
          <p:cNvPr id="5" name="Footer Placeholder 4">
            <a:extLst>
              <a:ext uri="{FF2B5EF4-FFF2-40B4-BE49-F238E27FC236}">
                <a16:creationId xmlns:a16="http://schemas.microsoft.com/office/drawing/2014/main" id="{5919F79B-2507-D774-2EBC-73FB2CDD1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lumMod val="75000"/>
                  </a:schemeClr>
                </a:solidFill>
              </a:defRPr>
            </a:lvl1pPr>
          </a:lstStyle>
          <a:p>
            <a:r>
              <a:rPr lang="en-US" dirty="0"/>
              <a:t>Game Concept Document: </a:t>
            </a:r>
            <a:r>
              <a:rPr lang="en-US" dirty="0" err="1"/>
              <a:t>Evomag</a:t>
            </a:r>
            <a:endParaRPr lang="en-DE" dirty="0"/>
          </a:p>
        </p:txBody>
      </p:sp>
      <p:sp>
        <p:nvSpPr>
          <p:cNvPr id="6" name="Slide Number Placeholder 5">
            <a:extLst>
              <a:ext uri="{FF2B5EF4-FFF2-40B4-BE49-F238E27FC236}">
                <a16:creationId xmlns:a16="http://schemas.microsoft.com/office/drawing/2014/main" id="{65513C18-EAF6-369E-81C6-D51A52185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lumMod val="75000"/>
                  </a:schemeClr>
                </a:solidFill>
              </a:defRPr>
            </a:lvl1pPr>
          </a:lstStyle>
          <a:p>
            <a:fld id="{29C4495E-90C5-49CF-B82B-9708F32E51EC}" type="slidenum">
              <a:rPr lang="en-DE" smtClean="0"/>
              <a:pPr/>
              <a:t>‹#›</a:t>
            </a:fld>
            <a:endParaRPr lang="en-DE" dirty="0"/>
          </a:p>
        </p:txBody>
      </p:sp>
    </p:spTree>
    <p:extLst>
      <p:ext uri="{BB962C8B-B14F-4D97-AF65-F5344CB8AC3E}">
        <p14:creationId xmlns:p14="http://schemas.microsoft.com/office/powerpoint/2010/main" val="1455347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F18D-45CA-B543-98AF-48D629854742}"/>
              </a:ext>
            </a:extLst>
          </p:cNvPr>
          <p:cNvSpPr>
            <a:spLocks noGrp="1"/>
          </p:cNvSpPr>
          <p:nvPr>
            <p:ph type="ctrTitle"/>
          </p:nvPr>
        </p:nvSpPr>
        <p:spPr>
          <a:xfrm>
            <a:off x="2875174" y="1286996"/>
            <a:ext cx="6381948" cy="1833275"/>
          </a:xfrm>
          <a:effectLst>
            <a:glow rad="63500">
              <a:schemeClr val="accent4">
                <a:satMod val="175000"/>
                <a:alpha val="40000"/>
              </a:schemeClr>
            </a:glow>
            <a:outerShdw blurRad="50800" dist="127000" dir="5400000" algn="ctr" rotWithShape="0">
              <a:srgbClr val="000000">
                <a:alpha val="43137"/>
              </a:srgbClr>
            </a:outerShdw>
            <a:softEdge rad="127000"/>
          </a:effectLst>
        </p:spPr>
        <p:txBody>
          <a:bodyPr>
            <a:normAutofit/>
          </a:bodyPr>
          <a:lstStyle/>
          <a:p>
            <a:r>
              <a:rPr lang="en-US" sz="9600" b="1" dirty="0" err="1">
                <a:solidFill>
                  <a:schemeClr val="bg1"/>
                </a:solidFill>
                <a:latin typeface="Bauhaus 93" panose="04030905020B02020C02" pitchFamily="82" charset="0"/>
              </a:rPr>
              <a:t>Evomag</a:t>
            </a:r>
            <a:endParaRPr lang="en-DE" sz="9600" b="1" dirty="0">
              <a:solidFill>
                <a:schemeClr val="bg1"/>
              </a:solidFill>
              <a:latin typeface="Bauhaus 93" panose="04030905020B02020C02" pitchFamily="82" charset="0"/>
            </a:endParaRPr>
          </a:p>
        </p:txBody>
      </p:sp>
      <p:sp>
        <p:nvSpPr>
          <p:cNvPr id="3" name="Subtitle 2">
            <a:extLst>
              <a:ext uri="{FF2B5EF4-FFF2-40B4-BE49-F238E27FC236}">
                <a16:creationId xmlns:a16="http://schemas.microsoft.com/office/drawing/2014/main" id="{2671C298-DD5E-93B1-BBD3-36760AB15750}"/>
              </a:ext>
            </a:extLst>
          </p:cNvPr>
          <p:cNvSpPr>
            <a:spLocks noGrp="1"/>
          </p:cNvSpPr>
          <p:nvPr>
            <p:ph type="subTitle" idx="1"/>
          </p:nvPr>
        </p:nvSpPr>
        <p:spPr>
          <a:xfrm>
            <a:off x="1524000" y="4115971"/>
            <a:ext cx="9144000" cy="1655762"/>
          </a:xfrm>
        </p:spPr>
        <p:txBody>
          <a:bodyPr>
            <a:normAutofit/>
          </a:bodyPr>
          <a:lstStyle/>
          <a:p>
            <a:r>
              <a:rPr lang="en-US" dirty="0">
                <a:solidFill>
                  <a:schemeClr val="bg1"/>
                </a:solidFill>
                <a:latin typeface="Bauhaus 93" panose="04030905020B02020C02" pitchFamily="82" charset="0"/>
              </a:rPr>
              <a:t>Wie </a:t>
            </a:r>
            <a:r>
              <a:rPr lang="en-US" dirty="0" err="1">
                <a:solidFill>
                  <a:schemeClr val="bg1"/>
                </a:solidFill>
                <a:latin typeface="Bauhaus 93" panose="04030905020B02020C02" pitchFamily="82" charset="0"/>
              </a:rPr>
              <a:t>wirst</a:t>
            </a:r>
            <a:r>
              <a:rPr lang="en-US" dirty="0">
                <a:solidFill>
                  <a:schemeClr val="bg1"/>
                </a:solidFill>
                <a:latin typeface="Bauhaus 93" panose="04030905020B02020C02" pitchFamily="82" charset="0"/>
              </a:rPr>
              <a:t> du die Evolution </a:t>
            </a:r>
            <a:r>
              <a:rPr lang="en-US" dirty="0" err="1">
                <a:solidFill>
                  <a:schemeClr val="bg1"/>
                </a:solidFill>
                <a:latin typeface="Bauhaus 93" panose="04030905020B02020C02" pitchFamily="82" charset="0"/>
              </a:rPr>
              <a:t>kontrollieren</a:t>
            </a:r>
            <a:r>
              <a:rPr lang="en-US" dirty="0">
                <a:solidFill>
                  <a:schemeClr val="bg1"/>
                </a:solidFill>
                <a:latin typeface="Bauhaus 93" panose="04030905020B02020C02" pitchFamily="82" charset="0"/>
              </a:rPr>
              <a:t>?</a:t>
            </a:r>
          </a:p>
          <a:p>
            <a:endParaRPr lang="en-US" dirty="0">
              <a:solidFill>
                <a:schemeClr val="bg1"/>
              </a:solidFill>
              <a:latin typeface="Bauhaus 93" panose="04030905020B02020C02" pitchFamily="82" charset="0"/>
            </a:endParaRPr>
          </a:p>
          <a:p>
            <a:endParaRPr lang="en-US" dirty="0">
              <a:solidFill>
                <a:schemeClr val="bg1"/>
              </a:solidFill>
              <a:latin typeface="Bauhaus 93" panose="04030905020B02020C02" pitchFamily="82" charset="0"/>
            </a:endParaRPr>
          </a:p>
          <a:p>
            <a:r>
              <a:rPr lang="en-US" sz="1400" dirty="0">
                <a:solidFill>
                  <a:schemeClr val="bg1"/>
                </a:solidFill>
                <a:latin typeface="Bauhaus 93" panose="04030905020B02020C02" pitchFamily="82" charset="0"/>
              </a:rPr>
              <a:t>Von Johannes Timter</a:t>
            </a:r>
          </a:p>
        </p:txBody>
      </p:sp>
    </p:spTree>
    <p:extLst>
      <p:ext uri="{BB962C8B-B14F-4D97-AF65-F5344CB8AC3E}">
        <p14:creationId xmlns:p14="http://schemas.microsoft.com/office/powerpoint/2010/main" val="2344341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8D915-1E13-AA16-C360-A36F46A0FE82}"/>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BA55C084-5D9A-D48A-9DAC-59ACA27A1DD2}"/>
              </a:ext>
            </a:extLst>
          </p:cNvPr>
          <p:cNvSpPr>
            <a:spLocks noGrp="1"/>
          </p:cNvSpPr>
          <p:nvPr>
            <p:ph type="dt" sz="half" idx="10"/>
          </p:nvPr>
        </p:nvSpPr>
        <p:spPr/>
        <p:txBody>
          <a:bodyPr/>
          <a:lstStyle/>
          <a:p>
            <a:fld id="{65233AC3-BD5F-4E3B-B426-1377A5B5C8C7}" type="datetime1">
              <a:rPr lang="de-DE" smtClean="0"/>
              <a:t>05.02.2024</a:t>
            </a:fld>
            <a:endParaRPr lang="en-DE" dirty="0"/>
          </a:p>
        </p:txBody>
      </p:sp>
      <p:sp>
        <p:nvSpPr>
          <p:cNvPr id="5" name="Footer Placeholder 4">
            <a:extLst>
              <a:ext uri="{FF2B5EF4-FFF2-40B4-BE49-F238E27FC236}">
                <a16:creationId xmlns:a16="http://schemas.microsoft.com/office/drawing/2014/main" id="{82D7D87E-DBF0-02C7-0811-ECB20DD352B6}"/>
              </a:ext>
            </a:extLst>
          </p:cNvPr>
          <p:cNvSpPr>
            <a:spLocks noGrp="1"/>
          </p:cNvSpPr>
          <p:nvPr>
            <p:ph type="ftr" sz="quarter" idx="11"/>
          </p:nvPr>
        </p:nvSpPr>
        <p:spPr/>
        <p:txBody>
          <a:bodyPr/>
          <a:lstStyle/>
          <a:p>
            <a:r>
              <a:rPr lang="en-US"/>
              <a:t>Game Concept Document: Evomag</a:t>
            </a:r>
            <a:endParaRPr lang="en-DE"/>
          </a:p>
        </p:txBody>
      </p:sp>
      <p:sp>
        <p:nvSpPr>
          <p:cNvPr id="6" name="Slide Number Placeholder 5">
            <a:extLst>
              <a:ext uri="{FF2B5EF4-FFF2-40B4-BE49-F238E27FC236}">
                <a16:creationId xmlns:a16="http://schemas.microsoft.com/office/drawing/2014/main" id="{B4BBA8D8-C851-CE17-9C6E-4496FCF39FDB}"/>
              </a:ext>
            </a:extLst>
          </p:cNvPr>
          <p:cNvSpPr>
            <a:spLocks noGrp="1"/>
          </p:cNvSpPr>
          <p:nvPr>
            <p:ph type="sldNum" sz="quarter" idx="12"/>
          </p:nvPr>
        </p:nvSpPr>
        <p:spPr/>
        <p:txBody>
          <a:bodyPr/>
          <a:lstStyle/>
          <a:p>
            <a:fld id="{29C4495E-90C5-49CF-B82B-9708F32E51EC}" type="slidenum">
              <a:rPr lang="en-DE" smtClean="0"/>
              <a:t>10</a:t>
            </a:fld>
            <a:endParaRPr lang="en-DE"/>
          </a:p>
        </p:txBody>
      </p:sp>
      <p:sp>
        <p:nvSpPr>
          <p:cNvPr id="7" name="Flowchart: Delay 6">
            <a:extLst>
              <a:ext uri="{FF2B5EF4-FFF2-40B4-BE49-F238E27FC236}">
                <a16:creationId xmlns:a16="http://schemas.microsoft.com/office/drawing/2014/main" id="{11907481-7B9B-DCDA-86A1-40CEB9F31A0D}"/>
              </a:ext>
            </a:extLst>
          </p:cNvPr>
          <p:cNvSpPr/>
          <p:nvPr/>
        </p:nvSpPr>
        <p:spPr>
          <a:xfrm>
            <a:off x="0" y="-364237"/>
            <a:ext cx="4618721" cy="7762564"/>
          </a:xfrm>
          <a:prstGeom prst="flowChartDelay">
            <a:avLst/>
          </a:prstGeom>
          <a:gradFill flip="none" rotWithShape="1">
            <a:gsLst>
              <a:gs pos="0">
                <a:srgbClr val="12A2C5"/>
              </a:gs>
              <a:gs pos="35000">
                <a:srgbClr val="0E89A8"/>
              </a:gs>
              <a:gs pos="100000">
                <a:srgbClr val="06414F"/>
              </a:gs>
            </a:gsLst>
            <a:lin ang="10800000" scaled="1"/>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TextBox 7">
            <a:extLst>
              <a:ext uri="{FF2B5EF4-FFF2-40B4-BE49-F238E27FC236}">
                <a16:creationId xmlns:a16="http://schemas.microsoft.com/office/drawing/2014/main" id="{56991F9A-E2BC-6053-19EA-ADA9FF37C22F}"/>
              </a:ext>
            </a:extLst>
          </p:cNvPr>
          <p:cNvSpPr txBox="1"/>
          <p:nvPr/>
        </p:nvSpPr>
        <p:spPr>
          <a:xfrm>
            <a:off x="157128" y="2705725"/>
            <a:ext cx="4305022" cy="1446550"/>
          </a:xfrm>
          <a:prstGeom prst="rect">
            <a:avLst/>
          </a:prstGeom>
          <a:noFill/>
        </p:spPr>
        <p:txBody>
          <a:bodyPr wrap="square" rtlCol="0">
            <a:spAutoFit/>
          </a:bodyPr>
          <a:lstStyle/>
          <a:p>
            <a:r>
              <a:rPr lang="en-US" sz="4400" dirty="0" err="1">
                <a:solidFill>
                  <a:schemeClr val="bg1"/>
                </a:solidFill>
                <a:latin typeface="Bauhaus 93" panose="04030905020B02020C02" pitchFamily="82" charset="0"/>
              </a:rPr>
              <a:t>Herausforderung</a:t>
            </a:r>
            <a:r>
              <a:rPr lang="en-US" sz="4400" dirty="0">
                <a:solidFill>
                  <a:schemeClr val="bg1"/>
                </a:solidFill>
                <a:latin typeface="Bauhaus 93" panose="04030905020B02020C02" pitchFamily="82" charset="0"/>
              </a:rPr>
              <a:t> des Spiels</a:t>
            </a:r>
            <a:endParaRPr lang="en-DE" sz="4400" dirty="0">
              <a:solidFill>
                <a:schemeClr val="bg1"/>
              </a:solidFill>
              <a:latin typeface="Bauhaus 93" panose="04030905020B02020C02" pitchFamily="82" charset="0"/>
            </a:endParaRPr>
          </a:p>
        </p:txBody>
      </p:sp>
      <p:sp>
        <p:nvSpPr>
          <p:cNvPr id="9" name="TextBox 8">
            <a:extLst>
              <a:ext uri="{FF2B5EF4-FFF2-40B4-BE49-F238E27FC236}">
                <a16:creationId xmlns:a16="http://schemas.microsoft.com/office/drawing/2014/main" id="{5B4F43BD-7B2C-7C4E-28CE-01FA00BA2A0A}"/>
              </a:ext>
            </a:extLst>
          </p:cNvPr>
          <p:cNvSpPr txBox="1"/>
          <p:nvPr/>
        </p:nvSpPr>
        <p:spPr>
          <a:xfrm>
            <a:off x="5248344" y="1785170"/>
            <a:ext cx="6018132" cy="4093428"/>
          </a:xfrm>
          <a:prstGeom prst="rect">
            <a:avLst/>
          </a:prstGeom>
          <a:noFill/>
        </p:spPr>
        <p:txBody>
          <a:bodyPr wrap="square" rtlCol="0">
            <a:spAutoFit/>
          </a:bodyPr>
          <a:lstStyle/>
          <a:p>
            <a:r>
              <a:rPr lang="en-US" sz="2000" dirty="0">
                <a:solidFill>
                  <a:schemeClr val="bg1"/>
                </a:solidFill>
                <a:latin typeface="Bauhaus 93" panose="04030905020B02020C02" pitchFamily="82" charset="0"/>
              </a:rPr>
              <a:t>Der Spieler muss </a:t>
            </a:r>
            <a:r>
              <a:rPr lang="en-US" sz="2000" dirty="0" err="1">
                <a:solidFill>
                  <a:schemeClr val="bg1"/>
                </a:solidFill>
                <a:latin typeface="Bauhaus 93" panose="04030905020B02020C02" pitchFamily="82" charset="0"/>
              </a:rPr>
              <a:t>zuerst</a:t>
            </a:r>
            <a:r>
              <a:rPr lang="en-US" sz="2000" dirty="0">
                <a:solidFill>
                  <a:schemeClr val="bg1"/>
                </a:solidFill>
                <a:latin typeface="Bauhaus 93" panose="04030905020B02020C02" pitchFamily="82" charset="0"/>
              </a:rPr>
              <a:t> das </a:t>
            </a:r>
            <a:r>
              <a:rPr lang="en-US" sz="2000" dirty="0" err="1">
                <a:solidFill>
                  <a:schemeClr val="bg1"/>
                </a:solidFill>
                <a:latin typeface="Bauhaus 93" panose="04030905020B02020C02" pitchFamily="82" charset="0"/>
              </a:rPr>
              <a:t>eigene</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Überleben</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sichern</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indem</a:t>
            </a:r>
            <a:r>
              <a:rPr lang="en-US" sz="2000" dirty="0">
                <a:solidFill>
                  <a:schemeClr val="bg1"/>
                </a:solidFill>
                <a:latin typeface="Bauhaus 93" panose="04030905020B02020C02" pitchFamily="82" charset="0"/>
              </a:rPr>
              <a:t> er </a:t>
            </a:r>
            <a:r>
              <a:rPr lang="en-US" sz="2000" dirty="0" err="1">
                <a:solidFill>
                  <a:schemeClr val="bg1"/>
                </a:solidFill>
                <a:latin typeface="Bauhaus 93" panose="04030905020B02020C02" pitchFamily="82" charset="0"/>
              </a:rPr>
              <a:t>passende</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Nahrung</a:t>
            </a:r>
            <a:r>
              <a:rPr lang="en-US" sz="2000" dirty="0">
                <a:solidFill>
                  <a:schemeClr val="bg1"/>
                </a:solidFill>
                <a:latin typeface="Bauhaus 93" panose="04030905020B02020C02" pitchFamily="82" charset="0"/>
              </a:rPr>
              <a:t> in der </a:t>
            </a:r>
            <a:r>
              <a:rPr lang="en-US" sz="2000" dirty="0" err="1">
                <a:solidFill>
                  <a:schemeClr val="bg1"/>
                </a:solidFill>
                <a:latin typeface="Bauhaus 93" panose="04030905020B02020C02" pitchFamily="82" charset="0"/>
              </a:rPr>
              <a:t>Spielwelt</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findet</a:t>
            </a:r>
            <a:r>
              <a:rPr lang="en-US" sz="2000" dirty="0">
                <a:solidFill>
                  <a:schemeClr val="bg1"/>
                </a:solidFill>
                <a:latin typeface="Bauhaus 93" panose="04030905020B02020C02" pitchFamily="82" charset="0"/>
              </a:rPr>
              <a:t>. Dabei </a:t>
            </a:r>
            <a:r>
              <a:rPr lang="en-US" sz="2000" dirty="0" err="1">
                <a:solidFill>
                  <a:schemeClr val="bg1"/>
                </a:solidFill>
                <a:latin typeface="Bauhaus 93" panose="04030905020B02020C02" pitchFamily="82" charset="0"/>
              </a:rPr>
              <a:t>konkurriert</a:t>
            </a:r>
            <a:r>
              <a:rPr lang="en-US" sz="2000" dirty="0">
                <a:solidFill>
                  <a:schemeClr val="bg1"/>
                </a:solidFill>
                <a:latin typeface="Bauhaus 93" panose="04030905020B02020C02" pitchFamily="82" charset="0"/>
              </a:rPr>
              <a:t> er </a:t>
            </a:r>
            <a:r>
              <a:rPr lang="en-US" sz="2000" dirty="0" err="1">
                <a:solidFill>
                  <a:schemeClr val="bg1"/>
                </a:solidFill>
                <a:latin typeface="Bauhaus 93" panose="04030905020B02020C02" pitchFamily="82" charset="0"/>
              </a:rPr>
              <a:t>mit</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anderen</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Kreaturen</a:t>
            </a:r>
            <a:r>
              <a:rPr lang="en-US" sz="2000" dirty="0">
                <a:solidFill>
                  <a:schemeClr val="bg1"/>
                </a:solidFill>
                <a:latin typeface="Bauhaus 93" panose="04030905020B02020C02" pitchFamily="82" charset="0"/>
              </a:rPr>
              <a:t>, die </a:t>
            </a:r>
            <a:r>
              <a:rPr lang="en-US" sz="2000" dirty="0" err="1">
                <a:solidFill>
                  <a:schemeClr val="bg1"/>
                </a:solidFill>
                <a:latin typeface="Bauhaus 93" panose="04030905020B02020C02" pitchFamily="82" charset="0"/>
              </a:rPr>
              <a:t>versuchen</a:t>
            </a:r>
            <a:r>
              <a:rPr lang="en-US" sz="2000" dirty="0">
                <a:solidFill>
                  <a:schemeClr val="bg1"/>
                </a:solidFill>
                <a:latin typeface="Bauhaus 93" panose="04030905020B02020C02" pitchFamily="82" charset="0"/>
              </a:rPr>
              <a:t> dem Spieler </a:t>
            </a:r>
            <a:r>
              <a:rPr lang="en-US" sz="2000" dirty="0" err="1">
                <a:solidFill>
                  <a:schemeClr val="bg1"/>
                </a:solidFill>
                <a:latin typeface="Bauhaus 93" panose="04030905020B02020C02" pitchFamily="82" charset="0"/>
              </a:rPr>
              <a:t>zuvorzukommen</a:t>
            </a:r>
            <a:r>
              <a:rPr lang="en-US" sz="2000" dirty="0">
                <a:solidFill>
                  <a:schemeClr val="bg1"/>
                </a:solidFill>
                <a:latin typeface="Bauhaus 93" panose="04030905020B02020C02" pitchFamily="82" charset="0"/>
              </a:rPr>
              <a:t>.</a:t>
            </a:r>
          </a:p>
          <a:p>
            <a:r>
              <a:rPr lang="en-US" sz="2000" dirty="0">
                <a:solidFill>
                  <a:schemeClr val="bg1"/>
                </a:solidFill>
                <a:latin typeface="Bauhaus 93" panose="04030905020B02020C02" pitchFamily="82" charset="0"/>
              </a:rPr>
              <a:t>Doch nicht </a:t>
            </a:r>
            <a:r>
              <a:rPr lang="en-US" sz="2000" dirty="0" err="1">
                <a:solidFill>
                  <a:schemeClr val="bg1"/>
                </a:solidFill>
                <a:latin typeface="Bauhaus 93" panose="04030905020B02020C02" pitchFamily="82" charset="0"/>
              </a:rPr>
              <a:t>nur</a:t>
            </a:r>
            <a:r>
              <a:rPr lang="en-US" sz="2000" dirty="0">
                <a:solidFill>
                  <a:schemeClr val="bg1"/>
                </a:solidFill>
                <a:latin typeface="Bauhaus 93" panose="04030905020B02020C02" pitchFamily="82" charset="0"/>
              </a:rPr>
              <a:t> das: </a:t>
            </a:r>
            <a:r>
              <a:rPr lang="en-US" sz="2000" dirty="0" err="1">
                <a:solidFill>
                  <a:schemeClr val="bg1"/>
                </a:solidFill>
                <a:latin typeface="Bauhaus 93" panose="04030905020B02020C02" pitchFamily="82" charset="0"/>
              </a:rPr>
              <a:t>Gegnerische</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fleischfressende</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Kreaturen</a:t>
            </a:r>
            <a:r>
              <a:rPr lang="en-US" sz="2000" dirty="0">
                <a:solidFill>
                  <a:schemeClr val="bg1"/>
                </a:solidFill>
                <a:latin typeface="Bauhaus 93" panose="04030905020B02020C02" pitchFamily="82" charset="0"/>
              </a:rPr>
              <a:t> können den Spieler </a:t>
            </a:r>
            <a:r>
              <a:rPr lang="en-US" sz="2000" dirty="0" err="1">
                <a:solidFill>
                  <a:schemeClr val="bg1"/>
                </a:solidFill>
                <a:latin typeface="Bauhaus 93" panose="04030905020B02020C02" pitchFamily="82" charset="0"/>
              </a:rPr>
              <a:t>angreifen</a:t>
            </a:r>
            <a:r>
              <a:rPr lang="en-US" sz="2000" dirty="0">
                <a:solidFill>
                  <a:schemeClr val="bg1"/>
                </a:solidFill>
                <a:latin typeface="Bauhaus 93" panose="04030905020B02020C02" pitchFamily="82" charset="0"/>
              </a:rPr>
              <a:t>: Wird der Spieler </a:t>
            </a:r>
            <a:r>
              <a:rPr lang="en-US" sz="2000" dirty="0" err="1">
                <a:solidFill>
                  <a:schemeClr val="bg1"/>
                </a:solidFill>
                <a:latin typeface="Bauhaus 93" panose="04030905020B02020C02" pitchFamily="82" charset="0"/>
              </a:rPr>
              <a:t>fliehen</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oder</a:t>
            </a:r>
            <a:r>
              <a:rPr lang="en-US" sz="2000" dirty="0">
                <a:solidFill>
                  <a:schemeClr val="bg1"/>
                </a:solidFill>
                <a:latin typeface="Bauhaus 93" panose="04030905020B02020C02" pitchFamily="82" charset="0"/>
              </a:rPr>
              <a:t> sich entscheiden </a:t>
            </a:r>
            <a:r>
              <a:rPr lang="en-US" sz="2000" dirty="0" err="1">
                <a:solidFill>
                  <a:schemeClr val="bg1"/>
                </a:solidFill>
                <a:latin typeface="Bauhaus 93" panose="04030905020B02020C02" pitchFamily="82" charset="0"/>
              </a:rPr>
              <a:t>zu</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Kämpfen</a:t>
            </a:r>
            <a:r>
              <a:rPr lang="en-US" sz="2000" dirty="0">
                <a:solidFill>
                  <a:schemeClr val="bg1"/>
                </a:solidFill>
                <a:latin typeface="Bauhaus 93" panose="04030905020B02020C02" pitchFamily="82" charset="0"/>
              </a:rPr>
              <a:t>?</a:t>
            </a:r>
          </a:p>
          <a:p>
            <a:endParaRPr lang="en-US" sz="2000" dirty="0">
              <a:solidFill>
                <a:schemeClr val="bg1"/>
              </a:solidFill>
              <a:latin typeface="Bauhaus 93" panose="04030905020B02020C02" pitchFamily="82" charset="0"/>
            </a:endParaRPr>
          </a:p>
          <a:p>
            <a:r>
              <a:rPr lang="en-US" sz="2000" dirty="0" err="1">
                <a:solidFill>
                  <a:schemeClr val="bg1"/>
                </a:solidFill>
                <a:latin typeface="Bauhaus 93" panose="04030905020B02020C02" pitchFamily="82" charset="0"/>
              </a:rPr>
              <a:t>Außerdem</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entscheidet</a:t>
            </a:r>
            <a:r>
              <a:rPr lang="en-US" sz="2000" dirty="0">
                <a:solidFill>
                  <a:schemeClr val="bg1"/>
                </a:solidFill>
                <a:latin typeface="Bauhaus 93" panose="04030905020B02020C02" pitchFamily="82" charset="0"/>
              </a:rPr>
              <a:t> der Spieler </a:t>
            </a:r>
            <a:r>
              <a:rPr lang="en-US" sz="2000" dirty="0" err="1">
                <a:solidFill>
                  <a:schemeClr val="bg1"/>
                </a:solidFill>
                <a:latin typeface="Bauhaus 93" panose="04030905020B02020C02" pitchFamily="82" charset="0"/>
              </a:rPr>
              <a:t>über</a:t>
            </a:r>
            <a:r>
              <a:rPr lang="en-US" sz="2000" dirty="0">
                <a:solidFill>
                  <a:schemeClr val="bg1"/>
                </a:solidFill>
                <a:latin typeface="Bauhaus 93" panose="04030905020B02020C02" pitchFamily="82" charset="0"/>
              </a:rPr>
              <a:t> die Evolution seiner </a:t>
            </a:r>
            <a:r>
              <a:rPr lang="en-US" sz="2000" dirty="0" err="1">
                <a:solidFill>
                  <a:schemeClr val="bg1"/>
                </a:solidFill>
                <a:latin typeface="Bauhaus 93" panose="04030905020B02020C02" pitchFamily="82" charset="0"/>
              </a:rPr>
              <a:t>Kreatur</a:t>
            </a:r>
            <a:r>
              <a:rPr lang="en-US" sz="2000" dirty="0">
                <a:solidFill>
                  <a:schemeClr val="bg1"/>
                </a:solidFill>
                <a:latin typeface="Bauhaus 93" panose="04030905020B02020C02" pitchFamily="82" charset="0"/>
              </a:rPr>
              <a:t>. Dabei werden </a:t>
            </a:r>
            <a:r>
              <a:rPr lang="en-US" sz="2000" dirty="0" err="1">
                <a:solidFill>
                  <a:schemeClr val="bg1"/>
                </a:solidFill>
                <a:latin typeface="Bauhaus 93" panose="04030905020B02020C02" pitchFamily="82" charset="0"/>
              </a:rPr>
              <a:t>neue</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Körperteile</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hinzugefügt</a:t>
            </a:r>
            <a:r>
              <a:rPr lang="en-US" sz="2000" dirty="0">
                <a:solidFill>
                  <a:schemeClr val="bg1"/>
                </a:solidFill>
                <a:latin typeface="Bauhaus 93" panose="04030905020B02020C02" pitchFamily="82" charset="0"/>
              </a:rPr>
              <a:t> und </a:t>
            </a:r>
            <a:r>
              <a:rPr lang="en-US" sz="2000" dirty="0" err="1">
                <a:solidFill>
                  <a:schemeClr val="bg1"/>
                </a:solidFill>
                <a:latin typeface="Bauhaus 93" panose="04030905020B02020C02" pitchFamily="82" charset="0"/>
              </a:rPr>
              <a:t>Eigenschaften</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verändert</a:t>
            </a:r>
            <a:r>
              <a:rPr lang="en-US" sz="2000" dirty="0">
                <a:solidFill>
                  <a:schemeClr val="bg1"/>
                </a:solidFill>
                <a:latin typeface="Bauhaus 93" panose="04030905020B02020C02" pitchFamily="82" charset="0"/>
              </a:rPr>
              <a:t> um sich der </a:t>
            </a:r>
            <a:r>
              <a:rPr lang="en-US" sz="2000" dirty="0" err="1">
                <a:solidFill>
                  <a:schemeClr val="bg1"/>
                </a:solidFill>
                <a:latin typeface="Bauhaus 93" panose="04030905020B02020C02" pitchFamily="82" charset="0"/>
              </a:rPr>
              <a:t>Umgebung</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anzupassen</a:t>
            </a:r>
            <a:r>
              <a:rPr lang="en-US" sz="2000" dirty="0">
                <a:solidFill>
                  <a:schemeClr val="bg1"/>
                </a:solidFill>
                <a:latin typeface="Bauhaus 93" panose="04030905020B02020C02" pitchFamily="82" charset="0"/>
              </a:rPr>
              <a:t>.</a:t>
            </a:r>
            <a:endParaRPr lang="en-DE" sz="2000" dirty="0">
              <a:solidFill>
                <a:schemeClr val="bg1"/>
              </a:solidFill>
              <a:latin typeface="Bauhaus 93" panose="04030905020B02020C02" pitchFamily="82" charset="0"/>
            </a:endParaRPr>
          </a:p>
        </p:txBody>
      </p:sp>
    </p:spTree>
    <p:extLst>
      <p:ext uri="{BB962C8B-B14F-4D97-AF65-F5344CB8AC3E}">
        <p14:creationId xmlns:p14="http://schemas.microsoft.com/office/powerpoint/2010/main" val="3440274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62DC0-C121-5D5C-C388-218EAEEB5E67}"/>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E1240DC5-B770-50E3-C89B-87D397B0584E}"/>
              </a:ext>
            </a:extLst>
          </p:cNvPr>
          <p:cNvSpPr>
            <a:spLocks noGrp="1"/>
          </p:cNvSpPr>
          <p:nvPr>
            <p:ph type="dt" sz="half" idx="10"/>
          </p:nvPr>
        </p:nvSpPr>
        <p:spPr/>
        <p:txBody>
          <a:bodyPr/>
          <a:lstStyle/>
          <a:p>
            <a:fld id="{65233AC3-BD5F-4E3B-B426-1377A5B5C8C7}" type="datetime1">
              <a:rPr lang="de-DE" smtClean="0"/>
              <a:t>05.02.2024</a:t>
            </a:fld>
            <a:endParaRPr lang="en-DE" dirty="0"/>
          </a:p>
        </p:txBody>
      </p:sp>
      <p:sp>
        <p:nvSpPr>
          <p:cNvPr id="5" name="Footer Placeholder 4">
            <a:extLst>
              <a:ext uri="{FF2B5EF4-FFF2-40B4-BE49-F238E27FC236}">
                <a16:creationId xmlns:a16="http://schemas.microsoft.com/office/drawing/2014/main" id="{3B922DA9-AC50-358B-6E18-4B7F6A3503F5}"/>
              </a:ext>
            </a:extLst>
          </p:cNvPr>
          <p:cNvSpPr>
            <a:spLocks noGrp="1"/>
          </p:cNvSpPr>
          <p:nvPr>
            <p:ph type="ftr" sz="quarter" idx="11"/>
          </p:nvPr>
        </p:nvSpPr>
        <p:spPr/>
        <p:txBody>
          <a:bodyPr/>
          <a:lstStyle/>
          <a:p>
            <a:r>
              <a:rPr lang="en-US"/>
              <a:t>Game Concept Document: Evomag</a:t>
            </a:r>
            <a:endParaRPr lang="en-DE"/>
          </a:p>
        </p:txBody>
      </p:sp>
      <p:sp>
        <p:nvSpPr>
          <p:cNvPr id="6" name="Slide Number Placeholder 5">
            <a:extLst>
              <a:ext uri="{FF2B5EF4-FFF2-40B4-BE49-F238E27FC236}">
                <a16:creationId xmlns:a16="http://schemas.microsoft.com/office/drawing/2014/main" id="{E8A711D5-64E4-8E8B-4DF4-93E067130AEF}"/>
              </a:ext>
            </a:extLst>
          </p:cNvPr>
          <p:cNvSpPr>
            <a:spLocks noGrp="1"/>
          </p:cNvSpPr>
          <p:nvPr>
            <p:ph type="sldNum" sz="quarter" idx="12"/>
          </p:nvPr>
        </p:nvSpPr>
        <p:spPr/>
        <p:txBody>
          <a:bodyPr/>
          <a:lstStyle/>
          <a:p>
            <a:fld id="{29C4495E-90C5-49CF-B82B-9708F32E51EC}" type="slidenum">
              <a:rPr lang="en-DE" smtClean="0"/>
              <a:t>11</a:t>
            </a:fld>
            <a:endParaRPr lang="en-DE"/>
          </a:p>
        </p:txBody>
      </p:sp>
      <p:sp>
        <p:nvSpPr>
          <p:cNvPr id="7" name="Flowchart: Delay 6">
            <a:extLst>
              <a:ext uri="{FF2B5EF4-FFF2-40B4-BE49-F238E27FC236}">
                <a16:creationId xmlns:a16="http://schemas.microsoft.com/office/drawing/2014/main" id="{9C810BFB-9EFC-CC9A-13B7-24C167D4ACF9}"/>
              </a:ext>
            </a:extLst>
          </p:cNvPr>
          <p:cNvSpPr/>
          <p:nvPr/>
        </p:nvSpPr>
        <p:spPr>
          <a:xfrm>
            <a:off x="0" y="-364237"/>
            <a:ext cx="4618721" cy="7762564"/>
          </a:xfrm>
          <a:prstGeom prst="flowChartDelay">
            <a:avLst/>
          </a:prstGeom>
          <a:gradFill flip="none" rotWithShape="1">
            <a:gsLst>
              <a:gs pos="0">
                <a:srgbClr val="12A2C5"/>
              </a:gs>
              <a:gs pos="35000">
                <a:srgbClr val="0E89A8"/>
              </a:gs>
              <a:gs pos="100000">
                <a:srgbClr val="06414F"/>
              </a:gs>
            </a:gsLst>
            <a:lin ang="10800000" scaled="1"/>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TextBox 7">
            <a:extLst>
              <a:ext uri="{FF2B5EF4-FFF2-40B4-BE49-F238E27FC236}">
                <a16:creationId xmlns:a16="http://schemas.microsoft.com/office/drawing/2014/main" id="{86E6E7E0-7E71-C740-F162-2D1E14363F2A}"/>
              </a:ext>
            </a:extLst>
          </p:cNvPr>
          <p:cNvSpPr txBox="1"/>
          <p:nvPr/>
        </p:nvSpPr>
        <p:spPr>
          <a:xfrm>
            <a:off x="233606" y="2793770"/>
            <a:ext cx="3617553" cy="1446550"/>
          </a:xfrm>
          <a:prstGeom prst="rect">
            <a:avLst/>
          </a:prstGeom>
          <a:noFill/>
        </p:spPr>
        <p:txBody>
          <a:bodyPr wrap="square" rtlCol="0">
            <a:spAutoFit/>
          </a:bodyPr>
          <a:lstStyle/>
          <a:p>
            <a:r>
              <a:rPr lang="en-US" sz="4400" dirty="0">
                <a:solidFill>
                  <a:schemeClr val="bg1"/>
                </a:solidFill>
                <a:latin typeface="Bauhaus 93" panose="04030905020B02020C02" pitchFamily="82" charset="0"/>
              </a:rPr>
              <a:t>Rolle des Spielers</a:t>
            </a:r>
            <a:endParaRPr lang="en-DE" sz="4400" dirty="0">
              <a:solidFill>
                <a:schemeClr val="bg1"/>
              </a:solidFill>
              <a:latin typeface="Bauhaus 93" panose="04030905020B02020C02" pitchFamily="82" charset="0"/>
            </a:endParaRPr>
          </a:p>
        </p:txBody>
      </p:sp>
      <p:sp>
        <p:nvSpPr>
          <p:cNvPr id="9" name="TextBox 8">
            <a:extLst>
              <a:ext uri="{FF2B5EF4-FFF2-40B4-BE49-F238E27FC236}">
                <a16:creationId xmlns:a16="http://schemas.microsoft.com/office/drawing/2014/main" id="{71067D66-8574-6308-63CB-821DEF8189F1}"/>
              </a:ext>
            </a:extLst>
          </p:cNvPr>
          <p:cNvSpPr txBox="1"/>
          <p:nvPr/>
        </p:nvSpPr>
        <p:spPr>
          <a:xfrm>
            <a:off x="5059235" y="2648416"/>
            <a:ext cx="6899159" cy="1938992"/>
          </a:xfrm>
          <a:prstGeom prst="rect">
            <a:avLst/>
          </a:prstGeom>
          <a:noFill/>
        </p:spPr>
        <p:txBody>
          <a:bodyPr wrap="square" rtlCol="0">
            <a:spAutoFit/>
          </a:bodyPr>
          <a:lstStyle/>
          <a:p>
            <a:r>
              <a:rPr lang="en-US" sz="2000" dirty="0">
                <a:solidFill>
                  <a:schemeClr val="bg1"/>
                </a:solidFill>
                <a:latin typeface="Bauhaus 93" panose="04030905020B02020C02" pitchFamily="82" charset="0"/>
              </a:rPr>
              <a:t>Der Spieler </a:t>
            </a:r>
            <a:r>
              <a:rPr lang="en-US" sz="2000" dirty="0" err="1">
                <a:solidFill>
                  <a:schemeClr val="bg1"/>
                </a:solidFill>
                <a:latin typeface="Bauhaus 93" panose="04030905020B02020C02" pitchFamily="82" charset="0"/>
              </a:rPr>
              <a:t>kontrolliert</a:t>
            </a:r>
            <a:r>
              <a:rPr lang="en-US" sz="2000" dirty="0">
                <a:solidFill>
                  <a:schemeClr val="bg1"/>
                </a:solidFill>
                <a:latin typeface="Bauhaus 93" panose="04030905020B02020C02" pitchFamily="82" charset="0"/>
              </a:rPr>
              <a:t> einen </a:t>
            </a:r>
            <a:r>
              <a:rPr lang="en-US" sz="2000" dirty="0" err="1">
                <a:solidFill>
                  <a:schemeClr val="bg1"/>
                </a:solidFill>
                <a:latin typeface="Bauhaus 93" panose="04030905020B02020C02" pitchFamily="82" charset="0"/>
              </a:rPr>
              <a:t>einfacheen</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mehrzelligeen</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mikroskopisch</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kleinen</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Organismus</a:t>
            </a:r>
            <a:r>
              <a:rPr lang="en-US" sz="2000" dirty="0">
                <a:solidFill>
                  <a:schemeClr val="bg1"/>
                </a:solidFill>
                <a:latin typeface="Bauhaus 93" panose="04030905020B02020C02" pitchFamily="82" charset="0"/>
              </a:rPr>
              <a:t> in der </a:t>
            </a:r>
            <a:r>
              <a:rPr lang="en-US" sz="2000" dirty="0" err="1">
                <a:solidFill>
                  <a:schemeClr val="bg1"/>
                </a:solidFill>
                <a:latin typeface="Bauhaus 93" panose="04030905020B02020C02" pitchFamily="82" charset="0"/>
              </a:rPr>
              <a:t>Ursuppe</a:t>
            </a:r>
            <a:r>
              <a:rPr lang="en-US" sz="2000" dirty="0">
                <a:solidFill>
                  <a:schemeClr val="bg1"/>
                </a:solidFill>
                <a:latin typeface="Bauhaus 93" panose="04030905020B02020C02" pitchFamily="82" charset="0"/>
              </a:rPr>
              <a:t>.</a:t>
            </a:r>
          </a:p>
          <a:p>
            <a:r>
              <a:rPr lang="en-US" sz="2000" dirty="0" err="1">
                <a:solidFill>
                  <a:schemeClr val="bg1"/>
                </a:solidFill>
                <a:latin typeface="Bauhaus 93" panose="04030905020B02020C02" pitchFamily="82" charset="0"/>
              </a:rPr>
              <a:t>Außerdem</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darf</a:t>
            </a:r>
            <a:r>
              <a:rPr lang="en-US" sz="2000" dirty="0">
                <a:solidFill>
                  <a:schemeClr val="bg1"/>
                </a:solidFill>
                <a:latin typeface="Bauhaus 93" panose="04030905020B02020C02" pitchFamily="82" charset="0"/>
              </a:rPr>
              <a:t> er in die Rolle </a:t>
            </a:r>
            <a:r>
              <a:rPr lang="en-US" sz="2000" dirty="0" err="1">
                <a:solidFill>
                  <a:schemeClr val="bg1"/>
                </a:solidFill>
                <a:latin typeface="Bauhaus 93" panose="04030905020B02020C02" pitchFamily="82" charset="0"/>
              </a:rPr>
              <a:t>eines</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gottgleichen</a:t>
            </a:r>
            <a:r>
              <a:rPr lang="en-US" sz="2000" dirty="0">
                <a:solidFill>
                  <a:schemeClr val="bg1"/>
                </a:solidFill>
                <a:latin typeface="Bauhaus 93" panose="04030905020B02020C02" pitchFamily="82" charset="0"/>
              </a:rPr>
              <a:t> Bio-</a:t>
            </a:r>
            <a:r>
              <a:rPr lang="en-US" sz="2000" dirty="0" err="1">
                <a:solidFill>
                  <a:schemeClr val="bg1"/>
                </a:solidFill>
                <a:latin typeface="Bauhaus 93" panose="04030905020B02020C02" pitchFamily="82" charset="0"/>
              </a:rPr>
              <a:t>Ingenieurs</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schlüpfen</a:t>
            </a:r>
            <a:r>
              <a:rPr lang="en-US" sz="2000" dirty="0">
                <a:solidFill>
                  <a:schemeClr val="bg1"/>
                </a:solidFill>
                <a:latin typeface="Bauhaus 93" panose="04030905020B02020C02" pitchFamily="82" charset="0"/>
              </a:rPr>
              <a:t> und entscheiden, wie sich die der </a:t>
            </a:r>
            <a:r>
              <a:rPr lang="en-US" sz="2000" dirty="0" err="1">
                <a:solidFill>
                  <a:schemeClr val="bg1"/>
                </a:solidFill>
                <a:latin typeface="Bauhaus 93" panose="04030905020B02020C02" pitchFamily="82" charset="0"/>
              </a:rPr>
              <a:t>Körper</a:t>
            </a:r>
            <a:r>
              <a:rPr lang="en-US" sz="2000" dirty="0">
                <a:solidFill>
                  <a:schemeClr val="bg1"/>
                </a:solidFill>
                <a:latin typeface="Bauhaus 93" panose="04030905020B02020C02" pitchFamily="82" charset="0"/>
              </a:rPr>
              <a:t> und die </a:t>
            </a:r>
            <a:r>
              <a:rPr lang="en-US" sz="2000" dirty="0" err="1">
                <a:solidFill>
                  <a:schemeClr val="bg1"/>
                </a:solidFill>
                <a:latin typeface="Bauhaus 93" panose="04030905020B02020C02" pitchFamily="82" charset="0"/>
              </a:rPr>
              <a:t>Eigenschaften</a:t>
            </a:r>
            <a:r>
              <a:rPr lang="en-US" sz="2000" dirty="0">
                <a:solidFill>
                  <a:schemeClr val="bg1"/>
                </a:solidFill>
                <a:latin typeface="Bauhaus 93" panose="04030905020B02020C02" pitchFamily="82" charset="0"/>
              </a:rPr>
              <a:t> der </a:t>
            </a:r>
            <a:r>
              <a:rPr lang="en-US" sz="2000" dirty="0" err="1">
                <a:solidFill>
                  <a:schemeClr val="bg1"/>
                </a:solidFill>
                <a:latin typeface="Bauhaus 93" panose="04030905020B02020C02" pitchFamily="82" charset="0"/>
              </a:rPr>
              <a:t>Kreatur</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entwickeln</a:t>
            </a:r>
            <a:r>
              <a:rPr lang="en-US" sz="2000" dirty="0">
                <a:solidFill>
                  <a:schemeClr val="bg1"/>
                </a:solidFill>
                <a:latin typeface="Bauhaus 93" panose="04030905020B02020C02" pitchFamily="82" charset="0"/>
              </a:rPr>
              <a:t>.</a:t>
            </a:r>
          </a:p>
          <a:p>
            <a:endParaRPr lang="en-DE" sz="2000" dirty="0">
              <a:solidFill>
                <a:schemeClr val="bg1"/>
              </a:solidFill>
              <a:latin typeface="Bauhaus 93" panose="04030905020B02020C02" pitchFamily="82" charset="0"/>
            </a:endParaRPr>
          </a:p>
        </p:txBody>
      </p:sp>
    </p:spTree>
    <p:extLst>
      <p:ext uri="{BB962C8B-B14F-4D97-AF65-F5344CB8AC3E}">
        <p14:creationId xmlns:p14="http://schemas.microsoft.com/office/powerpoint/2010/main" val="1589574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406E29-2D0F-AEB2-7FD6-7A8FAD63D12C}"/>
              </a:ext>
            </a:extLst>
          </p:cNvPr>
          <p:cNvSpPr>
            <a:spLocks noGrp="1"/>
          </p:cNvSpPr>
          <p:nvPr>
            <p:ph idx="1"/>
          </p:nvPr>
        </p:nvSpPr>
        <p:spPr>
          <a:xfrm>
            <a:off x="1879265" y="1201402"/>
            <a:ext cx="7865436" cy="4318349"/>
          </a:xfrm>
        </p:spPr>
        <p:txBody>
          <a:bodyPr>
            <a:normAutofit/>
          </a:bodyPr>
          <a:lstStyle/>
          <a:p>
            <a:pPr marL="0" indent="0">
              <a:buNone/>
            </a:pPr>
            <a:r>
              <a:rPr lang="en-US" sz="2000" dirty="0" err="1">
                <a:solidFill>
                  <a:schemeClr val="bg1"/>
                </a:solidFill>
                <a:latin typeface="Bauhaus 93" panose="04030905020B02020C02" pitchFamily="82" charset="0"/>
              </a:rPr>
              <a:t>Tauche</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ein</a:t>
            </a:r>
            <a:r>
              <a:rPr lang="en-US" sz="2000" dirty="0">
                <a:solidFill>
                  <a:schemeClr val="bg1"/>
                </a:solidFill>
                <a:latin typeface="Bauhaus 93" panose="04030905020B02020C02" pitchFamily="82" charset="0"/>
              </a:rPr>
              <a:t> in die Welt von </a:t>
            </a:r>
            <a:r>
              <a:rPr lang="en-US" sz="2000" dirty="0" err="1">
                <a:solidFill>
                  <a:schemeClr val="bg1"/>
                </a:solidFill>
                <a:latin typeface="Bauhaus 93" panose="04030905020B02020C02" pitchFamily="82" charset="0"/>
              </a:rPr>
              <a:t>Evomag</a:t>
            </a:r>
            <a:r>
              <a:rPr lang="en-US" sz="2000" dirty="0">
                <a:solidFill>
                  <a:schemeClr val="bg1"/>
                </a:solidFill>
                <a:latin typeface="Bauhaus 93" panose="04030905020B02020C02" pitchFamily="82" charset="0"/>
              </a:rPr>
              <a:t>!</a:t>
            </a:r>
          </a:p>
          <a:p>
            <a:pPr marL="0" indent="0">
              <a:buNone/>
            </a:pPr>
            <a:r>
              <a:rPr lang="en-US" sz="2000" dirty="0">
                <a:solidFill>
                  <a:schemeClr val="bg1"/>
                </a:solidFill>
                <a:latin typeface="Bauhaus 93" panose="04030905020B02020C02" pitchFamily="82" charset="0"/>
              </a:rPr>
              <a:t>Du </a:t>
            </a:r>
            <a:r>
              <a:rPr lang="en-US" sz="2000" dirty="0" err="1">
                <a:solidFill>
                  <a:schemeClr val="bg1"/>
                </a:solidFill>
                <a:latin typeface="Bauhaus 93" panose="04030905020B02020C02" pitchFamily="82" charset="0"/>
              </a:rPr>
              <a:t>kontrollierst</a:t>
            </a:r>
            <a:r>
              <a:rPr lang="en-US" sz="2000" dirty="0">
                <a:solidFill>
                  <a:schemeClr val="bg1"/>
                </a:solidFill>
                <a:latin typeface="Bauhaus 93" panose="04030905020B02020C02" pitchFamily="82" charset="0"/>
              </a:rPr>
              <a:t> das </a:t>
            </a:r>
            <a:r>
              <a:rPr lang="en-US" sz="2000" dirty="0" err="1">
                <a:solidFill>
                  <a:schemeClr val="bg1"/>
                </a:solidFill>
                <a:latin typeface="Bauhaus 93" panose="04030905020B02020C02" pitchFamily="82" charset="0"/>
              </a:rPr>
              <a:t>Schicksal</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eines</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mikroskopisch</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kleinen</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Organismus</a:t>
            </a:r>
            <a:r>
              <a:rPr lang="en-US" sz="2000" dirty="0">
                <a:solidFill>
                  <a:schemeClr val="bg1"/>
                </a:solidFill>
                <a:latin typeface="Bauhaus 93" panose="04030905020B02020C02" pitchFamily="82" charset="0"/>
              </a:rPr>
              <a:t>, der in der </a:t>
            </a:r>
            <a:r>
              <a:rPr lang="en-US" sz="2000" dirty="0" err="1">
                <a:solidFill>
                  <a:schemeClr val="bg1"/>
                </a:solidFill>
                <a:latin typeface="Bauhaus 93" panose="04030905020B02020C02" pitchFamily="82" charset="0"/>
              </a:rPr>
              <a:t>Ursuppe</a:t>
            </a:r>
            <a:r>
              <a:rPr lang="en-US" sz="2000" dirty="0">
                <a:solidFill>
                  <a:schemeClr val="bg1"/>
                </a:solidFill>
                <a:latin typeface="Bauhaus 93" panose="04030905020B02020C02" pitchFamily="82" charset="0"/>
              </a:rPr>
              <a:t> um sein Leben </a:t>
            </a:r>
            <a:r>
              <a:rPr lang="en-US" sz="2000" dirty="0" err="1">
                <a:solidFill>
                  <a:schemeClr val="bg1"/>
                </a:solidFill>
                <a:latin typeface="Bauhaus 93" panose="04030905020B02020C02" pitchFamily="82" charset="0"/>
              </a:rPr>
              <a:t>kämpft</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Bewahre</a:t>
            </a:r>
            <a:r>
              <a:rPr lang="en-US" sz="2000" dirty="0">
                <a:solidFill>
                  <a:schemeClr val="bg1"/>
                </a:solidFill>
                <a:latin typeface="Bauhaus 93" panose="04030905020B02020C02" pitchFamily="82" charset="0"/>
              </a:rPr>
              <a:t> dich </a:t>
            </a:r>
            <a:r>
              <a:rPr lang="en-US" sz="2000" dirty="0" err="1">
                <a:solidFill>
                  <a:schemeClr val="bg1"/>
                </a:solidFill>
                <a:latin typeface="Bauhaus 93" panose="04030905020B02020C02" pitchFamily="82" charset="0"/>
              </a:rPr>
              <a:t>vor</a:t>
            </a:r>
            <a:r>
              <a:rPr lang="en-US" sz="2000" dirty="0">
                <a:solidFill>
                  <a:schemeClr val="bg1"/>
                </a:solidFill>
                <a:latin typeface="Bauhaus 93" panose="04030905020B02020C02" pitchFamily="82" charset="0"/>
              </a:rPr>
              <a:t> dem </a:t>
            </a:r>
            <a:r>
              <a:rPr lang="en-US" sz="2000" dirty="0" err="1">
                <a:solidFill>
                  <a:schemeClr val="bg1"/>
                </a:solidFill>
                <a:latin typeface="Bauhaus 93" panose="04030905020B02020C02" pitchFamily="82" charset="0"/>
              </a:rPr>
              <a:t>Hungertod</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indem</a:t>
            </a:r>
            <a:r>
              <a:rPr lang="en-US" sz="2000" dirty="0">
                <a:solidFill>
                  <a:schemeClr val="bg1"/>
                </a:solidFill>
                <a:latin typeface="Bauhaus 93" panose="04030905020B02020C02" pitchFamily="82" charset="0"/>
              </a:rPr>
              <a:t> du </a:t>
            </a:r>
            <a:r>
              <a:rPr lang="en-US" sz="2000" dirty="0" err="1">
                <a:solidFill>
                  <a:schemeClr val="bg1"/>
                </a:solidFill>
                <a:latin typeface="Bauhaus 93" panose="04030905020B02020C02" pitchFamily="82" charset="0"/>
              </a:rPr>
              <a:t>Nahrung</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findest</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Vermeide</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Raubtiere</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oder</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jage</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Beutetiere</a:t>
            </a:r>
            <a:r>
              <a:rPr lang="en-US" sz="2000" dirty="0">
                <a:solidFill>
                  <a:schemeClr val="bg1"/>
                </a:solidFill>
                <a:latin typeface="Bauhaus 93" panose="04030905020B02020C02" pitchFamily="82" charset="0"/>
              </a:rPr>
              <a:t> und </a:t>
            </a:r>
            <a:r>
              <a:rPr lang="en-US" sz="2000" dirty="0" err="1">
                <a:solidFill>
                  <a:schemeClr val="bg1"/>
                </a:solidFill>
                <a:latin typeface="Bauhaus 93" panose="04030905020B02020C02" pitchFamily="82" charset="0"/>
              </a:rPr>
              <a:t>behaupte</a:t>
            </a:r>
            <a:r>
              <a:rPr lang="en-US" sz="2000" dirty="0">
                <a:solidFill>
                  <a:schemeClr val="bg1"/>
                </a:solidFill>
                <a:latin typeface="Bauhaus 93" panose="04030905020B02020C02" pitchFamily="82" charset="0"/>
              </a:rPr>
              <a:t> dich in der </a:t>
            </a:r>
            <a:r>
              <a:rPr lang="en-US" sz="2000" dirty="0" err="1">
                <a:solidFill>
                  <a:schemeClr val="bg1"/>
                </a:solidFill>
                <a:latin typeface="Bauhaus 93" panose="04030905020B02020C02" pitchFamily="82" charset="0"/>
              </a:rPr>
              <a:t>Nahrungskette</a:t>
            </a:r>
            <a:r>
              <a:rPr lang="en-US" sz="2000" dirty="0">
                <a:solidFill>
                  <a:schemeClr val="bg1"/>
                </a:solidFill>
                <a:latin typeface="Bauhaus 93" panose="04030905020B02020C02" pitchFamily="82" charset="0"/>
              </a:rPr>
              <a:t>.</a:t>
            </a:r>
          </a:p>
          <a:p>
            <a:pPr marL="0" indent="0">
              <a:buNone/>
            </a:pPr>
            <a:r>
              <a:rPr lang="en-US" sz="2000" dirty="0" err="1">
                <a:solidFill>
                  <a:schemeClr val="bg1"/>
                </a:solidFill>
                <a:latin typeface="Bauhaus 93" panose="04030905020B02020C02" pitchFamily="82" charset="0"/>
              </a:rPr>
              <a:t>Nutze</a:t>
            </a:r>
            <a:r>
              <a:rPr lang="en-US" sz="2000" dirty="0">
                <a:solidFill>
                  <a:schemeClr val="bg1"/>
                </a:solidFill>
                <a:latin typeface="Bauhaus 93" panose="04030905020B02020C02" pitchFamily="82" charset="0"/>
              </a:rPr>
              <a:t> die </a:t>
            </a:r>
            <a:r>
              <a:rPr lang="en-US" sz="2000" dirty="0" err="1">
                <a:solidFill>
                  <a:schemeClr val="bg1"/>
                </a:solidFill>
                <a:latin typeface="Bauhaus 93" panose="04030905020B02020C02" pitchFamily="82" charset="0"/>
              </a:rPr>
              <a:t>gesammelte</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Energie</a:t>
            </a:r>
            <a:r>
              <a:rPr lang="en-US" sz="2000" dirty="0">
                <a:solidFill>
                  <a:schemeClr val="bg1"/>
                </a:solidFill>
                <a:latin typeface="Bauhaus 93" panose="04030905020B02020C02" pitchFamily="82" charset="0"/>
              </a:rPr>
              <a:t> um die </a:t>
            </a:r>
            <a:r>
              <a:rPr lang="en-US" sz="2000" dirty="0" err="1">
                <a:solidFill>
                  <a:schemeClr val="bg1"/>
                </a:solidFill>
                <a:latin typeface="Bauhaus 93" panose="04030905020B02020C02" pitchFamily="82" charset="0"/>
              </a:rPr>
              <a:t>Anatomie</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deiner</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Kreatur</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anzupassen</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Füge</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neue</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Körperteile</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hinzu</a:t>
            </a:r>
            <a:r>
              <a:rPr lang="en-US" sz="2000" dirty="0">
                <a:solidFill>
                  <a:schemeClr val="bg1"/>
                </a:solidFill>
                <a:latin typeface="Bauhaus 93" panose="04030905020B02020C02" pitchFamily="82" charset="0"/>
              </a:rPr>
              <a:t> um die </a:t>
            </a:r>
            <a:r>
              <a:rPr lang="en-US" sz="2000" dirty="0" err="1">
                <a:solidFill>
                  <a:schemeClr val="bg1"/>
                </a:solidFill>
                <a:latin typeface="Bauhaus 93" panose="04030905020B02020C02" pitchFamily="82" charset="0"/>
              </a:rPr>
              <a:t>Beweglichkeit</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Verteidigung</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oder</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Angriffskraft</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deiner</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Kreatur</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zu</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verbessern</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Wähle</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passende</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Mutationen</a:t>
            </a:r>
            <a:r>
              <a:rPr lang="en-US" sz="2000" dirty="0">
                <a:solidFill>
                  <a:schemeClr val="bg1"/>
                </a:solidFill>
                <a:latin typeface="Bauhaus 93" panose="04030905020B02020C02" pitchFamily="82" charset="0"/>
              </a:rPr>
              <a:t> um </a:t>
            </a:r>
            <a:r>
              <a:rPr lang="en-US" sz="2000" dirty="0" err="1">
                <a:solidFill>
                  <a:schemeClr val="bg1"/>
                </a:solidFill>
                <a:latin typeface="Bauhaus 93" panose="04030905020B02020C02" pitchFamily="82" charset="0"/>
              </a:rPr>
              <a:t>bereits</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bestehende</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Eigenschaften</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deiner</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Kreatur</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zu</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verbessern</a:t>
            </a:r>
            <a:r>
              <a:rPr lang="en-US" sz="2000" dirty="0">
                <a:solidFill>
                  <a:schemeClr val="bg1"/>
                </a:solidFill>
                <a:latin typeface="Bauhaus 93" panose="04030905020B02020C02" pitchFamily="82" charset="0"/>
              </a:rPr>
              <a:t>. </a:t>
            </a:r>
          </a:p>
          <a:p>
            <a:pPr marL="0" indent="0">
              <a:buNone/>
            </a:pPr>
            <a:r>
              <a:rPr lang="en-US" sz="2000" dirty="0" err="1">
                <a:solidFill>
                  <a:schemeClr val="bg1"/>
                </a:solidFill>
                <a:latin typeface="Bauhaus 93" panose="04030905020B02020C02" pitchFamily="82" charset="0"/>
              </a:rPr>
              <a:t>Deiner</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Phantasie</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sind</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keine</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Grenzen</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gesetzt</a:t>
            </a:r>
            <a:r>
              <a:rPr lang="en-US" sz="2000" dirty="0">
                <a:solidFill>
                  <a:schemeClr val="bg1"/>
                </a:solidFill>
                <a:latin typeface="Bauhaus 93" panose="04030905020B02020C02" pitchFamily="82" charset="0"/>
              </a:rPr>
              <a:t> auf der </a:t>
            </a:r>
            <a:r>
              <a:rPr lang="en-US" sz="2000" dirty="0" err="1">
                <a:solidFill>
                  <a:schemeClr val="bg1"/>
                </a:solidFill>
                <a:latin typeface="Bauhaus 93" panose="04030905020B02020C02" pitchFamily="82" charset="0"/>
              </a:rPr>
              <a:t>Suche</a:t>
            </a:r>
            <a:r>
              <a:rPr lang="en-US" sz="2000" dirty="0">
                <a:solidFill>
                  <a:schemeClr val="bg1"/>
                </a:solidFill>
                <a:latin typeface="Bauhaus 93" panose="04030905020B02020C02" pitchFamily="82" charset="0"/>
              </a:rPr>
              <a:t> nach dem </a:t>
            </a:r>
            <a:r>
              <a:rPr lang="en-US" sz="2000" dirty="0" err="1">
                <a:solidFill>
                  <a:schemeClr val="bg1"/>
                </a:solidFill>
                <a:latin typeface="Bauhaus 93" panose="04030905020B02020C02" pitchFamily="82" charset="0"/>
              </a:rPr>
              <a:t>besten</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schönsten</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schnellsten</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oder</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lustigsten</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Kreaturendesign</a:t>
            </a:r>
            <a:r>
              <a:rPr lang="en-US" sz="2000" dirty="0">
                <a:solidFill>
                  <a:schemeClr val="bg1"/>
                </a:solidFill>
                <a:latin typeface="Bauhaus 93" panose="04030905020B02020C02" pitchFamily="82" charset="0"/>
              </a:rPr>
              <a:t> in der Welt von </a:t>
            </a:r>
            <a:r>
              <a:rPr lang="en-US" sz="2000" dirty="0" err="1">
                <a:solidFill>
                  <a:schemeClr val="bg1"/>
                </a:solidFill>
                <a:latin typeface="Bauhaus 93" panose="04030905020B02020C02" pitchFamily="82" charset="0"/>
              </a:rPr>
              <a:t>Evomag</a:t>
            </a:r>
            <a:endParaRPr lang="en-DE" sz="2000" dirty="0">
              <a:solidFill>
                <a:schemeClr val="bg1"/>
              </a:solidFill>
              <a:latin typeface="Bauhaus 93" panose="04030905020B02020C02" pitchFamily="82" charset="0"/>
            </a:endParaRPr>
          </a:p>
        </p:txBody>
      </p:sp>
      <p:sp>
        <p:nvSpPr>
          <p:cNvPr id="4" name="Date Placeholder 3">
            <a:extLst>
              <a:ext uri="{FF2B5EF4-FFF2-40B4-BE49-F238E27FC236}">
                <a16:creationId xmlns:a16="http://schemas.microsoft.com/office/drawing/2014/main" id="{2B83975E-880A-074B-2D88-FA54A8FE8B76}"/>
              </a:ext>
            </a:extLst>
          </p:cNvPr>
          <p:cNvSpPr>
            <a:spLocks noGrp="1"/>
          </p:cNvSpPr>
          <p:nvPr>
            <p:ph type="dt" sz="half" idx="10"/>
          </p:nvPr>
        </p:nvSpPr>
        <p:spPr/>
        <p:txBody>
          <a:bodyPr/>
          <a:lstStyle/>
          <a:p>
            <a:fld id="{65233AC3-BD5F-4E3B-B426-1377A5B5C8C7}" type="datetime1">
              <a:rPr lang="de-DE" smtClean="0"/>
              <a:t>05.02.2024</a:t>
            </a:fld>
            <a:endParaRPr lang="en-DE" dirty="0"/>
          </a:p>
        </p:txBody>
      </p:sp>
      <p:sp>
        <p:nvSpPr>
          <p:cNvPr id="5" name="Footer Placeholder 4">
            <a:extLst>
              <a:ext uri="{FF2B5EF4-FFF2-40B4-BE49-F238E27FC236}">
                <a16:creationId xmlns:a16="http://schemas.microsoft.com/office/drawing/2014/main" id="{2E1C294E-3492-E528-05E7-654F4418F9D3}"/>
              </a:ext>
            </a:extLst>
          </p:cNvPr>
          <p:cNvSpPr>
            <a:spLocks noGrp="1"/>
          </p:cNvSpPr>
          <p:nvPr>
            <p:ph type="ftr" sz="quarter" idx="11"/>
          </p:nvPr>
        </p:nvSpPr>
        <p:spPr/>
        <p:txBody>
          <a:bodyPr/>
          <a:lstStyle/>
          <a:p>
            <a:r>
              <a:rPr lang="en-US"/>
              <a:t>Game Concept Document: Evomag</a:t>
            </a:r>
            <a:endParaRPr lang="en-DE"/>
          </a:p>
        </p:txBody>
      </p:sp>
      <p:sp>
        <p:nvSpPr>
          <p:cNvPr id="6" name="Slide Number Placeholder 5">
            <a:extLst>
              <a:ext uri="{FF2B5EF4-FFF2-40B4-BE49-F238E27FC236}">
                <a16:creationId xmlns:a16="http://schemas.microsoft.com/office/drawing/2014/main" id="{E35EB3B3-5DDA-8D68-BBFB-8F6DAF175501}"/>
              </a:ext>
            </a:extLst>
          </p:cNvPr>
          <p:cNvSpPr>
            <a:spLocks noGrp="1"/>
          </p:cNvSpPr>
          <p:nvPr>
            <p:ph type="sldNum" sz="quarter" idx="12"/>
          </p:nvPr>
        </p:nvSpPr>
        <p:spPr/>
        <p:txBody>
          <a:bodyPr/>
          <a:lstStyle/>
          <a:p>
            <a:fld id="{29C4495E-90C5-49CF-B82B-9708F32E51EC}" type="slidenum">
              <a:rPr lang="en-DE" smtClean="0"/>
              <a:t>12</a:t>
            </a:fld>
            <a:endParaRPr lang="en-DE"/>
          </a:p>
        </p:txBody>
      </p:sp>
      <p:sp>
        <p:nvSpPr>
          <p:cNvPr id="7" name="Title 1">
            <a:extLst>
              <a:ext uri="{FF2B5EF4-FFF2-40B4-BE49-F238E27FC236}">
                <a16:creationId xmlns:a16="http://schemas.microsoft.com/office/drawing/2014/main" id="{1F437345-7701-91B2-AECF-259D33201456}"/>
              </a:ext>
            </a:extLst>
          </p:cNvPr>
          <p:cNvSpPr txBox="1">
            <a:spLocks/>
          </p:cNvSpPr>
          <p:nvPr/>
        </p:nvSpPr>
        <p:spPr>
          <a:xfrm>
            <a:off x="410886" y="97284"/>
            <a:ext cx="11036300" cy="6905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solidFill>
                  <a:schemeClr val="bg1"/>
                </a:solidFill>
                <a:latin typeface="Bauhaus 93" panose="04030905020B02020C02" pitchFamily="82" charset="0"/>
              </a:rPr>
              <a:t>Kurzbeschreibung</a:t>
            </a:r>
            <a:r>
              <a:rPr lang="en-US" b="1" dirty="0">
                <a:solidFill>
                  <a:schemeClr val="bg1"/>
                </a:solidFill>
                <a:latin typeface="Bauhaus 93" panose="04030905020B02020C02" pitchFamily="82" charset="0"/>
              </a:rPr>
              <a:t> des Spiels</a:t>
            </a:r>
            <a:endParaRPr lang="en-DE" b="1" dirty="0">
              <a:latin typeface="Bauhaus 93" panose="04030905020B02020C02" pitchFamily="82" charset="0"/>
            </a:endParaRPr>
          </a:p>
        </p:txBody>
      </p:sp>
    </p:spTree>
    <p:extLst>
      <p:ext uri="{BB962C8B-B14F-4D97-AF65-F5344CB8AC3E}">
        <p14:creationId xmlns:p14="http://schemas.microsoft.com/office/powerpoint/2010/main" val="3124260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9" name="Rectangle: Rounded Corners 248">
            <a:extLst>
              <a:ext uri="{FF2B5EF4-FFF2-40B4-BE49-F238E27FC236}">
                <a16:creationId xmlns:a16="http://schemas.microsoft.com/office/drawing/2014/main" id="{2F28EE13-FFD9-EAEB-8B40-F00E34003E67}"/>
              </a:ext>
            </a:extLst>
          </p:cNvPr>
          <p:cNvSpPr/>
          <p:nvPr/>
        </p:nvSpPr>
        <p:spPr>
          <a:xfrm>
            <a:off x="2221243" y="540271"/>
            <a:ext cx="6453099" cy="1336585"/>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33" name="Rectangle: Rounded Corners 232">
            <a:extLst>
              <a:ext uri="{FF2B5EF4-FFF2-40B4-BE49-F238E27FC236}">
                <a16:creationId xmlns:a16="http://schemas.microsoft.com/office/drawing/2014/main" id="{62AD34E4-2BF7-8069-011A-6D080EA462F5}"/>
              </a:ext>
            </a:extLst>
          </p:cNvPr>
          <p:cNvSpPr/>
          <p:nvPr/>
        </p:nvSpPr>
        <p:spPr>
          <a:xfrm>
            <a:off x="64679" y="3740013"/>
            <a:ext cx="11556018" cy="14728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4" name="Date Placeholder 3">
            <a:extLst>
              <a:ext uri="{FF2B5EF4-FFF2-40B4-BE49-F238E27FC236}">
                <a16:creationId xmlns:a16="http://schemas.microsoft.com/office/drawing/2014/main" id="{AF1F4A26-661C-13E2-982F-1CB5A986CA87}"/>
              </a:ext>
            </a:extLst>
          </p:cNvPr>
          <p:cNvSpPr>
            <a:spLocks noGrp="1"/>
          </p:cNvSpPr>
          <p:nvPr>
            <p:ph type="dt" sz="half" idx="10"/>
          </p:nvPr>
        </p:nvSpPr>
        <p:spPr>
          <a:xfrm>
            <a:off x="1105096" y="6405679"/>
            <a:ext cx="2743200" cy="365125"/>
          </a:xfrm>
        </p:spPr>
        <p:txBody>
          <a:bodyPr/>
          <a:lstStyle/>
          <a:p>
            <a:fld id="{65233AC3-BD5F-4E3B-B426-1377A5B5C8C7}" type="datetime1">
              <a:rPr lang="de-DE" smtClean="0">
                <a:solidFill>
                  <a:schemeClr val="tx1"/>
                </a:solidFill>
              </a:rPr>
              <a:t>05.02.2024</a:t>
            </a:fld>
            <a:endParaRPr lang="en-DE" dirty="0">
              <a:solidFill>
                <a:schemeClr val="tx1"/>
              </a:solidFill>
            </a:endParaRPr>
          </a:p>
        </p:txBody>
      </p:sp>
      <p:sp>
        <p:nvSpPr>
          <p:cNvPr id="5" name="Footer Placeholder 4">
            <a:extLst>
              <a:ext uri="{FF2B5EF4-FFF2-40B4-BE49-F238E27FC236}">
                <a16:creationId xmlns:a16="http://schemas.microsoft.com/office/drawing/2014/main" id="{580828FC-089B-A8AF-DC1A-2856A142CDB5}"/>
              </a:ext>
            </a:extLst>
          </p:cNvPr>
          <p:cNvSpPr>
            <a:spLocks noGrp="1"/>
          </p:cNvSpPr>
          <p:nvPr>
            <p:ph type="ftr" sz="quarter" idx="11"/>
          </p:nvPr>
        </p:nvSpPr>
        <p:spPr>
          <a:xfrm>
            <a:off x="4305496" y="6405679"/>
            <a:ext cx="4114800" cy="365125"/>
          </a:xfrm>
        </p:spPr>
        <p:txBody>
          <a:bodyPr/>
          <a:lstStyle/>
          <a:p>
            <a:r>
              <a:rPr lang="en-US" dirty="0">
                <a:solidFill>
                  <a:schemeClr val="tx1"/>
                </a:solidFill>
              </a:rPr>
              <a:t>Game Concept Document: </a:t>
            </a:r>
            <a:r>
              <a:rPr lang="en-US" dirty="0" err="1">
                <a:solidFill>
                  <a:schemeClr val="tx1"/>
                </a:solidFill>
              </a:rPr>
              <a:t>Evomag</a:t>
            </a:r>
            <a:endParaRPr lang="en-DE" dirty="0">
              <a:solidFill>
                <a:schemeClr val="tx1"/>
              </a:solidFill>
            </a:endParaRPr>
          </a:p>
        </p:txBody>
      </p:sp>
      <p:sp>
        <p:nvSpPr>
          <p:cNvPr id="6" name="Slide Number Placeholder 5">
            <a:extLst>
              <a:ext uri="{FF2B5EF4-FFF2-40B4-BE49-F238E27FC236}">
                <a16:creationId xmlns:a16="http://schemas.microsoft.com/office/drawing/2014/main" id="{B36D1BEA-C92E-189E-F74C-98926B10484A}"/>
              </a:ext>
            </a:extLst>
          </p:cNvPr>
          <p:cNvSpPr>
            <a:spLocks noGrp="1"/>
          </p:cNvSpPr>
          <p:nvPr>
            <p:ph type="sldNum" sz="quarter" idx="12"/>
          </p:nvPr>
        </p:nvSpPr>
        <p:spPr>
          <a:xfrm>
            <a:off x="8877496" y="6405679"/>
            <a:ext cx="2743200" cy="365125"/>
          </a:xfrm>
        </p:spPr>
        <p:txBody>
          <a:bodyPr/>
          <a:lstStyle/>
          <a:p>
            <a:fld id="{29C4495E-90C5-49CF-B82B-9708F32E51EC}" type="slidenum">
              <a:rPr lang="en-DE" smtClean="0">
                <a:solidFill>
                  <a:schemeClr val="tx1"/>
                </a:solidFill>
              </a:rPr>
              <a:t>13</a:t>
            </a:fld>
            <a:endParaRPr lang="en-DE" dirty="0">
              <a:solidFill>
                <a:schemeClr val="tx1"/>
              </a:solidFill>
            </a:endParaRPr>
          </a:p>
        </p:txBody>
      </p:sp>
      <p:sp>
        <p:nvSpPr>
          <p:cNvPr id="2" name="Title 1">
            <a:extLst>
              <a:ext uri="{FF2B5EF4-FFF2-40B4-BE49-F238E27FC236}">
                <a16:creationId xmlns:a16="http://schemas.microsoft.com/office/drawing/2014/main" id="{6F4B5B24-81AA-329C-D254-0D3AF87256FE}"/>
              </a:ext>
            </a:extLst>
          </p:cNvPr>
          <p:cNvSpPr>
            <a:spLocks noGrp="1"/>
          </p:cNvSpPr>
          <p:nvPr>
            <p:ph type="title" idx="4294967295"/>
          </p:nvPr>
        </p:nvSpPr>
        <p:spPr>
          <a:xfrm>
            <a:off x="0" y="8021"/>
            <a:ext cx="3051031" cy="366263"/>
          </a:xfrm>
        </p:spPr>
        <p:txBody>
          <a:bodyPr>
            <a:normAutofit/>
          </a:bodyPr>
          <a:lstStyle/>
          <a:p>
            <a:r>
              <a:rPr lang="en-US" sz="2000" b="1" dirty="0" err="1">
                <a:latin typeface="Bauhaus 93" panose="04030905020B02020C02" pitchFamily="82" charset="0"/>
              </a:rPr>
              <a:t>Spielübersichtsdiagramm</a:t>
            </a:r>
            <a:endParaRPr lang="en-DE" sz="2000" dirty="0"/>
          </a:p>
        </p:txBody>
      </p:sp>
      <p:grpSp>
        <p:nvGrpSpPr>
          <p:cNvPr id="16" name="Group 15">
            <a:extLst>
              <a:ext uri="{FF2B5EF4-FFF2-40B4-BE49-F238E27FC236}">
                <a16:creationId xmlns:a16="http://schemas.microsoft.com/office/drawing/2014/main" id="{AEDC842A-D43F-6B9E-9613-5607EA0DA140}"/>
              </a:ext>
            </a:extLst>
          </p:cNvPr>
          <p:cNvGrpSpPr/>
          <p:nvPr/>
        </p:nvGrpSpPr>
        <p:grpSpPr>
          <a:xfrm>
            <a:off x="5189566" y="2279954"/>
            <a:ext cx="1559046" cy="805952"/>
            <a:chOff x="2809940" y="3163691"/>
            <a:chExt cx="1559046" cy="805952"/>
          </a:xfrm>
        </p:grpSpPr>
        <p:sp>
          <p:nvSpPr>
            <p:cNvPr id="11" name="Rectangle: Top Corners Rounded 10">
              <a:extLst>
                <a:ext uri="{FF2B5EF4-FFF2-40B4-BE49-F238E27FC236}">
                  <a16:creationId xmlns:a16="http://schemas.microsoft.com/office/drawing/2014/main" id="{4218C364-FACF-160C-1A61-48B6AE6310B5}"/>
                </a:ext>
              </a:extLst>
            </p:cNvPr>
            <p:cNvSpPr/>
            <p:nvPr/>
          </p:nvSpPr>
          <p:spPr>
            <a:xfrm>
              <a:off x="2809945" y="3163691"/>
              <a:ext cx="1559040" cy="387118"/>
            </a:xfrm>
            <a:prstGeom prst="round2Same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Nahrung</a:t>
              </a:r>
              <a:endParaRPr lang="en-DE" dirty="0">
                <a:solidFill>
                  <a:schemeClr val="tx1"/>
                </a:solidFill>
              </a:endParaRPr>
            </a:p>
          </p:txBody>
        </p:sp>
        <p:sp>
          <p:nvSpPr>
            <p:cNvPr id="12" name="Rectangle: Single Corner Rounded 11">
              <a:extLst>
                <a:ext uri="{FF2B5EF4-FFF2-40B4-BE49-F238E27FC236}">
                  <a16:creationId xmlns:a16="http://schemas.microsoft.com/office/drawing/2014/main" id="{C5BAE1CB-1BD5-36CB-F91C-7E85702845C2}"/>
                </a:ext>
              </a:extLst>
            </p:cNvPr>
            <p:cNvSpPr/>
            <p:nvPr/>
          </p:nvSpPr>
          <p:spPr>
            <a:xfrm rot="10800000">
              <a:off x="2809940" y="3581750"/>
              <a:ext cx="787584" cy="387119"/>
            </a:xfrm>
            <a:prstGeom prst="round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13" name="Rectangle: Single Corner Rounded 12">
              <a:extLst>
                <a:ext uri="{FF2B5EF4-FFF2-40B4-BE49-F238E27FC236}">
                  <a16:creationId xmlns:a16="http://schemas.microsoft.com/office/drawing/2014/main" id="{DFE07D93-553F-338B-3AB6-05840386B62B}"/>
                </a:ext>
              </a:extLst>
            </p:cNvPr>
            <p:cNvSpPr/>
            <p:nvPr/>
          </p:nvSpPr>
          <p:spPr>
            <a:xfrm rot="10800000" flipH="1">
              <a:off x="3597528" y="3581751"/>
              <a:ext cx="771458" cy="387892"/>
            </a:xfrm>
            <a:prstGeom prst="round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14" name="TextBox 13">
              <a:extLst>
                <a:ext uri="{FF2B5EF4-FFF2-40B4-BE49-F238E27FC236}">
                  <a16:creationId xmlns:a16="http://schemas.microsoft.com/office/drawing/2014/main" id="{0C797B8A-E76F-D20C-248D-7BD2D2DF004E}"/>
                </a:ext>
              </a:extLst>
            </p:cNvPr>
            <p:cNvSpPr txBox="1"/>
            <p:nvPr/>
          </p:nvSpPr>
          <p:spPr>
            <a:xfrm>
              <a:off x="2826067" y="3633333"/>
              <a:ext cx="771458" cy="253916"/>
            </a:xfrm>
            <a:prstGeom prst="rect">
              <a:avLst/>
            </a:prstGeom>
            <a:noFill/>
          </p:spPr>
          <p:txBody>
            <a:bodyPr wrap="square" rtlCol="0">
              <a:spAutoFit/>
            </a:bodyPr>
            <a:lstStyle/>
            <a:p>
              <a:r>
                <a:rPr lang="en-US" sz="1050" dirty="0" err="1"/>
                <a:t>Pflanzlich</a:t>
              </a:r>
              <a:endParaRPr lang="en-DE" sz="1050" dirty="0"/>
            </a:p>
          </p:txBody>
        </p:sp>
        <p:sp>
          <p:nvSpPr>
            <p:cNvPr id="15" name="TextBox 14">
              <a:extLst>
                <a:ext uri="{FF2B5EF4-FFF2-40B4-BE49-F238E27FC236}">
                  <a16:creationId xmlns:a16="http://schemas.microsoft.com/office/drawing/2014/main" id="{E296914E-569C-5BB3-042A-FAACA3DB6BF2}"/>
                </a:ext>
              </a:extLst>
            </p:cNvPr>
            <p:cNvSpPr txBox="1"/>
            <p:nvPr/>
          </p:nvSpPr>
          <p:spPr>
            <a:xfrm>
              <a:off x="3670945" y="3633333"/>
              <a:ext cx="624621" cy="253916"/>
            </a:xfrm>
            <a:prstGeom prst="rect">
              <a:avLst/>
            </a:prstGeom>
            <a:noFill/>
          </p:spPr>
          <p:txBody>
            <a:bodyPr wrap="square" rtlCol="0">
              <a:spAutoFit/>
            </a:bodyPr>
            <a:lstStyle/>
            <a:p>
              <a:r>
                <a:rPr lang="en-US" sz="1050" dirty="0" err="1"/>
                <a:t>Tierisch</a:t>
              </a:r>
              <a:endParaRPr lang="en-DE" sz="1050" dirty="0"/>
            </a:p>
          </p:txBody>
        </p:sp>
      </p:grpSp>
      <p:grpSp>
        <p:nvGrpSpPr>
          <p:cNvPr id="17" name="Group 16">
            <a:extLst>
              <a:ext uri="{FF2B5EF4-FFF2-40B4-BE49-F238E27FC236}">
                <a16:creationId xmlns:a16="http://schemas.microsoft.com/office/drawing/2014/main" id="{E076245D-9156-1960-F73B-4203B7D6ED7C}"/>
              </a:ext>
            </a:extLst>
          </p:cNvPr>
          <p:cNvGrpSpPr/>
          <p:nvPr/>
        </p:nvGrpSpPr>
        <p:grpSpPr>
          <a:xfrm>
            <a:off x="8818400" y="1976162"/>
            <a:ext cx="1820461" cy="968965"/>
            <a:chOff x="2809941" y="3163691"/>
            <a:chExt cx="1559045" cy="805952"/>
          </a:xfrm>
        </p:grpSpPr>
        <p:sp>
          <p:nvSpPr>
            <p:cNvPr id="18" name="Rectangle: Top Corners Rounded 17">
              <a:extLst>
                <a:ext uri="{FF2B5EF4-FFF2-40B4-BE49-F238E27FC236}">
                  <a16:creationId xmlns:a16="http://schemas.microsoft.com/office/drawing/2014/main" id="{571839CF-C3AD-8CA0-4CF1-82DD295DB094}"/>
                </a:ext>
              </a:extLst>
            </p:cNvPr>
            <p:cNvSpPr/>
            <p:nvPr/>
          </p:nvSpPr>
          <p:spPr>
            <a:xfrm>
              <a:off x="2809945" y="3163691"/>
              <a:ext cx="1559040" cy="387118"/>
            </a:xfrm>
            <a:prstGeom prst="round2Same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Kreaturen</a:t>
              </a:r>
              <a:endParaRPr lang="en-DE" dirty="0">
                <a:solidFill>
                  <a:schemeClr val="tx1"/>
                </a:solidFill>
              </a:endParaRPr>
            </a:p>
          </p:txBody>
        </p:sp>
        <p:sp>
          <p:nvSpPr>
            <p:cNvPr id="19" name="Rectangle: Single Corner Rounded 18">
              <a:extLst>
                <a:ext uri="{FF2B5EF4-FFF2-40B4-BE49-F238E27FC236}">
                  <a16:creationId xmlns:a16="http://schemas.microsoft.com/office/drawing/2014/main" id="{6AE34A25-E387-FB29-FBC8-41DCB17501C3}"/>
                </a:ext>
              </a:extLst>
            </p:cNvPr>
            <p:cNvSpPr/>
            <p:nvPr/>
          </p:nvSpPr>
          <p:spPr>
            <a:xfrm rot="10800000">
              <a:off x="2809941" y="3581751"/>
              <a:ext cx="771457" cy="387119"/>
            </a:xfrm>
            <a:prstGeom prst="round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20" name="Rectangle: Single Corner Rounded 19">
              <a:extLst>
                <a:ext uri="{FF2B5EF4-FFF2-40B4-BE49-F238E27FC236}">
                  <a16:creationId xmlns:a16="http://schemas.microsoft.com/office/drawing/2014/main" id="{3AC1D3D5-2CF9-1CDE-2B25-DE9F15C9CA3B}"/>
                </a:ext>
              </a:extLst>
            </p:cNvPr>
            <p:cNvSpPr/>
            <p:nvPr/>
          </p:nvSpPr>
          <p:spPr>
            <a:xfrm rot="10800000" flipH="1">
              <a:off x="3581398" y="3581751"/>
              <a:ext cx="787588" cy="387892"/>
            </a:xfrm>
            <a:prstGeom prst="round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21" name="TextBox 20">
              <a:extLst>
                <a:ext uri="{FF2B5EF4-FFF2-40B4-BE49-F238E27FC236}">
                  <a16:creationId xmlns:a16="http://schemas.microsoft.com/office/drawing/2014/main" id="{3A8FE544-08FC-E4AE-8F2F-DD41DDA336E9}"/>
                </a:ext>
              </a:extLst>
            </p:cNvPr>
            <p:cNvSpPr txBox="1"/>
            <p:nvPr/>
          </p:nvSpPr>
          <p:spPr>
            <a:xfrm>
              <a:off x="2891423" y="3673433"/>
              <a:ext cx="632686" cy="211199"/>
            </a:xfrm>
            <a:prstGeom prst="rect">
              <a:avLst/>
            </a:prstGeom>
            <a:noFill/>
          </p:spPr>
          <p:txBody>
            <a:bodyPr wrap="square" rtlCol="0">
              <a:spAutoFit/>
            </a:bodyPr>
            <a:lstStyle/>
            <a:p>
              <a:r>
                <a:rPr lang="en-US" sz="1050" dirty="0" err="1"/>
                <a:t>Raubtiere</a:t>
              </a:r>
              <a:endParaRPr lang="en-DE" sz="1050" dirty="0"/>
            </a:p>
          </p:txBody>
        </p:sp>
        <p:sp>
          <p:nvSpPr>
            <p:cNvPr id="22" name="TextBox 21">
              <a:extLst>
                <a:ext uri="{FF2B5EF4-FFF2-40B4-BE49-F238E27FC236}">
                  <a16:creationId xmlns:a16="http://schemas.microsoft.com/office/drawing/2014/main" id="{7129353C-EA3E-3CE4-EF61-2AE0D35596A8}"/>
                </a:ext>
              </a:extLst>
            </p:cNvPr>
            <p:cNvSpPr txBox="1"/>
            <p:nvPr/>
          </p:nvSpPr>
          <p:spPr>
            <a:xfrm>
              <a:off x="3670946" y="3581751"/>
              <a:ext cx="624621" cy="345597"/>
            </a:xfrm>
            <a:prstGeom prst="rect">
              <a:avLst/>
            </a:prstGeom>
            <a:noFill/>
          </p:spPr>
          <p:txBody>
            <a:bodyPr wrap="square" rtlCol="0">
              <a:spAutoFit/>
            </a:bodyPr>
            <a:lstStyle/>
            <a:p>
              <a:r>
                <a:rPr lang="en-US" sz="1050" dirty="0" err="1"/>
                <a:t>Pflanzen-fresser</a:t>
              </a:r>
              <a:endParaRPr lang="en-DE" sz="1050" dirty="0"/>
            </a:p>
          </p:txBody>
        </p:sp>
      </p:grpSp>
      <p:grpSp>
        <p:nvGrpSpPr>
          <p:cNvPr id="159" name="Group 158">
            <a:extLst>
              <a:ext uri="{FF2B5EF4-FFF2-40B4-BE49-F238E27FC236}">
                <a16:creationId xmlns:a16="http://schemas.microsoft.com/office/drawing/2014/main" id="{AF572F84-6B46-27DF-1DBA-9DF88519EFCE}"/>
              </a:ext>
            </a:extLst>
          </p:cNvPr>
          <p:cNvGrpSpPr/>
          <p:nvPr/>
        </p:nvGrpSpPr>
        <p:grpSpPr>
          <a:xfrm>
            <a:off x="642167" y="5349481"/>
            <a:ext cx="10816808" cy="1082498"/>
            <a:chOff x="539751" y="5122094"/>
            <a:chExt cx="10816808" cy="1082498"/>
          </a:xfrm>
        </p:grpSpPr>
        <p:sp>
          <p:nvSpPr>
            <p:cNvPr id="23" name="Rectangle: Rounded Corners 22">
              <a:extLst>
                <a:ext uri="{FF2B5EF4-FFF2-40B4-BE49-F238E27FC236}">
                  <a16:creationId xmlns:a16="http://schemas.microsoft.com/office/drawing/2014/main" id="{CBED3088-58D2-B20D-07A9-FBB44EB78505}"/>
                </a:ext>
              </a:extLst>
            </p:cNvPr>
            <p:cNvSpPr/>
            <p:nvPr/>
          </p:nvSpPr>
          <p:spPr>
            <a:xfrm>
              <a:off x="539751" y="5122094"/>
              <a:ext cx="10816808" cy="108249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 name="Flowchart: Alternate Process 25">
              <a:extLst>
                <a:ext uri="{FF2B5EF4-FFF2-40B4-BE49-F238E27FC236}">
                  <a16:creationId xmlns:a16="http://schemas.microsoft.com/office/drawing/2014/main" id="{22E5C1EA-DBBD-5D1C-2ECA-042A5DF080ED}"/>
                </a:ext>
              </a:extLst>
            </p:cNvPr>
            <p:cNvSpPr/>
            <p:nvPr/>
          </p:nvSpPr>
          <p:spPr>
            <a:xfrm>
              <a:off x="4135727" y="5292412"/>
              <a:ext cx="1268146" cy="222974"/>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Geschwindigkeit</a:t>
              </a:r>
              <a:endParaRPr lang="en-DE" sz="1200" dirty="0">
                <a:solidFill>
                  <a:schemeClr val="tx1"/>
                </a:solidFill>
              </a:endParaRPr>
            </a:p>
          </p:txBody>
        </p:sp>
        <p:sp>
          <p:nvSpPr>
            <p:cNvPr id="27" name="Flowchart: Alternate Process 26">
              <a:extLst>
                <a:ext uri="{FF2B5EF4-FFF2-40B4-BE49-F238E27FC236}">
                  <a16:creationId xmlns:a16="http://schemas.microsoft.com/office/drawing/2014/main" id="{A24D9837-7421-17E5-6DE3-73CCDBD7D853}"/>
                </a:ext>
              </a:extLst>
            </p:cNvPr>
            <p:cNvSpPr/>
            <p:nvPr/>
          </p:nvSpPr>
          <p:spPr>
            <a:xfrm>
              <a:off x="5523735" y="5292412"/>
              <a:ext cx="1268146" cy="222974"/>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Wendigkeit</a:t>
              </a:r>
              <a:endParaRPr lang="en-DE" sz="1200" dirty="0">
                <a:solidFill>
                  <a:schemeClr val="tx1"/>
                </a:solidFill>
              </a:endParaRPr>
            </a:p>
          </p:txBody>
        </p:sp>
        <p:sp>
          <p:nvSpPr>
            <p:cNvPr id="28" name="Flowchart: Alternate Process 27">
              <a:extLst>
                <a:ext uri="{FF2B5EF4-FFF2-40B4-BE49-F238E27FC236}">
                  <a16:creationId xmlns:a16="http://schemas.microsoft.com/office/drawing/2014/main" id="{554FFC8D-EE01-BF7C-794E-67BE4E013ED2}"/>
                </a:ext>
              </a:extLst>
            </p:cNvPr>
            <p:cNvSpPr/>
            <p:nvPr/>
          </p:nvSpPr>
          <p:spPr>
            <a:xfrm>
              <a:off x="6918695" y="5292412"/>
              <a:ext cx="1268146" cy="390782"/>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Maximale</a:t>
              </a:r>
              <a:r>
                <a:rPr lang="en-US" sz="1200" dirty="0">
                  <a:solidFill>
                    <a:schemeClr val="tx1"/>
                  </a:solidFill>
                </a:rPr>
                <a:t> </a:t>
              </a:r>
              <a:r>
                <a:rPr lang="en-US" sz="1200" dirty="0" err="1">
                  <a:solidFill>
                    <a:schemeClr val="tx1"/>
                  </a:solidFill>
                </a:rPr>
                <a:t>Lebenspunkte</a:t>
              </a:r>
              <a:endParaRPr lang="en-DE" sz="1200" dirty="0">
                <a:solidFill>
                  <a:schemeClr val="tx1"/>
                </a:solidFill>
              </a:endParaRPr>
            </a:p>
          </p:txBody>
        </p:sp>
        <p:sp>
          <p:nvSpPr>
            <p:cNvPr id="29" name="Flowchart: Alternate Process 28">
              <a:extLst>
                <a:ext uri="{FF2B5EF4-FFF2-40B4-BE49-F238E27FC236}">
                  <a16:creationId xmlns:a16="http://schemas.microsoft.com/office/drawing/2014/main" id="{0EFA345C-24E9-967A-5959-90D056F40D84}"/>
                </a:ext>
              </a:extLst>
            </p:cNvPr>
            <p:cNvSpPr/>
            <p:nvPr/>
          </p:nvSpPr>
          <p:spPr>
            <a:xfrm>
              <a:off x="8313655" y="5292412"/>
              <a:ext cx="1268146" cy="222974"/>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Kalorienbedarf</a:t>
              </a:r>
              <a:endParaRPr lang="en-DE" sz="1200" dirty="0">
                <a:solidFill>
                  <a:schemeClr val="tx1"/>
                </a:solidFill>
              </a:endParaRPr>
            </a:p>
          </p:txBody>
        </p:sp>
        <p:sp>
          <p:nvSpPr>
            <p:cNvPr id="30" name="Flowchart: Alternate Process 29">
              <a:extLst>
                <a:ext uri="{FF2B5EF4-FFF2-40B4-BE49-F238E27FC236}">
                  <a16:creationId xmlns:a16="http://schemas.microsoft.com/office/drawing/2014/main" id="{D9CD6EDE-7309-CE63-C962-4005329EB4DF}"/>
                </a:ext>
              </a:extLst>
            </p:cNvPr>
            <p:cNvSpPr/>
            <p:nvPr/>
          </p:nvSpPr>
          <p:spPr>
            <a:xfrm>
              <a:off x="9708614" y="5288082"/>
              <a:ext cx="1555149" cy="222974"/>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Angriffsmöglichkeiten</a:t>
              </a:r>
              <a:endParaRPr lang="en-DE" sz="1200" dirty="0">
                <a:solidFill>
                  <a:schemeClr val="tx1"/>
                </a:solidFill>
              </a:endParaRPr>
            </a:p>
          </p:txBody>
        </p:sp>
        <p:grpSp>
          <p:nvGrpSpPr>
            <p:cNvPr id="42" name="Group 41">
              <a:extLst>
                <a:ext uri="{FF2B5EF4-FFF2-40B4-BE49-F238E27FC236}">
                  <a16:creationId xmlns:a16="http://schemas.microsoft.com/office/drawing/2014/main" id="{32D84A55-D131-95F2-9FB9-EEF3EA252A94}"/>
                </a:ext>
              </a:extLst>
            </p:cNvPr>
            <p:cNvGrpSpPr/>
            <p:nvPr/>
          </p:nvGrpSpPr>
          <p:grpSpPr>
            <a:xfrm>
              <a:off x="732678" y="5288082"/>
              <a:ext cx="3145062" cy="802207"/>
              <a:chOff x="1200007" y="3315145"/>
              <a:chExt cx="3145062" cy="802207"/>
            </a:xfrm>
          </p:grpSpPr>
          <p:grpSp>
            <p:nvGrpSpPr>
              <p:cNvPr id="33" name="Group 32">
                <a:extLst>
                  <a:ext uri="{FF2B5EF4-FFF2-40B4-BE49-F238E27FC236}">
                    <a16:creationId xmlns:a16="http://schemas.microsoft.com/office/drawing/2014/main" id="{9F9247F7-5221-D9FA-6CFF-3BC1F4430193}"/>
                  </a:ext>
                </a:extLst>
              </p:cNvPr>
              <p:cNvGrpSpPr/>
              <p:nvPr/>
            </p:nvGrpSpPr>
            <p:grpSpPr>
              <a:xfrm>
                <a:off x="1200007" y="3315145"/>
                <a:ext cx="3145062" cy="802207"/>
                <a:chOff x="2809941" y="3301560"/>
                <a:chExt cx="1559045" cy="668083"/>
              </a:xfrm>
            </p:grpSpPr>
            <p:sp>
              <p:nvSpPr>
                <p:cNvPr id="34" name="Rectangle: Top Corners Rounded 33">
                  <a:extLst>
                    <a:ext uri="{FF2B5EF4-FFF2-40B4-BE49-F238E27FC236}">
                      <a16:creationId xmlns:a16="http://schemas.microsoft.com/office/drawing/2014/main" id="{E967D10C-063C-F1E1-671E-FB36F14BADDA}"/>
                    </a:ext>
                  </a:extLst>
                </p:cNvPr>
                <p:cNvSpPr/>
                <p:nvPr/>
              </p:nvSpPr>
              <p:spPr>
                <a:xfrm>
                  <a:off x="2809945" y="3301560"/>
                  <a:ext cx="1559040" cy="249248"/>
                </a:xfrm>
                <a:prstGeom prst="round2Same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Verdauung</a:t>
                  </a:r>
                  <a:endParaRPr lang="en-DE" dirty="0">
                    <a:solidFill>
                      <a:schemeClr val="tx1"/>
                    </a:solidFill>
                  </a:endParaRPr>
                </a:p>
              </p:txBody>
            </p:sp>
            <p:sp>
              <p:nvSpPr>
                <p:cNvPr id="35" name="Rectangle: Single Corner Rounded 34">
                  <a:extLst>
                    <a:ext uri="{FF2B5EF4-FFF2-40B4-BE49-F238E27FC236}">
                      <a16:creationId xmlns:a16="http://schemas.microsoft.com/office/drawing/2014/main" id="{E6FB36BE-3419-F911-2D11-47896C4730CB}"/>
                    </a:ext>
                  </a:extLst>
                </p:cNvPr>
                <p:cNvSpPr/>
                <p:nvPr/>
              </p:nvSpPr>
              <p:spPr>
                <a:xfrm rot="10800000">
                  <a:off x="2809941" y="3581750"/>
                  <a:ext cx="531724" cy="387119"/>
                </a:xfrm>
                <a:prstGeom prst="round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36" name="Rectangle: Single Corner Rounded 35">
                  <a:extLst>
                    <a:ext uri="{FF2B5EF4-FFF2-40B4-BE49-F238E27FC236}">
                      <a16:creationId xmlns:a16="http://schemas.microsoft.com/office/drawing/2014/main" id="{59606F94-FF4D-A4D4-477D-C69A00A77192}"/>
                    </a:ext>
                  </a:extLst>
                </p:cNvPr>
                <p:cNvSpPr/>
                <p:nvPr/>
              </p:nvSpPr>
              <p:spPr>
                <a:xfrm rot="10800000" flipH="1">
                  <a:off x="3869386" y="3581751"/>
                  <a:ext cx="499600" cy="387892"/>
                </a:xfrm>
                <a:prstGeom prst="round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37" name="TextBox 36">
                  <a:extLst>
                    <a:ext uri="{FF2B5EF4-FFF2-40B4-BE49-F238E27FC236}">
                      <a16:creationId xmlns:a16="http://schemas.microsoft.com/office/drawing/2014/main" id="{C87A7BE3-DA04-D985-661D-27F7938B2BD3}"/>
                    </a:ext>
                  </a:extLst>
                </p:cNvPr>
                <p:cNvSpPr txBox="1"/>
                <p:nvPr/>
              </p:nvSpPr>
              <p:spPr>
                <a:xfrm>
                  <a:off x="2841220" y="3607376"/>
                  <a:ext cx="447079" cy="301476"/>
                </a:xfrm>
                <a:prstGeom prst="rect">
                  <a:avLst/>
                </a:prstGeom>
                <a:noFill/>
              </p:spPr>
              <p:txBody>
                <a:bodyPr wrap="square" rtlCol="0">
                  <a:spAutoFit/>
                </a:bodyPr>
                <a:lstStyle/>
                <a:p>
                  <a:pPr algn="ctr"/>
                  <a:r>
                    <a:rPr lang="en-US" sz="1050" dirty="0" err="1"/>
                    <a:t>Fleisch</a:t>
                  </a:r>
                  <a:endParaRPr lang="en-US" sz="1050" dirty="0"/>
                </a:p>
                <a:p>
                  <a:pPr algn="ctr"/>
                  <a:r>
                    <a:rPr lang="en-US" sz="1050" dirty="0"/>
                    <a:t>-</a:t>
                  </a:r>
                  <a:r>
                    <a:rPr lang="en-US" sz="1050" dirty="0" err="1"/>
                    <a:t>fresser</a:t>
                  </a:r>
                  <a:endParaRPr lang="en-DE" sz="1050" dirty="0"/>
                </a:p>
              </p:txBody>
            </p:sp>
            <p:sp>
              <p:nvSpPr>
                <p:cNvPr id="38" name="TextBox 37">
                  <a:extLst>
                    <a:ext uri="{FF2B5EF4-FFF2-40B4-BE49-F238E27FC236}">
                      <a16:creationId xmlns:a16="http://schemas.microsoft.com/office/drawing/2014/main" id="{1B0D1DC6-CA68-66D0-2750-F5DFB8A4C9B3}"/>
                    </a:ext>
                  </a:extLst>
                </p:cNvPr>
                <p:cNvSpPr txBox="1"/>
                <p:nvPr/>
              </p:nvSpPr>
              <p:spPr>
                <a:xfrm>
                  <a:off x="3961003" y="3594275"/>
                  <a:ext cx="325622" cy="301476"/>
                </a:xfrm>
                <a:prstGeom prst="rect">
                  <a:avLst/>
                </a:prstGeom>
                <a:noFill/>
              </p:spPr>
              <p:txBody>
                <a:bodyPr wrap="square" rtlCol="0">
                  <a:spAutoFit/>
                </a:bodyPr>
                <a:lstStyle/>
                <a:p>
                  <a:pPr algn="ctr"/>
                  <a:r>
                    <a:rPr lang="en-US" sz="1050" dirty="0" err="1"/>
                    <a:t>Pflanzen</a:t>
                  </a:r>
                  <a:endParaRPr lang="en-US" sz="1050" dirty="0"/>
                </a:p>
                <a:p>
                  <a:pPr algn="ctr"/>
                  <a:r>
                    <a:rPr lang="en-US" sz="1050" dirty="0"/>
                    <a:t>-</a:t>
                  </a:r>
                  <a:r>
                    <a:rPr lang="en-US" sz="1050" dirty="0" err="1"/>
                    <a:t>fresser</a:t>
                  </a:r>
                  <a:endParaRPr lang="en-DE" sz="1050" dirty="0"/>
                </a:p>
              </p:txBody>
            </p:sp>
          </p:grpSp>
          <p:sp>
            <p:nvSpPr>
              <p:cNvPr id="40" name="Rectangle 39">
                <a:extLst>
                  <a:ext uri="{FF2B5EF4-FFF2-40B4-BE49-F238E27FC236}">
                    <a16:creationId xmlns:a16="http://schemas.microsoft.com/office/drawing/2014/main" id="{88876B53-EBD1-AB73-6F5F-C4893EB288CA}"/>
                  </a:ext>
                </a:extLst>
              </p:cNvPr>
              <p:cNvSpPr/>
              <p:nvPr/>
            </p:nvSpPr>
            <p:spPr>
              <a:xfrm>
                <a:off x="2272655" y="3650523"/>
                <a:ext cx="1064571" cy="4657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1" name="TextBox 40">
                <a:extLst>
                  <a:ext uri="{FF2B5EF4-FFF2-40B4-BE49-F238E27FC236}">
                    <a16:creationId xmlns:a16="http://schemas.microsoft.com/office/drawing/2014/main" id="{8D1F1A0F-8F86-37B2-0C13-C14DECF6EF35}"/>
                  </a:ext>
                </a:extLst>
              </p:cNvPr>
              <p:cNvSpPr txBox="1"/>
              <p:nvPr/>
            </p:nvSpPr>
            <p:spPr>
              <a:xfrm>
                <a:off x="2318536" y="3681042"/>
                <a:ext cx="962801" cy="415498"/>
              </a:xfrm>
              <a:prstGeom prst="rect">
                <a:avLst/>
              </a:prstGeom>
              <a:noFill/>
            </p:spPr>
            <p:txBody>
              <a:bodyPr wrap="square" rtlCol="0">
                <a:spAutoFit/>
              </a:bodyPr>
              <a:lstStyle/>
              <a:p>
                <a:pPr algn="ctr"/>
                <a:r>
                  <a:rPr lang="en-US" sz="1050" dirty="0"/>
                  <a:t>Alles</a:t>
                </a:r>
              </a:p>
              <a:p>
                <a:pPr algn="ctr"/>
                <a:r>
                  <a:rPr lang="en-US" sz="1050" dirty="0"/>
                  <a:t>-</a:t>
                </a:r>
                <a:r>
                  <a:rPr lang="en-US" sz="1050" dirty="0" err="1"/>
                  <a:t>fresser</a:t>
                </a:r>
                <a:endParaRPr lang="en-DE" sz="1050" dirty="0"/>
              </a:p>
            </p:txBody>
          </p:sp>
        </p:grpSp>
        <p:sp>
          <p:nvSpPr>
            <p:cNvPr id="43" name="TextBox 42">
              <a:extLst>
                <a:ext uri="{FF2B5EF4-FFF2-40B4-BE49-F238E27FC236}">
                  <a16:creationId xmlns:a16="http://schemas.microsoft.com/office/drawing/2014/main" id="{49048056-73C4-2499-0DA3-7A3A88449617}"/>
                </a:ext>
              </a:extLst>
            </p:cNvPr>
            <p:cNvSpPr txBox="1"/>
            <p:nvPr/>
          </p:nvSpPr>
          <p:spPr>
            <a:xfrm>
              <a:off x="6297899" y="5719894"/>
              <a:ext cx="3410715" cy="369332"/>
            </a:xfrm>
            <a:prstGeom prst="rect">
              <a:avLst/>
            </a:prstGeom>
            <a:noFill/>
          </p:spPr>
          <p:txBody>
            <a:bodyPr wrap="square" rtlCol="0">
              <a:spAutoFit/>
            </a:bodyPr>
            <a:lstStyle/>
            <a:p>
              <a:r>
                <a:rPr lang="en-US" dirty="0"/>
                <a:t>Variable </a:t>
              </a:r>
              <a:r>
                <a:rPr lang="en-US" dirty="0" err="1"/>
                <a:t>Eigenschaften</a:t>
              </a:r>
              <a:endParaRPr lang="en-DE" dirty="0"/>
            </a:p>
          </p:txBody>
        </p:sp>
      </p:grpSp>
      <p:grpSp>
        <p:nvGrpSpPr>
          <p:cNvPr id="44" name="Group 43">
            <a:extLst>
              <a:ext uri="{FF2B5EF4-FFF2-40B4-BE49-F238E27FC236}">
                <a16:creationId xmlns:a16="http://schemas.microsoft.com/office/drawing/2014/main" id="{405118AC-8BE5-F89F-4F97-83A9BC8984BB}"/>
              </a:ext>
            </a:extLst>
          </p:cNvPr>
          <p:cNvGrpSpPr/>
          <p:nvPr/>
        </p:nvGrpSpPr>
        <p:grpSpPr>
          <a:xfrm>
            <a:off x="767491" y="2199201"/>
            <a:ext cx="2701223" cy="765804"/>
            <a:chOff x="1200007" y="3315145"/>
            <a:chExt cx="3156746" cy="802207"/>
          </a:xfrm>
        </p:grpSpPr>
        <p:grpSp>
          <p:nvGrpSpPr>
            <p:cNvPr id="45" name="Group 44">
              <a:extLst>
                <a:ext uri="{FF2B5EF4-FFF2-40B4-BE49-F238E27FC236}">
                  <a16:creationId xmlns:a16="http://schemas.microsoft.com/office/drawing/2014/main" id="{D35A7202-1D5F-FF36-AD26-FFE6375D1CC8}"/>
                </a:ext>
              </a:extLst>
            </p:cNvPr>
            <p:cNvGrpSpPr/>
            <p:nvPr/>
          </p:nvGrpSpPr>
          <p:grpSpPr>
            <a:xfrm>
              <a:off x="1200007" y="3315145"/>
              <a:ext cx="3156746" cy="802207"/>
              <a:chOff x="2809941" y="3301560"/>
              <a:chExt cx="1564837" cy="668083"/>
            </a:xfrm>
          </p:grpSpPr>
          <p:sp>
            <p:nvSpPr>
              <p:cNvPr id="48" name="Rectangle: Top Corners Rounded 47">
                <a:extLst>
                  <a:ext uri="{FF2B5EF4-FFF2-40B4-BE49-F238E27FC236}">
                    <a16:creationId xmlns:a16="http://schemas.microsoft.com/office/drawing/2014/main" id="{6F4B7AC5-A82E-20A9-4618-03710D9DE1F3}"/>
                  </a:ext>
                </a:extLst>
              </p:cNvPr>
              <p:cNvSpPr/>
              <p:nvPr/>
            </p:nvSpPr>
            <p:spPr>
              <a:xfrm>
                <a:off x="2809945" y="3301560"/>
                <a:ext cx="1559040" cy="249248"/>
              </a:xfrm>
              <a:prstGeom prst="round2Same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Umwelt</a:t>
                </a:r>
                <a:endParaRPr lang="en-DE" dirty="0">
                  <a:solidFill>
                    <a:schemeClr val="tx1"/>
                  </a:solidFill>
                </a:endParaRPr>
              </a:p>
            </p:txBody>
          </p:sp>
          <p:sp>
            <p:nvSpPr>
              <p:cNvPr id="49" name="Rectangle: Single Corner Rounded 48">
                <a:extLst>
                  <a:ext uri="{FF2B5EF4-FFF2-40B4-BE49-F238E27FC236}">
                    <a16:creationId xmlns:a16="http://schemas.microsoft.com/office/drawing/2014/main" id="{C9F79466-DFEF-944E-FAC5-9D4A72111BC4}"/>
                  </a:ext>
                </a:extLst>
              </p:cNvPr>
              <p:cNvSpPr/>
              <p:nvPr/>
            </p:nvSpPr>
            <p:spPr>
              <a:xfrm rot="10800000">
                <a:off x="2809941" y="3581750"/>
                <a:ext cx="531724" cy="387119"/>
              </a:xfrm>
              <a:prstGeom prst="round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50" name="Rectangle: Single Corner Rounded 49">
                <a:extLst>
                  <a:ext uri="{FF2B5EF4-FFF2-40B4-BE49-F238E27FC236}">
                    <a16:creationId xmlns:a16="http://schemas.microsoft.com/office/drawing/2014/main" id="{75C1BE0B-6481-3B53-EF1E-F81DCC6BF4F2}"/>
                  </a:ext>
                </a:extLst>
              </p:cNvPr>
              <p:cNvSpPr/>
              <p:nvPr/>
            </p:nvSpPr>
            <p:spPr>
              <a:xfrm rot="10800000" flipH="1">
                <a:off x="3869386" y="3581751"/>
                <a:ext cx="499600" cy="387892"/>
              </a:xfrm>
              <a:prstGeom prst="round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51" name="TextBox 50">
                <a:extLst>
                  <a:ext uri="{FF2B5EF4-FFF2-40B4-BE49-F238E27FC236}">
                    <a16:creationId xmlns:a16="http://schemas.microsoft.com/office/drawing/2014/main" id="{5E8AB34C-B7B4-1D57-9B47-22EF0EA8E703}"/>
                  </a:ext>
                </a:extLst>
              </p:cNvPr>
              <p:cNvSpPr txBox="1"/>
              <p:nvPr/>
            </p:nvSpPr>
            <p:spPr>
              <a:xfrm>
                <a:off x="2833761" y="3652074"/>
                <a:ext cx="447079" cy="211463"/>
              </a:xfrm>
              <a:prstGeom prst="rect">
                <a:avLst/>
              </a:prstGeom>
              <a:noFill/>
            </p:spPr>
            <p:txBody>
              <a:bodyPr wrap="square" rtlCol="0">
                <a:spAutoFit/>
              </a:bodyPr>
              <a:lstStyle/>
              <a:p>
                <a:pPr algn="ctr"/>
                <a:r>
                  <a:rPr lang="en-US" sz="1050" dirty="0"/>
                  <a:t>Wasser</a:t>
                </a:r>
                <a:endParaRPr lang="en-DE" sz="1050" dirty="0"/>
              </a:p>
            </p:txBody>
          </p:sp>
          <p:sp>
            <p:nvSpPr>
              <p:cNvPr id="52" name="TextBox 51">
                <a:extLst>
                  <a:ext uri="{FF2B5EF4-FFF2-40B4-BE49-F238E27FC236}">
                    <a16:creationId xmlns:a16="http://schemas.microsoft.com/office/drawing/2014/main" id="{8D459F4A-BA89-0D03-725B-21E99CA35478}"/>
                  </a:ext>
                </a:extLst>
              </p:cNvPr>
              <p:cNvSpPr txBox="1"/>
              <p:nvPr/>
            </p:nvSpPr>
            <p:spPr>
              <a:xfrm>
                <a:off x="3875178" y="3576567"/>
                <a:ext cx="499600" cy="362478"/>
              </a:xfrm>
              <a:prstGeom prst="rect">
                <a:avLst/>
              </a:prstGeom>
              <a:noFill/>
            </p:spPr>
            <p:txBody>
              <a:bodyPr wrap="square" rtlCol="0">
                <a:spAutoFit/>
              </a:bodyPr>
              <a:lstStyle/>
              <a:p>
                <a:pPr algn="ctr"/>
                <a:r>
                  <a:rPr lang="en-US" sz="1050" dirty="0"/>
                  <a:t>Strom-</a:t>
                </a:r>
                <a:r>
                  <a:rPr lang="en-US" sz="1050" dirty="0" err="1"/>
                  <a:t>schnellen</a:t>
                </a:r>
                <a:endParaRPr lang="en-DE" sz="1050" dirty="0"/>
              </a:p>
            </p:txBody>
          </p:sp>
        </p:grpSp>
        <p:sp>
          <p:nvSpPr>
            <p:cNvPr id="46" name="Rectangle 45">
              <a:extLst>
                <a:ext uri="{FF2B5EF4-FFF2-40B4-BE49-F238E27FC236}">
                  <a16:creationId xmlns:a16="http://schemas.microsoft.com/office/drawing/2014/main" id="{EAAF7D5B-EDEA-FB22-297B-59988590A496}"/>
                </a:ext>
              </a:extLst>
            </p:cNvPr>
            <p:cNvSpPr/>
            <p:nvPr/>
          </p:nvSpPr>
          <p:spPr>
            <a:xfrm>
              <a:off x="2272655" y="3650523"/>
              <a:ext cx="1064571" cy="4657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7" name="TextBox 46">
              <a:extLst>
                <a:ext uri="{FF2B5EF4-FFF2-40B4-BE49-F238E27FC236}">
                  <a16:creationId xmlns:a16="http://schemas.microsoft.com/office/drawing/2014/main" id="{7F86F529-BE92-8576-1C22-094DB0E2C931}"/>
                </a:ext>
              </a:extLst>
            </p:cNvPr>
            <p:cNvSpPr txBox="1"/>
            <p:nvPr/>
          </p:nvSpPr>
          <p:spPr>
            <a:xfrm>
              <a:off x="2322793" y="3719372"/>
              <a:ext cx="962801" cy="253916"/>
            </a:xfrm>
            <a:prstGeom prst="rect">
              <a:avLst/>
            </a:prstGeom>
            <a:noFill/>
          </p:spPr>
          <p:txBody>
            <a:bodyPr wrap="square" rtlCol="0">
              <a:spAutoFit/>
            </a:bodyPr>
            <a:lstStyle/>
            <a:p>
              <a:pPr algn="ctr"/>
              <a:r>
                <a:rPr lang="en-US" sz="1050" dirty="0" err="1"/>
                <a:t>Hindernisse</a:t>
              </a:r>
              <a:endParaRPr lang="en-DE" sz="1050" dirty="0"/>
            </a:p>
          </p:txBody>
        </p:sp>
      </p:grpSp>
      <p:grpSp>
        <p:nvGrpSpPr>
          <p:cNvPr id="59" name="Group 58">
            <a:extLst>
              <a:ext uri="{FF2B5EF4-FFF2-40B4-BE49-F238E27FC236}">
                <a16:creationId xmlns:a16="http://schemas.microsoft.com/office/drawing/2014/main" id="{5D3C9C2F-504B-CECF-547F-E62545EF8908}"/>
              </a:ext>
            </a:extLst>
          </p:cNvPr>
          <p:cNvGrpSpPr/>
          <p:nvPr/>
        </p:nvGrpSpPr>
        <p:grpSpPr>
          <a:xfrm>
            <a:off x="5275001" y="921811"/>
            <a:ext cx="1328973" cy="782271"/>
            <a:chOff x="2282500" y="885922"/>
            <a:chExt cx="1328973" cy="782271"/>
          </a:xfrm>
          <a:solidFill>
            <a:schemeClr val="bg1"/>
          </a:solidFill>
        </p:grpSpPr>
        <p:sp>
          <p:nvSpPr>
            <p:cNvPr id="53" name="Flowchart: Manual Operation 52">
              <a:extLst>
                <a:ext uri="{FF2B5EF4-FFF2-40B4-BE49-F238E27FC236}">
                  <a16:creationId xmlns:a16="http://schemas.microsoft.com/office/drawing/2014/main" id="{4D60D143-0F46-7FCC-AC6C-851A6CD4ED1A}"/>
                </a:ext>
              </a:extLst>
            </p:cNvPr>
            <p:cNvSpPr/>
            <p:nvPr/>
          </p:nvSpPr>
          <p:spPr>
            <a:xfrm>
              <a:off x="2600026" y="885922"/>
              <a:ext cx="742472" cy="782271"/>
            </a:xfrm>
            <a:prstGeom prst="flowChartManualOperation">
              <a:avLst/>
            </a:prstGeom>
            <a:grp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4" name="Rectangle: Rounded Corners 53">
              <a:extLst>
                <a:ext uri="{FF2B5EF4-FFF2-40B4-BE49-F238E27FC236}">
                  <a16:creationId xmlns:a16="http://schemas.microsoft.com/office/drawing/2014/main" id="{F7C7EBA7-9C7A-D745-DCCD-C612066E4FBC}"/>
                </a:ext>
              </a:extLst>
            </p:cNvPr>
            <p:cNvSpPr/>
            <p:nvPr/>
          </p:nvSpPr>
          <p:spPr>
            <a:xfrm>
              <a:off x="2282500" y="1227031"/>
              <a:ext cx="1328973" cy="34290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Evolutionspunkte</a:t>
              </a:r>
              <a:endParaRPr lang="en-DE" sz="1200" dirty="0">
                <a:solidFill>
                  <a:schemeClr val="tx1"/>
                </a:solidFill>
              </a:endParaRPr>
            </a:p>
          </p:txBody>
        </p:sp>
        <p:pic>
          <p:nvPicPr>
            <p:cNvPr id="56" name="Picture 55">
              <a:extLst>
                <a:ext uri="{FF2B5EF4-FFF2-40B4-BE49-F238E27FC236}">
                  <a16:creationId xmlns:a16="http://schemas.microsoft.com/office/drawing/2014/main" id="{A78ABB70-C9FC-51AE-C0B6-86CE94612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855" y="977037"/>
              <a:ext cx="263132" cy="263132"/>
            </a:xfrm>
            <a:prstGeom prst="rect">
              <a:avLst/>
            </a:prstGeom>
            <a:grpFill/>
          </p:spPr>
        </p:pic>
        <p:pic>
          <p:nvPicPr>
            <p:cNvPr id="58" name="Picture 57">
              <a:extLst>
                <a:ext uri="{FF2B5EF4-FFF2-40B4-BE49-F238E27FC236}">
                  <a16:creationId xmlns:a16="http://schemas.microsoft.com/office/drawing/2014/main" id="{C93706FB-1ADF-3A8A-128C-8C8F421FF3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4728" y="977037"/>
              <a:ext cx="263133" cy="263133"/>
            </a:xfrm>
            <a:prstGeom prst="rect">
              <a:avLst/>
            </a:prstGeom>
            <a:grpFill/>
          </p:spPr>
        </p:pic>
      </p:grpSp>
      <p:grpSp>
        <p:nvGrpSpPr>
          <p:cNvPr id="60" name="Group 59">
            <a:extLst>
              <a:ext uri="{FF2B5EF4-FFF2-40B4-BE49-F238E27FC236}">
                <a16:creationId xmlns:a16="http://schemas.microsoft.com/office/drawing/2014/main" id="{1A6AD9A1-5451-86A1-D64A-7722C90EDCBE}"/>
              </a:ext>
            </a:extLst>
          </p:cNvPr>
          <p:cNvGrpSpPr/>
          <p:nvPr/>
        </p:nvGrpSpPr>
        <p:grpSpPr>
          <a:xfrm>
            <a:off x="4193587" y="916301"/>
            <a:ext cx="855955" cy="782271"/>
            <a:chOff x="2531149" y="885922"/>
            <a:chExt cx="855955" cy="782271"/>
          </a:xfrm>
          <a:solidFill>
            <a:schemeClr val="bg1"/>
          </a:solidFill>
        </p:grpSpPr>
        <p:sp>
          <p:nvSpPr>
            <p:cNvPr id="61" name="Flowchart: Manual Operation 60">
              <a:extLst>
                <a:ext uri="{FF2B5EF4-FFF2-40B4-BE49-F238E27FC236}">
                  <a16:creationId xmlns:a16="http://schemas.microsoft.com/office/drawing/2014/main" id="{C57C9F75-637D-C42D-A78F-34F1F44953DE}"/>
                </a:ext>
              </a:extLst>
            </p:cNvPr>
            <p:cNvSpPr/>
            <p:nvPr/>
          </p:nvSpPr>
          <p:spPr>
            <a:xfrm>
              <a:off x="2600026" y="885922"/>
              <a:ext cx="742472" cy="782271"/>
            </a:xfrm>
            <a:prstGeom prst="flowChartManualOperation">
              <a:avLst/>
            </a:prstGeom>
            <a:grp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62" name="Rectangle: Rounded Corners 61">
              <a:extLst>
                <a:ext uri="{FF2B5EF4-FFF2-40B4-BE49-F238E27FC236}">
                  <a16:creationId xmlns:a16="http://schemas.microsoft.com/office/drawing/2014/main" id="{564404C7-5C32-1322-3371-4FFFF0DCCC66}"/>
                </a:ext>
              </a:extLst>
            </p:cNvPr>
            <p:cNvSpPr/>
            <p:nvPr/>
          </p:nvSpPr>
          <p:spPr>
            <a:xfrm>
              <a:off x="2531149" y="1229577"/>
              <a:ext cx="855955" cy="34290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Energie</a:t>
              </a:r>
              <a:endParaRPr lang="en-DE" sz="1200" dirty="0">
                <a:solidFill>
                  <a:schemeClr val="tx1"/>
                </a:solidFill>
              </a:endParaRPr>
            </a:p>
          </p:txBody>
        </p:sp>
        <p:pic>
          <p:nvPicPr>
            <p:cNvPr id="63" name="Picture 62">
              <a:extLst>
                <a:ext uri="{FF2B5EF4-FFF2-40B4-BE49-F238E27FC236}">
                  <a16:creationId xmlns:a16="http://schemas.microsoft.com/office/drawing/2014/main" id="{284754E7-21DA-AC2C-5B1B-1DB934BDD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855" y="977037"/>
              <a:ext cx="263132" cy="263132"/>
            </a:xfrm>
            <a:prstGeom prst="rect">
              <a:avLst/>
            </a:prstGeom>
            <a:grpFill/>
          </p:spPr>
        </p:pic>
        <p:pic>
          <p:nvPicPr>
            <p:cNvPr id="64" name="Picture 63">
              <a:extLst>
                <a:ext uri="{FF2B5EF4-FFF2-40B4-BE49-F238E27FC236}">
                  <a16:creationId xmlns:a16="http://schemas.microsoft.com/office/drawing/2014/main" id="{5F7E529E-0DF1-96DC-E47F-D24A10EB7E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4728" y="977037"/>
              <a:ext cx="263133" cy="263133"/>
            </a:xfrm>
            <a:prstGeom prst="rect">
              <a:avLst/>
            </a:prstGeom>
            <a:grpFill/>
          </p:spPr>
        </p:pic>
      </p:grpSp>
      <p:grpSp>
        <p:nvGrpSpPr>
          <p:cNvPr id="65" name="Group 64">
            <a:extLst>
              <a:ext uri="{FF2B5EF4-FFF2-40B4-BE49-F238E27FC236}">
                <a16:creationId xmlns:a16="http://schemas.microsoft.com/office/drawing/2014/main" id="{7B63F9AD-E4BE-5572-4C5A-B993EC7E20A4}"/>
              </a:ext>
            </a:extLst>
          </p:cNvPr>
          <p:cNvGrpSpPr/>
          <p:nvPr/>
        </p:nvGrpSpPr>
        <p:grpSpPr>
          <a:xfrm>
            <a:off x="6874039" y="921811"/>
            <a:ext cx="1328973" cy="782271"/>
            <a:chOff x="2282500" y="885922"/>
            <a:chExt cx="1328973" cy="782271"/>
          </a:xfrm>
          <a:solidFill>
            <a:schemeClr val="bg1"/>
          </a:solidFill>
        </p:grpSpPr>
        <p:sp>
          <p:nvSpPr>
            <p:cNvPr id="66" name="Flowchart: Manual Operation 65">
              <a:extLst>
                <a:ext uri="{FF2B5EF4-FFF2-40B4-BE49-F238E27FC236}">
                  <a16:creationId xmlns:a16="http://schemas.microsoft.com/office/drawing/2014/main" id="{5540EC54-25E9-1C29-4586-ACF46A612ACC}"/>
                </a:ext>
              </a:extLst>
            </p:cNvPr>
            <p:cNvSpPr/>
            <p:nvPr/>
          </p:nvSpPr>
          <p:spPr>
            <a:xfrm>
              <a:off x="2600026" y="885922"/>
              <a:ext cx="742472" cy="782271"/>
            </a:xfrm>
            <a:prstGeom prst="flowChartManualOperation">
              <a:avLst/>
            </a:prstGeom>
            <a:grp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67" name="Rectangle: Rounded Corners 66">
              <a:extLst>
                <a:ext uri="{FF2B5EF4-FFF2-40B4-BE49-F238E27FC236}">
                  <a16:creationId xmlns:a16="http://schemas.microsoft.com/office/drawing/2014/main" id="{86196330-FC7A-7B34-01C3-75FA366B5E10}"/>
                </a:ext>
              </a:extLst>
            </p:cNvPr>
            <p:cNvSpPr/>
            <p:nvPr/>
          </p:nvSpPr>
          <p:spPr>
            <a:xfrm>
              <a:off x="2282500" y="1227031"/>
              <a:ext cx="1328973" cy="34290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Lebenspunkte</a:t>
              </a:r>
              <a:endParaRPr lang="en-DE" sz="1200" dirty="0">
                <a:solidFill>
                  <a:schemeClr val="tx1"/>
                </a:solidFill>
              </a:endParaRPr>
            </a:p>
          </p:txBody>
        </p:sp>
        <p:pic>
          <p:nvPicPr>
            <p:cNvPr id="68" name="Picture 67">
              <a:extLst>
                <a:ext uri="{FF2B5EF4-FFF2-40B4-BE49-F238E27FC236}">
                  <a16:creationId xmlns:a16="http://schemas.microsoft.com/office/drawing/2014/main" id="{60F238B7-3949-99FE-DBE0-B0B71F19B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855" y="977037"/>
              <a:ext cx="263132" cy="263132"/>
            </a:xfrm>
            <a:prstGeom prst="rect">
              <a:avLst/>
            </a:prstGeom>
            <a:grpFill/>
          </p:spPr>
        </p:pic>
        <p:pic>
          <p:nvPicPr>
            <p:cNvPr id="69" name="Picture 68">
              <a:extLst>
                <a:ext uri="{FF2B5EF4-FFF2-40B4-BE49-F238E27FC236}">
                  <a16:creationId xmlns:a16="http://schemas.microsoft.com/office/drawing/2014/main" id="{7D91D3F9-E16D-DC1C-222B-E342E578D5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4728" y="977037"/>
              <a:ext cx="263133" cy="263133"/>
            </a:xfrm>
            <a:prstGeom prst="rect">
              <a:avLst/>
            </a:prstGeom>
            <a:grpFill/>
          </p:spPr>
        </p:pic>
      </p:grpSp>
      <p:grpSp>
        <p:nvGrpSpPr>
          <p:cNvPr id="83" name="Group 82">
            <a:extLst>
              <a:ext uri="{FF2B5EF4-FFF2-40B4-BE49-F238E27FC236}">
                <a16:creationId xmlns:a16="http://schemas.microsoft.com/office/drawing/2014/main" id="{44C84B9D-B8B1-8159-17FC-4A601552027F}"/>
              </a:ext>
            </a:extLst>
          </p:cNvPr>
          <p:cNvGrpSpPr/>
          <p:nvPr/>
        </p:nvGrpSpPr>
        <p:grpSpPr>
          <a:xfrm>
            <a:off x="1093805" y="4087407"/>
            <a:ext cx="2875224" cy="765801"/>
            <a:chOff x="346802" y="3217831"/>
            <a:chExt cx="2875224" cy="765801"/>
          </a:xfrm>
        </p:grpSpPr>
        <p:grpSp>
          <p:nvGrpSpPr>
            <p:cNvPr id="70" name="Group 69">
              <a:extLst>
                <a:ext uri="{FF2B5EF4-FFF2-40B4-BE49-F238E27FC236}">
                  <a16:creationId xmlns:a16="http://schemas.microsoft.com/office/drawing/2014/main" id="{9E91198D-02ED-AA82-ACAC-9ABEE5054182}"/>
                </a:ext>
              </a:extLst>
            </p:cNvPr>
            <p:cNvGrpSpPr/>
            <p:nvPr/>
          </p:nvGrpSpPr>
          <p:grpSpPr>
            <a:xfrm>
              <a:off x="346802" y="3217831"/>
              <a:ext cx="2875224" cy="765801"/>
              <a:chOff x="1047338" y="3315147"/>
              <a:chExt cx="3360090" cy="802205"/>
            </a:xfrm>
          </p:grpSpPr>
          <p:grpSp>
            <p:nvGrpSpPr>
              <p:cNvPr id="71" name="Group 70">
                <a:extLst>
                  <a:ext uri="{FF2B5EF4-FFF2-40B4-BE49-F238E27FC236}">
                    <a16:creationId xmlns:a16="http://schemas.microsoft.com/office/drawing/2014/main" id="{50C1544B-DC9F-2966-4F0B-A3639292F355}"/>
                  </a:ext>
                </a:extLst>
              </p:cNvPr>
              <p:cNvGrpSpPr/>
              <p:nvPr/>
            </p:nvGrpSpPr>
            <p:grpSpPr>
              <a:xfrm>
                <a:off x="1047338" y="3315147"/>
                <a:ext cx="3360090" cy="802205"/>
                <a:chOff x="2734263" y="3301560"/>
                <a:chExt cx="1665638" cy="668081"/>
              </a:xfrm>
            </p:grpSpPr>
            <p:sp>
              <p:nvSpPr>
                <p:cNvPr id="74" name="Rectangle: Top Corners Rounded 73">
                  <a:extLst>
                    <a:ext uri="{FF2B5EF4-FFF2-40B4-BE49-F238E27FC236}">
                      <a16:creationId xmlns:a16="http://schemas.microsoft.com/office/drawing/2014/main" id="{7265E921-28C1-0603-7F5E-DB2953F2504D}"/>
                    </a:ext>
                  </a:extLst>
                </p:cNvPr>
                <p:cNvSpPr/>
                <p:nvPr/>
              </p:nvSpPr>
              <p:spPr>
                <a:xfrm>
                  <a:off x="2809945" y="3301560"/>
                  <a:ext cx="1559040" cy="249248"/>
                </a:xfrm>
                <a:prstGeom prst="round2Same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Evolutionsbaukasten</a:t>
                  </a:r>
                  <a:endParaRPr lang="en-DE" dirty="0">
                    <a:solidFill>
                      <a:schemeClr val="tx1"/>
                    </a:solidFill>
                  </a:endParaRPr>
                </a:p>
              </p:txBody>
            </p:sp>
            <p:sp>
              <p:nvSpPr>
                <p:cNvPr id="75" name="Rectangle: Single Corner Rounded 74">
                  <a:extLst>
                    <a:ext uri="{FF2B5EF4-FFF2-40B4-BE49-F238E27FC236}">
                      <a16:creationId xmlns:a16="http://schemas.microsoft.com/office/drawing/2014/main" id="{A01E8A84-CF45-2546-6161-0A8886767958}"/>
                    </a:ext>
                  </a:extLst>
                </p:cNvPr>
                <p:cNvSpPr/>
                <p:nvPr/>
              </p:nvSpPr>
              <p:spPr>
                <a:xfrm rot="10800000">
                  <a:off x="2809941" y="3581749"/>
                  <a:ext cx="300956" cy="387119"/>
                </a:xfrm>
                <a:prstGeom prst="round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76" name="Rectangle: Single Corner Rounded 75">
                  <a:extLst>
                    <a:ext uri="{FF2B5EF4-FFF2-40B4-BE49-F238E27FC236}">
                      <a16:creationId xmlns:a16="http://schemas.microsoft.com/office/drawing/2014/main" id="{52E312E0-58E7-CAE1-E5D5-84E8B6A55CC6}"/>
                    </a:ext>
                  </a:extLst>
                </p:cNvPr>
                <p:cNvSpPr/>
                <p:nvPr/>
              </p:nvSpPr>
              <p:spPr>
                <a:xfrm rot="10800000" flipH="1">
                  <a:off x="4092070" y="3581749"/>
                  <a:ext cx="276915" cy="387892"/>
                </a:xfrm>
                <a:prstGeom prst="round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77" name="TextBox 76">
                  <a:extLst>
                    <a:ext uri="{FF2B5EF4-FFF2-40B4-BE49-F238E27FC236}">
                      <a16:creationId xmlns:a16="http://schemas.microsoft.com/office/drawing/2014/main" id="{65A7D902-6D6F-9963-0658-A273A551AFF1}"/>
                    </a:ext>
                  </a:extLst>
                </p:cNvPr>
                <p:cNvSpPr txBox="1"/>
                <p:nvPr/>
              </p:nvSpPr>
              <p:spPr>
                <a:xfrm>
                  <a:off x="2734263" y="3661085"/>
                  <a:ext cx="447079" cy="221515"/>
                </a:xfrm>
                <a:prstGeom prst="rect">
                  <a:avLst/>
                </a:prstGeom>
                <a:noFill/>
              </p:spPr>
              <p:txBody>
                <a:bodyPr wrap="square" rtlCol="0">
                  <a:spAutoFit/>
                </a:bodyPr>
                <a:lstStyle/>
                <a:p>
                  <a:pPr algn="ctr"/>
                  <a:r>
                    <a:rPr lang="en-US" sz="1050" dirty="0" err="1"/>
                    <a:t>Stachel</a:t>
                  </a:r>
                  <a:endParaRPr lang="en-DE" sz="1050" dirty="0"/>
                </a:p>
              </p:txBody>
            </p:sp>
            <p:sp>
              <p:nvSpPr>
                <p:cNvPr id="78" name="TextBox 77">
                  <a:extLst>
                    <a:ext uri="{FF2B5EF4-FFF2-40B4-BE49-F238E27FC236}">
                      <a16:creationId xmlns:a16="http://schemas.microsoft.com/office/drawing/2014/main" id="{6D4B0DFE-B83E-4F08-6B2E-D0C12EF64CD7}"/>
                    </a:ext>
                  </a:extLst>
                </p:cNvPr>
                <p:cNvSpPr txBox="1"/>
                <p:nvPr/>
              </p:nvSpPr>
              <p:spPr>
                <a:xfrm>
                  <a:off x="4063434" y="3681719"/>
                  <a:ext cx="336467" cy="187952"/>
                </a:xfrm>
                <a:prstGeom prst="rect">
                  <a:avLst/>
                </a:prstGeom>
                <a:noFill/>
              </p:spPr>
              <p:txBody>
                <a:bodyPr wrap="square" rtlCol="0">
                  <a:spAutoFit/>
                </a:bodyPr>
                <a:lstStyle/>
                <a:p>
                  <a:pPr algn="ctr"/>
                  <a:r>
                    <a:rPr lang="en-US" sz="800" dirty="0" err="1"/>
                    <a:t>Tentakel</a:t>
                  </a:r>
                  <a:endParaRPr lang="en-DE" sz="800" dirty="0"/>
                </a:p>
              </p:txBody>
            </p:sp>
          </p:grpSp>
          <p:sp>
            <p:nvSpPr>
              <p:cNvPr id="72" name="Rectangle 71">
                <a:extLst>
                  <a:ext uri="{FF2B5EF4-FFF2-40B4-BE49-F238E27FC236}">
                    <a16:creationId xmlns:a16="http://schemas.microsoft.com/office/drawing/2014/main" id="{120AABBE-9DB7-8A40-9A64-982E0D30CF82}"/>
                  </a:ext>
                </a:extLst>
              </p:cNvPr>
              <p:cNvSpPr/>
              <p:nvPr/>
            </p:nvSpPr>
            <p:spPr>
              <a:xfrm>
                <a:off x="1811928" y="3650655"/>
                <a:ext cx="655650" cy="46576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3" name="TextBox 72">
                <a:extLst>
                  <a:ext uri="{FF2B5EF4-FFF2-40B4-BE49-F238E27FC236}">
                    <a16:creationId xmlns:a16="http://schemas.microsoft.com/office/drawing/2014/main" id="{8B56F3F8-486D-B3FB-845A-02ED9AD6061D}"/>
                  </a:ext>
                </a:extLst>
              </p:cNvPr>
              <p:cNvSpPr txBox="1"/>
              <p:nvPr/>
            </p:nvSpPr>
            <p:spPr>
              <a:xfrm>
                <a:off x="1769700" y="3749178"/>
                <a:ext cx="740105" cy="265986"/>
              </a:xfrm>
              <a:prstGeom prst="rect">
                <a:avLst/>
              </a:prstGeom>
              <a:noFill/>
            </p:spPr>
            <p:txBody>
              <a:bodyPr wrap="square" rtlCol="0">
                <a:spAutoFit/>
              </a:bodyPr>
              <a:lstStyle/>
              <a:p>
                <a:pPr algn="ctr"/>
                <a:r>
                  <a:rPr lang="en-US" sz="1050" dirty="0" err="1"/>
                  <a:t>Flossen</a:t>
                </a:r>
                <a:endParaRPr lang="en-DE" sz="1050" dirty="0"/>
              </a:p>
            </p:txBody>
          </p:sp>
        </p:grpSp>
        <p:sp>
          <p:nvSpPr>
            <p:cNvPr id="79" name="Rectangle 78">
              <a:extLst>
                <a:ext uri="{FF2B5EF4-FFF2-40B4-BE49-F238E27FC236}">
                  <a16:creationId xmlns:a16="http://schemas.microsoft.com/office/drawing/2014/main" id="{62C916DE-CFF2-5289-AB60-7908745BA226}"/>
                </a:ext>
              </a:extLst>
            </p:cNvPr>
            <p:cNvSpPr/>
            <p:nvPr/>
          </p:nvSpPr>
          <p:spPr>
            <a:xfrm>
              <a:off x="1562100" y="3538114"/>
              <a:ext cx="561039" cy="44463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0" name="TextBox 79">
              <a:extLst>
                <a:ext uri="{FF2B5EF4-FFF2-40B4-BE49-F238E27FC236}">
                  <a16:creationId xmlns:a16="http://schemas.microsoft.com/office/drawing/2014/main" id="{0CEB8697-4583-1D98-7DA1-932E82DAFE05}"/>
                </a:ext>
              </a:extLst>
            </p:cNvPr>
            <p:cNvSpPr txBox="1"/>
            <p:nvPr/>
          </p:nvSpPr>
          <p:spPr>
            <a:xfrm>
              <a:off x="1535983" y="3627622"/>
              <a:ext cx="633307" cy="253916"/>
            </a:xfrm>
            <a:prstGeom prst="rect">
              <a:avLst/>
            </a:prstGeom>
            <a:noFill/>
          </p:spPr>
          <p:txBody>
            <a:bodyPr wrap="square" rtlCol="0">
              <a:spAutoFit/>
            </a:bodyPr>
            <a:lstStyle/>
            <a:p>
              <a:pPr algn="ctr"/>
              <a:r>
                <a:rPr lang="en-US" sz="1050" dirty="0"/>
                <a:t>Maul</a:t>
              </a:r>
              <a:endParaRPr lang="en-DE" sz="1050" dirty="0"/>
            </a:p>
          </p:txBody>
        </p:sp>
        <p:sp>
          <p:nvSpPr>
            <p:cNvPr id="81" name="Rectangle 80">
              <a:extLst>
                <a:ext uri="{FF2B5EF4-FFF2-40B4-BE49-F238E27FC236}">
                  <a16:creationId xmlns:a16="http://schemas.microsoft.com/office/drawing/2014/main" id="{37E03028-0305-0FF4-0D4E-5C7ABBCD9CCA}"/>
                </a:ext>
              </a:extLst>
            </p:cNvPr>
            <p:cNvSpPr/>
            <p:nvPr/>
          </p:nvSpPr>
          <p:spPr>
            <a:xfrm>
              <a:off x="2129611" y="3538114"/>
              <a:ext cx="561039" cy="44463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82" name="TextBox 81">
              <a:extLst>
                <a:ext uri="{FF2B5EF4-FFF2-40B4-BE49-F238E27FC236}">
                  <a16:creationId xmlns:a16="http://schemas.microsoft.com/office/drawing/2014/main" id="{89ED4A9E-03B4-65FA-0327-A779688A1847}"/>
                </a:ext>
              </a:extLst>
            </p:cNvPr>
            <p:cNvSpPr txBox="1"/>
            <p:nvPr/>
          </p:nvSpPr>
          <p:spPr>
            <a:xfrm>
              <a:off x="2133022" y="3629022"/>
              <a:ext cx="554214" cy="253916"/>
            </a:xfrm>
            <a:prstGeom prst="rect">
              <a:avLst/>
            </a:prstGeom>
            <a:noFill/>
          </p:spPr>
          <p:txBody>
            <a:bodyPr wrap="square" rtlCol="0">
              <a:spAutoFit/>
            </a:bodyPr>
            <a:lstStyle/>
            <a:p>
              <a:pPr algn="ctr"/>
              <a:r>
                <a:rPr lang="en-US" sz="1050" dirty="0"/>
                <a:t>Panzer</a:t>
              </a:r>
              <a:endParaRPr lang="en-DE" sz="1050" dirty="0"/>
            </a:p>
          </p:txBody>
        </p:sp>
      </p:grpSp>
      <p:grpSp>
        <p:nvGrpSpPr>
          <p:cNvPr id="84" name="Group 83">
            <a:extLst>
              <a:ext uri="{FF2B5EF4-FFF2-40B4-BE49-F238E27FC236}">
                <a16:creationId xmlns:a16="http://schemas.microsoft.com/office/drawing/2014/main" id="{AB9B8B5F-2124-4DF0-7A7B-C45B5BFEAE40}"/>
              </a:ext>
            </a:extLst>
          </p:cNvPr>
          <p:cNvGrpSpPr/>
          <p:nvPr/>
        </p:nvGrpSpPr>
        <p:grpSpPr>
          <a:xfrm>
            <a:off x="8580551" y="3817237"/>
            <a:ext cx="2711226" cy="846018"/>
            <a:chOff x="1188322" y="3315145"/>
            <a:chExt cx="3168436" cy="886234"/>
          </a:xfrm>
        </p:grpSpPr>
        <p:grpSp>
          <p:nvGrpSpPr>
            <p:cNvPr id="85" name="Group 84">
              <a:extLst>
                <a:ext uri="{FF2B5EF4-FFF2-40B4-BE49-F238E27FC236}">
                  <a16:creationId xmlns:a16="http://schemas.microsoft.com/office/drawing/2014/main" id="{D19A14D2-E174-EB5E-201B-C6C2A8697692}"/>
                </a:ext>
              </a:extLst>
            </p:cNvPr>
            <p:cNvGrpSpPr/>
            <p:nvPr/>
          </p:nvGrpSpPr>
          <p:grpSpPr>
            <a:xfrm>
              <a:off x="1188322" y="3315145"/>
              <a:ext cx="3168436" cy="886234"/>
              <a:chOff x="2804149" y="3301560"/>
              <a:chExt cx="1570632" cy="738061"/>
            </a:xfrm>
          </p:grpSpPr>
          <p:sp>
            <p:nvSpPr>
              <p:cNvPr id="88" name="Rectangle: Top Corners Rounded 87">
                <a:extLst>
                  <a:ext uri="{FF2B5EF4-FFF2-40B4-BE49-F238E27FC236}">
                    <a16:creationId xmlns:a16="http://schemas.microsoft.com/office/drawing/2014/main" id="{C56FBB64-794B-056A-E27F-DDAE38DD56BD}"/>
                  </a:ext>
                </a:extLst>
              </p:cNvPr>
              <p:cNvSpPr/>
              <p:nvPr/>
            </p:nvSpPr>
            <p:spPr>
              <a:xfrm>
                <a:off x="2809945" y="3301560"/>
                <a:ext cx="1559040" cy="249248"/>
              </a:xfrm>
              <a:prstGeom prst="round2Same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Mutationen</a:t>
                </a:r>
                <a:endParaRPr lang="en-DE" dirty="0">
                  <a:solidFill>
                    <a:schemeClr val="tx1"/>
                  </a:solidFill>
                </a:endParaRPr>
              </a:p>
            </p:txBody>
          </p:sp>
          <p:sp>
            <p:nvSpPr>
              <p:cNvPr id="89" name="Rectangle: Single Corner Rounded 88">
                <a:extLst>
                  <a:ext uri="{FF2B5EF4-FFF2-40B4-BE49-F238E27FC236}">
                    <a16:creationId xmlns:a16="http://schemas.microsoft.com/office/drawing/2014/main" id="{439DBEA2-45BF-AC14-5B95-CF118C7D682F}"/>
                  </a:ext>
                </a:extLst>
              </p:cNvPr>
              <p:cNvSpPr/>
              <p:nvPr/>
            </p:nvSpPr>
            <p:spPr>
              <a:xfrm rot="10800000">
                <a:off x="2809941" y="3581750"/>
                <a:ext cx="531724" cy="387119"/>
              </a:xfrm>
              <a:prstGeom prst="round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90" name="Rectangle: Single Corner Rounded 89">
                <a:extLst>
                  <a:ext uri="{FF2B5EF4-FFF2-40B4-BE49-F238E27FC236}">
                    <a16:creationId xmlns:a16="http://schemas.microsoft.com/office/drawing/2014/main" id="{0E189A37-EB99-C3D5-2A72-9149490D1FCF}"/>
                  </a:ext>
                </a:extLst>
              </p:cNvPr>
              <p:cNvSpPr/>
              <p:nvPr/>
            </p:nvSpPr>
            <p:spPr>
              <a:xfrm rot="10800000" flipH="1">
                <a:off x="3869386" y="3581751"/>
                <a:ext cx="499600" cy="387892"/>
              </a:xfrm>
              <a:prstGeom prst="round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91" name="TextBox 90">
                <a:extLst>
                  <a:ext uri="{FF2B5EF4-FFF2-40B4-BE49-F238E27FC236}">
                    <a16:creationId xmlns:a16="http://schemas.microsoft.com/office/drawing/2014/main" id="{AA63D9FB-6368-DF27-6DC9-EFBE2339BA22}"/>
                  </a:ext>
                </a:extLst>
              </p:cNvPr>
              <p:cNvSpPr txBox="1"/>
              <p:nvPr/>
            </p:nvSpPr>
            <p:spPr>
              <a:xfrm>
                <a:off x="2804149" y="3518104"/>
                <a:ext cx="519515" cy="521517"/>
              </a:xfrm>
              <a:prstGeom prst="rect">
                <a:avLst/>
              </a:prstGeom>
              <a:noFill/>
            </p:spPr>
            <p:txBody>
              <a:bodyPr wrap="square" rtlCol="0">
                <a:spAutoFit/>
              </a:bodyPr>
              <a:lstStyle/>
              <a:p>
                <a:pPr algn="ctr"/>
                <a:r>
                  <a:rPr lang="en-US" sz="1050" dirty="0"/>
                  <a:t>+20% </a:t>
                </a:r>
                <a:r>
                  <a:rPr lang="en-US" sz="1050" dirty="0" err="1"/>
                  <a:t>Geschwindig-keit</a:t>
                </a:r>
                <a:endParaRPr lang="en-DE" sz="1050" dirty="0"/>
              </a:p>
            </p:txBody>
          </p:sp>
          <p:sp>
            <p:nvSpPr>
              <p:cNvPr id="92" name="TextBox 91">
                <a:extLst>
                  <a:ext uri="{FF2B5EF4-FFF2-40B4-BE49-F238E27FC236}">
                    <a16:creationId xmlns:a16="http://schemas.microsoft.com/office/drawing/2014/main" id="{D484603A-2EB8-9895-0E78-07E2AC93EAD2}"/>
                  </a:ext>
                </a:extLst>
              </p:cNvPr>
              <p:cNvSpPr txBox="1"/>
              <p:nvPr/>
            </p:nvSpPr>
            <p:spPr>
              <a:xfrm>
                <a:off x="3875181" y="3521725"/>
                <a:ext cx="499600" cy="503442"/>
              </a:xfrm>
              <a:prstGeom prst="rect">
                <a:avLst/>
              </a:prstGeom>
              <a:noFill/>
            </p:spPr>
            <p:txBody>
              <a:bodyPr wrap="square" rtlCol="0">
                <a:spAutoFit/>
              </a:bodyPr>
              <a:lstStyle/>
              <a:p>
                <a:pPr algn="ctr"/>
                <a:r>
                  <a:rPr lang="en-US" sz="1050" dirty="0"/>
                  <a:t>-20% </a:t>
                </a:r>
                <a:r>
                  <a:rPr lang="en-US" sz="1050" dirty="0" err="1"/>
                  <a:t>Kalorien-bedarf</a:t>
                </a:r>
                <a:endParaRPr lang="en-DE" sz="1050" dirty="0"/>
              </a:p>
            </p:txBody>
          </p:sp>
        </p:grpSp>
        <p:sp>
          <p:nvSpPr>
            <p:cNvPr id="86" name="Rectangle 85">
              <a:extLst>
                <a:ext uri="{FF2B5EF4-FFF2-40B4-BE49-F238E27FC236}">
                  <a16:creationId xmlns:a16="http://schemas.microsoft.com/office/drawing/2014/main" id="{D84F7870-A118-E756-2F93-D2A25B586D12}"/>
                </a:ext>
              </a:extLst>
            </p:cNvPr>
            <p:cNvSpPr/>
            <p:nvPr/>
          </p:nvSpPr>
          <p:spPr>
            <a:xfrm>
              <a:off x="2272655" y="3650523"/>
              <a:ext cx="1064571" cy="46576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7" name="TextBox 86">
              <a:extLst>
                <a:ext uri="{FF2B5EF4-FFF2-40B4-BE49-F238E27FC236}">
                  <a16:creationId xmlns:a16="http://schemas.microsoft.com/office/drawing/2014/main" id="{7A2F98EC-5DC2-692A-C766-9000AF4394EF}"/>
                </a:ext>
              </a:extLst>
            </p:cNvPr>
            <p:cNvSpPr txBox="1"/>
            <p:nvPr/>
          </p:nvSpPr>
          <p:spPr>
            <a:xfrm>
              <a:off x="2233029" y="3654966"/>
              <a:ext cx="1157972" cy="435249"/>
            </a:xfrm>
            <a:prstGeom prst="rect">
              <a:avLst/>
            </a:prstGeom>
            <a:noFill/>
          </p:spPr>
          <p:txBody>
            <a:bodyPr wrap="square" rtlCol="0">
              <a:spAutoFit/>
            </a:bodyPr>
            <a:lstStyle/>
            <a:p>
              <a:pPr algn="ctr"/>
              <a:r>
                <a:rPr lang="en-US" sz="1050" dirty="0"/>
                <a:t>+10% max </a:t>
              </a:r>
              <a:r>
                <a:rPr lang="en-US" sz="1050" dirty="0" err="1"/>
                <a:t>Lebenspunkte</a:t>
              </a:r>
              <a:endParaRPr lang="en-DE" sz="1050" dirty="0"/>
            </a:p>
          </p:txBody>
        </p:sp>
      </p:grpSp>
      <p:cxnSp>
        <p:nvCxnSpPr>
          <p:cNvPr id="94" name="Connector: Elbow 93">
            <a:extLst>
              <a:ext uri="{FF2B5EF4-FFF2-40B4-BE49-F238E27FC236}">
                <a16:creationId xmlns:a16="http://schemas.microsoft.com/office/drawing/2014/main" id="{87D9E7D2-7D36-4857-958A-28CF49CA6F18}"/>
              </a:ext>
            </a:extLst>
          </p:cNvPr>
          <p:cNvCxnSpPr>
            <a:cxnSpLocks/>
            <a:stCxn id="8" idx="0"/>
          </p:cNvCxnSpPr>
          <p:nvPr/>
        </p:nvCxnSpPr>
        <p:spPr>
          <a:xfrm rot="5400000" flipH="1" flipV="1">
            <a:off x="5515300" y="3537227"/>
            <a:ext cx="845726" cy="1"/>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B57252B-8C3B-275F-B9DC-B2B9F8582045}"/>
              </a:ext>
            </a:extLst>
          </p:cNvPr>
          <p:cNvSpPr txBox="1"/>
          <p:nvPr/>
        </p:nvSpPr>
        <p:spPr>
          <a:xfrm>
            <a:off x="5699494" y="3431225"/>
            <a:ext cx="555312" cy="246221"/>
          </a:xfrm>
          <a:prstGeom prst="rect">
            <a:avLst/>
          </a:prstGeom>
          <a:solidFill>
            <a:schemeClr val="bg1"/>
          </a:solidFill>
          <a:ln>
            <a:solidFill>
              <a:schemeClr val="tx1"/>
            </a:solidFill>
          </a:ln>
        </p:spPr>
        <p:txBody>
          <a:bodyPr wrap="square" rtlCol="0">
            <a:spAutoFit/>
          </a:bodyPr>
          <a:lstStyle/>
          <a:p>
            <a:r>
              <a:rPr lang="en-US" sz="1000" dirty="0" err="1"/>
              <a:t>frisst</a:t>
            </a:r>
            <a:endParaRPr lang="en-DE" sz="1000" dirty="0"/>
          </a:p>
        </p:txBody>
      </p:sp>
      <p:cxnSp>
        <p:nvCxnSpPr>
          <p:cNvPr id="96" name="Connector: Elbow 95">
            <a:extLst>
              <a:ext uri="{FF2B5EF4-FFF2-40B4-BE49-F238E27FC236}">
                <a16:creationId xmlns:a16="http://schemas.microsoft.com/office/drawing/2014/main" id="{F998068D-3C86-0B40-3B87-302A92AADCC2}"/>
              </a:ext>
            </a:extLst>
          </p:cNvPr>
          <p:cNvCxnSpPr>
            <a:cxnSpLocks/>
            <a:stCxn id="18" idx="2"/>
          </p:cNvCxnSpPr>
          <p:nvPr/>
        </p:nvCxnSpPr>
        <p:spPr>
          <a:xfrm rot="10800000" flipV="1">
            <a:off x="6764743" y="2208871"/>
            <a:ext cx="2053663" cy="489144"/>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60F6B50-F0FB-7B17-381E-64DAFA2818B4}"/>
              </a:ext>
            </a:extLst>
          </p:cNvPr>
          <p:cNvSpPr txBox="1"/>
          <p:nvPr/>
        </p:nvSpPr>
        <p:spPr>
          <a:xfrm>
            <a:off x="7599131" y="2255770"/>
            <a:ext cx="613379" cy="246221"/>
          </a:xfrm>
          <a:prstGeom prst="rect">
            <a:avLst/>
          </a:prstGeom>
          <a:solidFill>
            <a:schemeClr val="bg1"/>
          </a:solidFill>
          <a:ln>
            <a:solidFill>
              <a:schemeClr val="tx1"/>
            </a:solidFill>
          </a:ln>
        </p:spPr>
        <p:txBody>
          <a:bodyPr wrap="square" rtlCol="0">
            <a:spAutoFit/>
          </a:bodyPr>
          <a:lstStyle/>
          <a:p>
            <a:r>
              <a:rPr lang="en-US" sz="1000" dirty="0" err="1"/>
              <a:t>fressen</a:t>
            </a:r>
            <a:endParaRPr lang="en-DE" sz="1000" dirty="0"/>
          </a:p>
        </p:txBody>
      </p:sp>
      <p:cxnSp>
        <p:nvCxnSpPr>
          <p:cNvPr id="100" name="Connector: Elbow 99">
            <a:extLst>
              <a:ext uri="{FF2B5EF4-FFF2-40B4-BE49-F238E27FC236}">
                <a16:creationId xmlns:a16="http://schemas.microsoft.com/office/drawing/2014/main" id="{1133ADAA-CAE5-FFE8-D627-D39733B17C48}"/>
              </a:ext>
            </a:extLst>
          </p:cNvPr>
          <p:cNvCxnSpPr>
            <a:cxnSpLocks/>
            <a:stCxn id="8" idx="1"/>
            <a:endCxn id="48" idx="0"/>
          </p:cNvCxnSpPr>
          <p:nvPr/>
        </p:nvCxnSpPr>
        <p:spPr>
          <a:xfrm rot="10800000">
            <a:off x="3458715" y="2342054"/>
            <a:ext cx="2118129" cy="1979356"/>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542BA847-34A9-DB04-B7F5-6240D0AE5FE7}"/>
              </a:ext>
            </a:extLst>
          </p:cNvPr>
          <p:cNvSpPr txBox="1"/>
          <p:nvPr/>
        </p:nvSpPr>
        <p:spPr>
          <a:xfrm>
            <a:off x="4301810" y="3187361"/>
            <a:ext cx="615230" cy="400110"/>
          </a:xfrm>
          <a:prstGeom prst="rect">
            <a:avLst/>
          </a:prstGeom>
          <a:solidFill>
            <a:schemeClr val="bg1"/>
          </a:solidFill>
          <a:ln>
            <a:solidFill>
              <a:schemeClr val="tx1"/>
            </a:solidFill>
          </a:ln>
        </p:spPr>
        <p:txBody>
          <a:bodyPr wrap="square" rtlCol="0">
            <a:spAutoFit/>
          </a:bodyPr>
          <a:lstStyle/>
          <a:p>
            <a:r>
              <a:rPr lang="en-US" sz="1000" dirty="0" err="1"/>
              <a:t>Bewegt</a:t>
            </a:r>
            <a:r>
              <a:rPr lang="en-US" sz="1000" dirty="0"/>
              <a:t> sich in</a:t>
            </a:r>
            <a:endParaRPr lang="en-DE" sz="1000" dirty="0"/>
          </a:p>
        </p:txBody>
      </p:sp>
      <p:cxnSp>
        <p:nvCxnSpPr>
          <p:cNvPr id="106" name="Connector: Curved 105">
            <a:extLst>
              <a:ext uri="{FF2B5EF4-FFF2-40B4-BE49-F238E27FC236}">
                <a16:creationId xmlns:a16="http://schemas.microsoft.com/office/drawing/2014/main" id="{51C41414-5891-224E-EF1C-2F6BBCF36D8E}"/>
              </a:ext>
            </a:extLst>
          </p:cNvPr>
          <p:cNvCxnSpPr>
            <a:stCxn id="11" idx="3"/>
            <a:endCxn id="61" idx="2"/>
          </p:cNvCxnSpPr>
          <p:nvPr/>
        </p:nvCxnSpPr>
        <p:spPr>
          <a:xfrm rot="16200000" flipV="1">
            <a:off x="5010705" y="1321567"/>
            <a:ext cx="581382" cy="1335391"/>
          </a:xfrm>
          <a:prstGeom prst="curved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nector: Curved 106">
            <a:extLst>
              <a:ext uri="{FF2B5EF4-FFF2-40B4-BE49-F238E27FC236}">
                <a16:creationId xmlns:a16="http://schemas.microsoft.com/office/drawing/2014/main" id="{3337F231-DBB9-34DC-5410-1BFBDE3BC071}"/>
              </a:ext>
            </a:extLst>
          </p:cNvPr>
          <p:cNvCxnSpPr>
            <a:cxnSpLocks/>
            <a:stCxn id="11" idx="3"/>
            <a:endCxn id="53" idx="2"/>
          </p:cNvCxnSpPr>
          <p:nvPr/>
        </p:nvCxnSpPr>
        <p:spPr>
          <a:xfrm rot="16200000" flipV="1">
            <a:off x="5678491" y="1989354"/>
            <a:ext cx="575872" cy="5328"/>
          </a:xfrm>
          <a:prstGeom prst="curved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Connector: Curved 109">
            <a:extLst>
              <a:ext uri="{FF2B5EF4-FFF2-40B4-BE49-F238E27FC236}">
                <a16:creationId xmlns:a16="http://schemas.microsoft.com/office/drawing/2014/main" id="{043FA070-8FF3-A643-976F-C5856995A4E0}"/>
              </a:ext>
            </a:extLst>
          </p:cNvPr>
          <p:cNvCxnSpPr>
            <a:cxnSpLocks/>
            <a:stCxn id="11" idx="3"/>
            <a:endCxn id="66" idx="2"/>
          </p:cNvCxnSpPr>
          <p:nvPr/>
        </p:nvCxnSpPr>
        <p:spPr>
          <a:xfrm rot="5400000" flipH="1" flipV="1">
            <a:off x="6478010" y="1195163"/>
            <a:ext cx="575872" cy="1593710"/>
          </a:xfrm>
          <a:prstGeom prst="curved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3" name="Picture 112">
            <a:extLst>
              <a:ext uri="{FF2B5EF4-FFF2-40B4-BE49-F238E27FC236}">
                <a16:creationId xmlns:a16="http://schemas.microsoft.com/office/drawing/2014/main" id="{0FC4B64E-EE7F-8F13-F7AA-7ED531BBB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4145" y="1960308"/>
            <a:ext cx="206486" cy="206486"/>
          </a:xfrm>
          <a:prstGeom prst="rect">
            <a:avLst/>
          </a:prstGeom>
          <a:solidFill>
            <a:schemeClr val="bg1"/>
          </a:solidFill>
        </p:spPr>
      </p:pic>
      <p:pic>
        <p:nvPicPr>
          <p:cNvPr id="115" name="Picture 114">
            <a:extLst>
              <a:ext uri="{FF2B5EF4-FFF2-40B4-BE49-F238E27FC236}">
                <a16:creationId xmlns:a16="http://schemas.microsoft.com/office/drawing/2014/main" id="{4F88425F-5129-9CA9-E11C-EB95E8462C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204" y="1886019"/>
            <a:ext cx="206486" cy="206486"/>
          </a:xfrm>
          <a:prstGeom prst="rect">
            <a:avLst/>
          </a:prstGeom>
          <a:solidFill>
            <a:schemeClr val="bg1"/>
          </a:solidFill>
        </p:spPr>
      </p:pic>
      <p:pic>
        <p:nvPicPr>
          <p:cNvPr id="116" name="Picture 115">
            <a:extLst>
              <a:ext uri="{FF2B5EF4-FFF2-40B4-BE49-F238E27FC236}">
                <a16:creationId xmlns:a16="http://schemas.microsoft.com/office/drawing/2014/main" id="{06CF176E-B1B2-6FB8-EE12-2774F9ABE5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6082" y="1972998"/>
            <a:ext cx="206486" cy="206486"/>
          </a:xfrm>
          <a:prstGeom prst="rect">
            <a:avLst/>
          </a:prstGeom>
          <a:solidFill>
            <a:schemeClr val="bg1"/>
          </a:solidFill>
        </p:spPr>
      </p:pic>
      <p:cxnSp>
        <p:nvCxnSpPr>
          <p:cNvPr id="117" name="Connector: Curved 116">
            <a:extLst>
              <a:ext uri="{FF2B5EF4-FFF2-40B4-BE49-F238E27FC236}">
                <a16:creationId xmlns:a16="http://schemas.microsoft.com/office/drawing/2014/main" id="{301CAF17-7340-09BF-1055-22F88643FD1B}"/>
              </a:ext>
            </a:extLst>
          </p:cNvPr>
          <p:cNvCxnSpPr>
            <a:cxnSpLocks/>
            <a:stCxn id="61" idx="0"/>
            <a:endCxn id="62" idx="1"/>
          </p:cNvCxnSpPr>
          <p:nvPr/>
        </p:nvCxnSpPr>
        <p:spPr>
          <a:xfrm rot="16200000" flipH="1" flipV="1">
            <a:off x="4156091" y="953796"/>
            <a:ext cx="515105" cy="440113"/>
          </a:xfrm>
          <a:prstGeom prst="curvedConnector4">
            <a:avLst>
              <a:gd name="adj1" fmla="val -43146"/>
              <a:gd name="adj2" fmla="val 281794"/>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1" name="Picture 120">
            <a:extLst>
              <a:ext uri="{FF2B5EF4-FFF2-40B4-BE49-F238E27FC236}">
                <a16:creationId xmlns:a16="http://schemas.microsoft.com/office/drawing/2014/main" id="{1154415D-6B19-5227-43DB-45DA95A43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957" y="683080"/>
            <a:ext cx="201405" cy="201405"/>
          </a:xfrm>
          <a:prstGeom prst="rect">
            <a:avLst/>
          </a:prstGeom>
          <a:solidFill>
            <a:schemeClr val="bg1"/>
          </a:solidFill>
        </p:spPr>
      </p:pic>
      <p:sp>
        <p:nvSpPr>
          <p:cNvPr id="122" name="TextBox 121">
            <a:extLst>
              <a:ext uri="{FF2B5EF4-FFF2-40B4-BE49-F238E27FC236}">
                <a16:creationId xmlns:a16="http://schemas.microsoft.com/office/drawing/2014/main" id="{6A81ADC0-E968-F453-02E1-01B5E69E76D3}"/>
              </a:ext>
            </a:extLst>
          </p:cNvPr>
          <p:cNvSpPr txBox="1"/>
          <p:nvPr/>
        </p:nvSpPr>
        <p:spPr>
          <a:xfrm>
            <a:off x="3175054" y="919850"/>
            <a:ext cx="699786" cy="400110"/>
          </a:xfrm>
          <a:prstGeom prst="rect">
            <a:avLst/>
          </a:prstGeom>
          <a:solidFill>
            <a:schemeClr val="bg1"/>
          </a:solidFill>
          <a:ln>
            <a:solidFill>
              <a:schemeClr val="tx1"/>
            </a:solidFill>
          </a:ln>
        </p:spPr>
        <p:txBody>
          <a:bodyPr wrap="square" rtlCol="0">
            <a:spAutoFit/>
          </a:bodyPr>
          <a:lstStyle/>
          <a:p>
            <a:r>
              <a:rPr lang="en-US" sz="1000" dirty="0" err="1"/>
              <a:t>Sinkt</a:t>
            </a:r>
            <a:r>
              <a:rPr lang="en-US" sz="1000" dirty="0"/>
              <a:t> </a:t>
            </a:r>
            <a:r>
              <a:rPr lang="en-US" sz="1000" dirty="0" err="1"/>
              <a:t>mit</a:t>
            </a:r>
            <a:r>
              <a:rPr lang="en-US" sz="1000" dirty="0"/>
              <a:t> der Zeit</a:t>
            </a:r>
            <a:endParaRPr lang="en-DE" sz="1000" dirty="0"/>
          </a:p>
        </p:txBody>
      </p:sp>
      <p:cxnSp>
        <p:nvCxnSpPr>
          <p:cNvPr id="127" name="Connector: Elbow 126">
            <a:extLst>
              <a:ext uri="{FF2B5EF4-FFF2-40B4-BE49-F238E27FC236}">
                <a16:creationId xmlns:a16="http://schemas.microsoft.com/office/drawing/2014/main" id="{DE7CA98B-3A79-B464-522C-43D5F28E100C}"/>
              </a:ext>
            </a:extLst>
          </p:cNvPr>
          <p:cNvCxnSpPr>
            <a:cxnSpLocks/>
            <a:endCxn id="11" idx="2"/>
          </p:cNvCxnSpPr>
          <p:nvPr/>
        </p:nvCxnSpPr>
        <p:spPr>
          <a:xfrm>
            <a:off x="3468714" y="2226833"/>
            <a:ext cx="1720857" cy="246680"/>
          </a:xfrm>
          <a:prstGeom prst="bentConnector3">
            <a:avLst>
              <a:gd name="adj1" fmla="val 7878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DCAEE302-3196-FBA9-6EB7-0B7509B68198}"/>
              </a:ext>
            </a:extLst>
          </p:cNvPr>
          <p:cNvSpPr txBox="1"/>
          <p:nvPr/>
        </p:nvSpPr>
        <p:spPr>
          <a:xfrm>
            <a:off x="3937486" y="1881692"/>
            <a:ext cx="615230" cy="400110"/>
          </a:xfrm>
          <a:prstGeom prst="rect">
            <a:avLst/>
          </a:prstGeom>
          <a:solidFill>
            <a:schemeClr val="bg1"/>
          </a:solidFill>
          <a:ln>
            <a:solidFill>
              <a:schemeClr val="tx1"/>
            </a:solidFill>
          </a:ln>
        </p:spPr>
        <p:txBody>
          <a:bodyPr wrap="square" rtlCol="0">
            <a:spAutoFit/>
          </a:bodyPr>
          <a:lstStyle/>
          <a:p>
            <a:r>
              <a:rPr lang="en-US" sz="1000" dirty="0" err="1"/>
              <a:t>Spawnt</a:t>
            </a:r>
            <a:r>
              <a:rPr lang="en-US" sz="1000" dirty="0"/>
              <a:t> </a:t>
            </a:r>
            <a:r>
              <a:rPr lang="en-US" sz="1000" dirty="0" err="1"/>
              <a:t>zufällig</a:t>
            </a:r>
            <a:endParaRPr lang="en-DE" sz="1000" dirty="0"/>
          </a:p>
        </p:txBody>
      </p:sp>
      <p:cxnSp>
        <p:nvCxnSpPr>
          <p:cNvPr id="134" name="Connector: Elbow 133">
            <a:extLst>
              <a:ext uri="{FF2B5EF4-FFF2-40B4-BE49-F238E27FC236}">
                <a16:creationId xmlns:a16="http://schemas.microsoft.com/office/drawing/2014/main" id="{B2EFD948-FF16-04EF-1260-964A84D1296F}"/>
              </a:ext>
            </a:extLst>
          </p:cNvPr>
          <p:cNvCxnSpPr>
            <a:cxnSpLocks/>
            <a:endCxn id="74" idx="0"/>
          </p:cNvCxnSpPr>
          <p:nvPr/>
        </p:nvCxnSpPr>
        <p:spPr>
          <a:xfrm rot="10800000">
            <a:off x="3915663" y="4230260"/>
            <a:ext cx="1662501" cy="387146"/>
          </a:xfrm>
          <a:prstGeom prst="bentConnector3">
            <a:avLst>
              <a:gd name="adj1" fmla="val 7177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3FC8E797-2555-47E7-FDBE-B63C6FF1D366}"/>
              </a:ext>
            </a:extLst>
          </p:cNvPr>
          <p:cNvSpPr txBox="1"/>
          <p:nvPr/>
        </p:nvSpPr>
        <p:spPr>
          <a:xfrm>
            <a:off x="4678865" y="4502525"/>
            <a:ext cx="474384" cy="246221"/>
          </a:xfrm>
          <a:prstGeom prst="rect">
            <a:avLst/>
          </a:prstGeom>
          <a:solidFill>
            <a:schemeClr val="bg1"/>
          </a:solidFill>
          <a:ln>
            <a:solidFill>
              <a:schemeClr val="tx1"/>
            </a:solidFill>
          </a:ln>
        </p:spPr>
        <p:txBody>
          <a:bodyPr wrap="square" rtlCol="0">
            <a:spAutoFit/>
          </a:bodyPr>
          <a:lstStyle/>
          <a:p>
            <a:r>
              <a:rPr lang="en-US" sz="1000" dirty="0" err="1"/>
              <a:t>nutzt</a:t>
            </a:r>
            <a:endParaRPr lang="en-DE" sz="1000" dirty="0"/>
          </a:p>
        </p:txBody>
      </p:sp>
      <p:cxnSp>
        <p:nvCxnSpPr>
          <p:cNvPr id="139" name="Connector: Elbow 138">
            <a:extLst>
              <a:ext uri="{FF2B5EF4-FFF2-40B4-BE49-F238E27FC236}">
                <a16:creationId xmlns:a16="http://schemas.microsoft.com/office/drawing/2014/main" id="{F269BEBA-7D05-8442-5EBA-4EBE273C68E8}"/>
              </a:ext>
            </a:extLst>
          </p:cNvPr>
          <p:cNvCxnSpPr>
            <a:cxnSpLocks/>
            <a:endCxn id="88" idx="2"/>
          </p:cNvCxnSpPr>
          <p:nvPr/>
        </p:nvCxnSpPr>
        <p:spPr>
          <a:xfrm flipV="1">
            <a:off x="6010615" y="3960090"/>
            <a:ext cx="2579941" cy="572540"/>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Connector: Curved 147">
            <a:extLst>
              <a:ext uri="{FF2B5EF4-FFF2-40B4-BE49-F238E27FC236}">
                <a16:creationId xmlns:a16="http://schemas.microsoft.com/office/drawing/2014/main" id="{59480020-FD47-3FBC-1196-36EF83C849C5}"/>
              </a:ext>
            </a:extLst>
          </p:cNvPr>
          <p:cNvCxnSpPr/>
          <p:nvPr/>
        </p:nvCxnSpPr>
        <p:spPr>
          <a:xfrm flipV="1">
            <a:off x="6226082" y="2350173"/>
            <a:ext cx="2592318" cy="1880086"/>
          </a:xfrm>
          <a:prstGeom prst="curvedConnector3">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37A4BA5B-AF05-3A84-CA90-1D07BED4EF2F}"/>
              </a:ext>
            </a:extLst>
          </p:cNvPr>
          <p:cNvSpPr txBox="1"/>
          <p:nvPr/>
        </p:nvSpPr>
        <p:spPr>
          <a:xfrm>
            <a:off x="7220756" y="3089548"/>
            <a:ext cx="713281" cy="400110"/>
          </a:xfrm>
          <a:prstGeom prst="rect">
            <a:avLst/>
          </a:prstGeom>
          <a:solidFill>
            <a:schemeClr val="bg1"/>
          </a:solidFill>
          <a:ln>
            <a:solidFill>
              <a:schemeClr val="tx1"/>
            </a:solidFill>
          </a:ln>
        </p:spPr>
        <p:txBody>
          <a:bodyPr wrap="square" rtlCol="0">
            <a:spAutoFit/>
          </a:bodyPr>
          <a:lstStyle/>
          <a:p>
            <a:r>
              <a:rPr lang="en-US" sz="1000" dirty="0"/>
              <a:t>Können </a:t>
            </a:r>
            <a:r>
              <a:rPr lang="en-US" sz="1000" dirty="0" err="1"/>
              <a:t>angreifen</a:t>
            </a:r>
            <a:endParaRPr lang="en-DE" sz="1000" dirty="0"/>
          </a:p>
        </p:txBody>
      </p:sp>
      <p:sp>
        <p:nvSpPr>
          <p:cNvPr id="151" name="TextBox 150">
            <a:extLst>
              <a:ext uri="{FF2B5EF4-FFF2-40B4-BE49-F238E27FC236}">
                <a16:creationId xmlns:a16="http://schemas.microsoft.com/office/drawing/2014/main" id="{3EF03C7F-C4D2-41BD-FCFC-EFE6F96E1463}"/>
              </a:ext>
            </a:extLst>
          </p:cNvPr>
          <p:cNvSpPr txBox="1"/>
          <p:nvPr/>
        </p:nvSpPr>
        <p:spPr>
          <a:xfrm>
            <a:off x="6579583" y="4419693"/>
            <a:ext cx="474384" cy="246221"/>
          </a:xfrm>
          <a:prstGeom prst="rect">
            <a:avLst/>
          </a:prstGeom>
          <a:solidFill>
            <a:schemeClr val="bg1"/>
          </a:solidFill>
          <a:ln>
            <a:solidFill>
              <a:schemeClr val="tx1"/>
            </a:solidFill>
          </a:ln>
        </p:spPr>
        <p:txBody>
          <a:bodyPr wrap="square" rtlCol="0">
            <a:spAutoFit/>
          </a:bodyPr>
          <a:lstStyle/>
          <a:p>
            <a:r>
              <a:rPr lang="en-US" sz="1000" dirty="0" err="1"/>
              <a:t>nutzt</a:t>
            </a:r>
            <a:endParaRPr lang="en-DE" sz="1000" dirty="0"/>
          </a:p>
        </p:txBody>
      </p:sp>
      <p:cxnSp>
        <p:nvCxnSpPr>
          <p:cNvPr id="186" name="Straight Arrow Connector 185">
            <a:extLst>
              <a:ext uri="{FF2B5EF4-FFF2-40B4-BE49-F238E27FC236}">
                <a16:creationId xmlns:a16="http://schemas.microsoft.com/office/drawing/2014/main" id="{5A0EE2AB-A692-7422-4DCF-77178A1F1F25}"/>
              </a:ext>
            </a:extLst>
          </p:cNvPr>
          <p:cNvCxnSpPr>
            <a:cxnSpLocks/>
            <a:stCxn id="79" idx="2"/>
          </p:cNvCxnSpPr>
          <p:nvPr/>
        </p:nvCxnSpPr>
        <p:spPr>
          <a:xfrm>
            <a:off x="2589623" y="4852320"/>
            <a:ext cx="1390531" cy="5024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05E15CA2-935A-5DA7-360A-51B50A5AE82B}"/>
              </a:ext>
            </a:extLst>
          </p:cNvPr>
          <p:cNvSpPr txBox="1"/>
          <p:nvPr/>
        </p:nvSpPr>
        <p:spPr>
          <a:xfrm>
            <a:off x="2840479" y="4979618"/>
            <a:ext cx="754624" cy="246221"/>
          </a:xfrm>
          <a:prstGeom prst="rect">
            <a:avLst/>
          </a:prstGeom>
          <a:solidFill>
            <a:schemeClr val="bg1"/>
          </a:solidFill>
          <a:ln>
            <a:solidFill>
              <a:schemeClr val="tx1"/>
            </a:solidFill>
          </a:ln>
        </p:spPr>
        <p:txBody>
          <a:bodyPr wrap="square" rtlCol="0">
            <a:spAutoFit/>
          </a:bodyPr>
          <a:lstStyle/>
          <a:p>
            <a:r>
              <a:rPr lang="en-US" sz="1000" dirty="0" err="1"/>
              <a:t>beeinflusst</a:t>
            </a:r>
            <a:endParaRPr lang="en-DE" sz="1000" dirty="0"/>
          </a:p>
        </p:txBody>
      </p:sp>
      <p:cxnSp>
        <p:nvCxnSpPr>
          <p:cNvPr id="190" name="Straight Arrow Connector 189">
            <a:extLst>
              <a:ext uri="{FF2B5EF4-FFF2-40B4-BE49-F238E27FC236}">
                <a16:creationId xmlns:a16="http://schemas.microsoft.com/office/drawing/2014/main" id="{C7D3AC79-FA1A-4BE0-BFFF-E4DCA356B462}"/>
              </a:ext>
            </a:extLst>
          </p:cNvPr>
          <p:cNvCxnSpPr>
            <a:cxnSpLocks/>
          </p:cNvCxnSpPr>
          <p:nvPr/>
        </p:nvCxnSpPr>
        <p:spPr>
          <a:xfrm flipH="1">
            <a:off x="8674342" y="4573722"/>
            <a:ext cx="1302293" cy="7647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2CA70AC4-04A3-FB5A-6247-F25CD776D626}"/>
              </a:ext>
            </a:extLst>
          </p:cNvPr>
          <p:cNvSpPr txBox="1"/>
          <p:nvPr/>
        </p:nvSpPr>
        <p:spPr>
          <a:xfrm>
            <a:off x="9100026" y="4812513"/>
            <a:ext cx="754624" cy="246221"/>
          </a:xfrm>
          <a:prstGeom prst="rect">
            <a:avLst/>
          </a:prstGeom>
          <a:solidFill>
            <a:schemeClr val="bg1"/>
          </a:solidFill>
          <a:ln>
            <a:solidFill>
              <a:schemeClr val="tx1"/>
            </a:solidFill>
          </a:ln>
        </p:spPr>
        <p:txBody>
          <a:bodyPr wrap="square" rtlCol="0">
            <a:spAutoFit/>
          </a:bodyPr>
          <a:lstStyle/>
          <a:p>
            <a:r>
              <a:rPr lang="en-US" sz="1000" dirty="0" err="1"/>
              <a:t>beeinflusst</a:t>
            </a:r>
            <a:endParaRPr lang="en-DE" sz="1000" dirty="0"/>
          </a:p>
        </p:txBody>
      </p:sp>
      <p:cxnSp>
        <p:nvCxnSpPr>
          <p:cNvPr id="195" name="Straight Arrow Connector 194">
            <a:extLst>
              <a:ext uri="{FF2B5EF4-FFF2-40B4-BE49-F238E27FC236}">
                <a16:creationId xmlns:a16="http://schemas.microsoft.com/office/drawing/2014/main" id="{3EE39361-4B28-7B18-A284-D54FA0287CCE}"/>
              </a:ext>
            </a:extLst>
          </p:cNvPr>
          <p:cNvCxnSpPr>
            <a:cxnSpLocks/>
            <a:stCxn id="74" idx="3"/>
          </p:cNvCxnSpPr>
          <p:nvPr/>
        </p:nvCxnSpPr>
        <p:spPr>
          <a:xfrm flipV="1">
            <a:off x="2570055" y="1698571"/>
            <a:ext cx="3147665" cy="23888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69555AAE-6233-D3FB-5607-FE5DAD74BB78}"/>
              </a:ext>
            </a:extLst>
          </p:cNvPr>
          <p:cNvSpPr txBox="1"/>
          <p:nvPr/>
        </p:nvSpPr>
        <p:spPr>
          <a:xfrm>
            <a:off x="3182546" y="3287599"/>
            <a:ext cx="549695" cy="246221"/>
          </a:xfrm>
          <a:prstGeom prst="rect">
            <a:avLst/>
          </a:prstGeom>
          <a:solidFill>
            <a:schemeClr val="bg1"/>
          </a:solidFill>
          <a:ln>
            <a:solidFill>
              <a:schemeClr val="tx1"/>
            </a:solidFill>
          </a:ln>
        </p:spPr>
        <p:txBody>
          <a:bodyPr wrap="square" rtlCol="0">
            <a:spAutoFit/>
          </a:bodyPr>
          <a:lstStyle/>
          <a:p>
            <a:r>
              <a:rPr lang="en-US" sz="1000" dirty="0" err="1"/>
              <a:t>kostet</a:t>
            </a:r>
            <a:endParaRPr lang="en-DE" sz="1000" dirty="0"/>
          </a:p>
        </p:txBody>
      </p:sp>
      <p:cxnSp>
        <p:nvCxnSpPr>
          <p:cNvPr id="199" name="Straight Arrow Connector 198">
            <a:extLst>
              <a:ext uri="{FF2B5EF4-FFF2-40B4-BE49-F238E27FC236}">
                <a16:creationId xmlns:a16="http://schemas.microsoft.com/office/drawing/2014/main" id="{CB2F02B9-BCA7-4BB1-BDBF-B0F271FA2715}"/>
              </a:ext>
            </a:extLst>
          </p:cNvPr>
          <p:cNvCxnSpPr>
            <a:cxnSpLocks/>
            <a:stCxn id="88" idx="3"/>
          </p:cNvCxnSpPr>
          <p:nvPr/>
        </p:nvCxnSpPr>
        <p:spPr>
          <a:xfrm flipH="1" flipV="1">
            <a:off x="6186492" y="1729462"/>
            <a:ext cx="3749672" cy="20877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B0BBE357-5CAE-A2BD-78EB-8093CCEEBFEE}"/>
              </a:ext>
            </a:extLst>
          </p:cNvPr>
          <p:cNvSpPr txBox="1"/>
          <p:nvPr/>
        </p:nvSpPr>
        <p:spPr>
          <a:xfrm>
            <a:off x="8825178" y="3263452"/>
            <a:ext cx="549695" cy="246221"/>
          </a:xfrm>
          <a:prstGeom prst="rect">
            <a:avLst/>
          </a:prstGeom>
          <a:solidFill>
            <a:schemeClr val="bg1"/>
          </a:solidFill>
          <a:ln>
            <a:solidFill>
              <a:schemeClr val="tx1"/>
            </a:solidFill>
          </a:ln>
        </p:spPr>
        <p:txBody>
          <a:bodyPr wrap="square" rtlCol="0">
            <a:spAutoFit/>
          </a:bodyPr>
          <a:lstStyle/>
          <a:p>
            <a:r>
              <a:rPr lang="en-US" sz="1000" dirty="0" err="1"/>
              <a:t>kostet</a:t>
            </a:r>
            <a:endParaRPr lang="en-DE" sz="1000" dirty="0"/>
          </a:p>
        </p:txBody>
      </p:sp>
      <p:sp>
        <p:nvSpPr>
          <p:cNvPr id="206" name="Flowchart: Delay 205">
            <a:extLst>
              <a:ext uri="{FF2B5EF4-FFF2-40B4-BE49-F238E27FC236}">
                <a16:creationId xmlns:a16="http://schemas.microsoft.com/office/drawing/2014/main" id="{DBCA5A46-ED4C-EB1D-7145-80BF1549B3DE}"/>
              </a:ext>
            </a:extLst>
          </p:cNvPr>
          <p:cNvSpPr/>
          <p:nvPr/>
        </p:nvSpPr>
        <p:spPr>
          <a:xfrm rot="16200000">
            <a:off x="5168784" y="4036821"/>
            <a:ext cx="1461029" cy="1163249"/>
          </a:xfrm>
          <a:prstGeom prst="flowChartDelay">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8" name="Picture 7">
            <a:extLst>
              <a:ext uri="{FF2B5EF4-FFF2-40B4-BE49-F238E27FC236}">
                <a16:creationId xmlns:a16="http://schemas.microsoft.com/office/drawing/2014/main" id="{99F12F33-F46B-090D-0E42-C015A07286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6843" y="3960090"/>
            <a:ext cx="722639" cy="722639"/>
          </a:xfrm>
          <a:prstGeom prst="rect">
            <a:avLst/>
          </a:prstGeom>
        </p:spPr>
      </p:pic>
      <p:sp>
        <p:nvSpPr>
          <p:cNvPr id="24" name="TextBox 23">
            <a:extLst>
              <a:ext uri="{FF2B5EF4-FFF2-40B4-BE49-F238E27FC236}">
                <a16:creationId xmlns:a16="http://schemas.microsoft.com/office/drawing/2014/main" id="{894B8ED4-A69A-3CF1-D075-12949AF21FD7}"/>
              </a:ext>
            </a:extLst>
          </p:cNvPr>
          <p:cNvSpPr txBox="1"/>
          <p:nvPr/>
        </p:nvSpPr>
        <p:spPr>
          <a:xfrm>
            <a:off x="5433786" y="4584670"/>
            <a:ext cx="848958" cy="369332"/>
          </a:xfrm>
          <a:prstGeom prst="rect">
            <a:avLst/>
          </a:prstGeom>
          <a:noFill/>
        </p:spPr>
        <p:txBody>
          <a:bodyPr wrap="square" rtlCol="0">
            <a:spAutoFit/>
          </a:bodyPr>
          <a:lstStyle/>
          <a:p>
            <a:r>
              <a:rPr lang="en-US" dirty="0"/>
              <a:t>Spieler</a:t>
            </a:r>
            <a:endParaRPr lang="en-DE" dirty="0"/>
          </a:p>
        </p:txBody>
      </p:sp>
      <p:cxnSp>
        <p:nvCxnSpPr>
          <p:cNvPr id="209" name="Straight Connector 208">
            <a:extLst>
              <a:ext uri="{FF2B5EF4-FFF2-40B4-BE49-F238E27FC236}">
                <a16:creationId xmlns:a16="http://schemas.microsoft.com/office/drawing/2014/main" id="{505A7AC9-0D62-306E-50CB-896FB6F10B19}"/>
              </a:ext>
            </a:extLst>
          </p:cNvPr>
          <p:cNvCxnSpPr>
            <a:cxnSpLocks/>
          </p:cNvCxnSpPr>
          <p:nvPr/>
        </p:nvCxnSpPr>
        <p:spPr>
          <a:xfrm>
            <a:off x="5341340" y="5348960"/>
            <a:ext cx="1139583"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12" name="Picture 211">
            <a:extLst>
              <a:ext uri="{FF2B5EF4-FFF2-40B4-BE49-F238E27FC236}">
                <a16:creationId xmlns:a16="http://schemas.microsoft.com/office/drawing/2014/main" id="{87E4A32C-BDA4-7DEF-4421-454BACDE2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4959" y="2969603"/>
            <a:ext cx="201405" cy="201405"/>
          </a:xfrm>
          <a:prstGeom prst="rect">
            <a:avLst/>
          </a:prstGeom>
          <a:solidFill>
            <a:schemeClr val="bg1"/>
          </a:solidFill>
        </p:spPr>
      </p:pic>
      <p:pic>
        <p:nvPicPr>
          <p:cNvPr id="213" name="Picture 212">
            <a:extLst>
              <a:ext uri="{FF2B5EF4-FFF2-40B4-BE49-F238E27FC236}">
                <a16:creationId xmlns:a16="http://schemas.microsoft.com/office/drawing/2014/main" id="{B6A7F8AC-B580-79F2-969E-ECDEFCA97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374" y="2940425"/>
            <a:ext cx="201405" cy="201405"/>
          </a:xfrm>
          <a:prstGeom prst="rect">
            <a:avLst/>
          </a:prstGeom>
          <a:solidFill>
            <a:schemeClr val="bg1"/>
          </a:solidFill>
        </p:spPr>
      </p:pic>
      <p:sp>
        <p:nvSpPr>
          <p:cNvPr id="214" name="Star: 6 Points 213">
            <a:extLst>
              <a:ext uri="{FF2B5EF4-FFF2-40B4-BE49-F238E27FC236}">
                <a16:creationId xmlns:a16="http://schemas.microsoft.com/office/drawing/2014/main" id="{E0B4E4D4-99F4-89F3-365E-E2BC2734F5B0}"/>
              </a:ext>
            </a:extLst>
          </p:cNvPr>
          <p:cNvSpPr/>
          <p:nvPr/>
        </p:nvSpPr>
        <p:spPr>
          <a:xfrm>
            <a:off x="10233979" y="99138"/>
            <a:ext cx="1862672" cy="1968159"/>
          </a:xfrm>
          <a:prstGeom prst="star6">
            <a:avLst/>
          </a:prstGeom>
          <a:solidFill>
            <a:schemeClr val="accent4"/>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5" name="TextBox 214">
            <a:extLst>
              <a:ext uri="{FF2B5EF4-FFF2-40B4-BE49-F238E27FC236}">
                <a16:creationId xmlns:a16="http://schemas.microsoft.com/office/drawing/2014/main" id="{9FDD9ECC-EAC8-7804-F16C-00216F019E1F}"/>
              </a:ext>
            </a:extLst>
          </p:cNvPr>
          <p:cNvSpPr txBox="1"/>
          <p:nvPr/>
        </p:nvSpPr>
        <p:spPr>
          <a:xfrm>
            <a:off x="10386364" y="778168"/>
            <a:ext cx="1556105" cy="646331"/>
          </a:xfrm>
          <a:prstGeom prst="rect">
            <a:avLst/>
          </a:prstGeom>
          <a:noFill/>
        </p:spPr>
        <p:txBody>
          <a:bodyPr wrap="square" rtlCol="0">
            <a:spAutoFit/>
          </a:bodyPr>
          <a:lstStyle/>
          <a:p>
            <a:pPr algn="ctr"/>
            <a:r>
              <a:rPr lang="en-US" dirty="0"/>
              <a:t>Platz in der </a:t>
            </a:r>
            <a:r>
              <a:rPr lang="en-US" dirty="0" err="1"/>
              <a:t>Nahrungskette</a:t>
            </a:r>
            <a:endParaRPr lang="en-DE" dirty="0"/>
          </a:p>
        </p:txBody>
      </p:sp>
      <p:cxnSp>
        <p:nvCxnSpPr>
          <p:cNvPr id="216" name="Connector: Elbow 215">
            <a:extLst>
              <a:ext uri="{FF2B5EF4-FFF2-40B4-BE49-F238E27FC236}">
                <a16:creationId xmlns:a16="http://schemas.microsoft.com/office/drawing/2014/main" id="{8B0F5719-3832-9ED3-C546-2EC786FBF82D}"/>
              </a:ext>
            </a:extLst>
          </p:cNvPr>
          <p:cNvCxnSpPr>
            <a:cxnSpLocks/>
            <a:stCxn id="18" idx="3"/>
            <a:endCxn id="215" idx="1"/>
          </p:cNvCxnSpPr>
          <p:nvPr/>
        </p:nvCxnSpPr>
        <p:spPr>
          <a:xfrm rot="5400000" flipH="1" flipV="1">
            <a:off x="9620084" y="1209883"/>
            <a:ext cx="874828" cy="65773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AED02D66-536C-9ACC-6CBF-B5F69E3C1209}"/>
              </a:ext>
            </a:extLst>
          </p:cNvPr>
          <p:cNvSpPr txBox="1"/>
          <p:nvPr/>
        </p:nvSpPr>
        <p:spPr>
          <a:xfrm>
            <a:off x="9295957" y="1210779"/>
            <a:ext cx="783267" cy="553998"/>
          </a:xfrm>
          <a:prstGeom prst="rect">
            <a:avLst/>
          </a:prstGeom>
          <a:solidFill>
            <a:schemeClr val="bg1"/>
          </a:solidFill>
          <a:ln>
            <a:solidFill>
              <a:schemeClr val="tx1"/>
            </a:solidFill>
          </a:ln>
        </p:spPr>
        <p:txBody>
          <a:bodyPr wrap="square" rtlCol="0">
            <a:spAutoFit/>
          </a:bodyPr>
          <a:lstStyle/>
          <a:p>
            <a:pPr algn="ctr"/>
            <a:r>
              <a:rPr lang="en-US" sz="1000" dirty="0" err="1"/>
              <a:t>Stärke</a:t>
            </a:r>
            <a:r>
              <a:rPr lang="en-US" sz="1000" dirty="0"/>
              <a:t> </a:t>
            </a:r>
            <a:r>
              <a:rPr lang="en-US" sz="1000" dirty="0" err="1"/>
              <a:t>anderer</a:t>
            </a:r>
            <a:r>
              <a:rPr lang="en-US" sz="1000" dirty="0"/>
              <a:t> </a:t>
            </a:r>
            <a:r>
              <a:rPr lang="en-US" sz="1000" dirty="0" err="1"/>
              <a:t>Kreaturen</a:t>
            </a:r>
            <a:endParaRPr lang="en-DE" sz="1000" dirty="0"/>
          </a:p>
        </p:txBody>
      </p:sp>
      <p:cxnSp>
        <p:nvCxnSpPr>
          <p:cNvPr id="220" name="Connector: Elbow 219">
            <a:extLst>
              <a:ext uri="{FF2B5EF4-FFF2-40B4-BE49-F238E27FC236}">
                <a16:creationId xmlns:a16="http://schemas.microsoft.com/office/drawing/2014/main" id="{C72DE9AB-4CF3-E83D-B483-69321E06421F}"/>
              </a:ext>
            </a:extLst>
          </p:cNvPr>
          <p:cNvCxnSpPr>
            <a:cxnSpLocks/>
            <a:stCxn id="23" idx="3"/>
          </p:cNvCxnSpPr>
          <p:nvPr/>
        </p:nvCxnSpPr>
        <p:spPr>
          <a:xfrm flipV="1">
            <a:off x="11458975" y="1589296"/>
            <a:ext cx="246043" cy="4301434"/>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3" name="TextBox 222">
            <a:extLst>
              <a:ext uri="{FF2B5EF4-FFF2-40B4-BE49-F238E27FC236}">
                <a16:creationId xmlns:a16="http://schemas.microsoft.com/office/drawing/2014/main" id="{3173F45F-1636-1C6E-62DC-0AB8A39820D0}"/>
              </a:ext>
            </a:extLst>
          </p:cNvPr>
          <p:cNvSpPr txBox="1"/>
          <p:nvPr/>
        </p:nvSpPr>
        <p:spPr>
          <a:xfrm>
            <a:off x="11177004" y="2950680"/>
            <a:ext cx="919647" cy="400110"/>
          </a:xfrm>
          <a:prstGeom prst="rect">
            <a:avLst/>
          </a:prstGeom>
          <a:solidFill>
            <a:schemeClr val="bg1"/>
          </a:solidFill>
          <a:ln>
            <a:solidFill>
              <a:schemeClr val="tx1"/>
            </a:solidFill>
          </a:ln>
        </p:spPr>
        <p:txBody>
          <a:bodyPr wrap="square" rtlCol="0">
            <a:spAutoFit/>
          </a:bodyPr>
          <a:lstStyle/>
          <a:p>
            <a:pPr algn="ctr"/>
            <a:r>
              <a:rPr lang="en-US" sz="1000" dirty="0" err="1"/>
              <a:t>Stärke</a:t>
            </a:r>
            <a:r>
              <a:rPr lang="en-US" sz="1000" dirty="0"/>
              <a:t> der </a:t>
            </a:r>
            <a:r>
              <a:rPr lang="en-US" sz="1000" dirty="0" err="1"/>
              <a:t>Spielerkreatur</a:t>
            </a:r>
            <a:endParaRPr lang="en-DE" sz="1000" dirty="0"/>
          </a:p>
        </p:txBody>
      </p:sp>
      <p:cxnSp>
        <p:nvCxnSpPr>
          <p:cNvPr id="224" name="Connector: Elbow 223">
            <a:extLst>
              <a:ext uri="{FF2B5EF4-FFF2-40B4-BE49-F238E27FC236}">
                <a16:creationId xmlns:a16="http://schemas.microsoft.com/office/drawing/2014/main" id="{E227EFE6-C839-3765-A503-470DEE888E0F}"/>
              </a:ext>
            </a:extLst>
          </p:cNvPr>
          <p:cNvCxnSpPr>
            <a:cxnSpLocks/>
            <a:stCxn id="48" idx="3"/>
          </p:cNvCxnSpPr>
          <p:nvPr/>
        </p:nvCxnSpPr>
        <p:spPr>
          <a:xfrm rot="5400000" flipH="1" flipV="1">
            <a:off x="5605292" y="-3056081"/>
            <a:ext cx="1763096" cy="874746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5D6FE514-4507-553A-CA7D-1D513AA501CA}"/>
              </a:ext>
            </a:extLst>
          </p:cNvPr>
          <p:cNvSpPr txBox="1"/>
          <p:nvPr/>
        </p:nvSpPr>
        <p:spPr>
          <a:xfrm>
            <a:off x="5490676" y="83042"/>
            <a:ext cx="953701" cy="400110"/>
          </a:xfrm>
          <a:prstGeom prst="rect">
            <a:avLst/>
          </a:prstGeom>
          <a:solidFill>
            <a:schemeClr val="bg1"/>
          </a:solidFill>
          <a:ln>
            <a:solidFill>
              <a:schemeClr val="tx1"/>
            </a:solidFill>
          </a:ln>
        </p:spPr>
        <p:txBody>
          <a:bodyPr wrap="square" rtlCol="0">
            <a:spAutoFit/>
          </a:bodyPr>
          <a:lstStyle/>
          <a:p>
            <a:pPr algn="ctr"/>
            <a:r>
              <a:rPr lang="en-US" sz="1000" dirty="0"/>
              <a:t>Umwelt-</a:t>
            </a:r>
            <a:r>
              <a:rPr lang="en-US" sz="1000" dirty="0" err="1"/>
              <a:t>eigenschaften</a:t>
            </a:r>
            <a:endParaRPr lang="en-DE" sz="1000" dirty="0"/>
          </a:p>
        </p:txBody>
      </p:sp>
      <p:sp>
        <p:nvSpPr>
          <p:cNvPr id="234" name="TextBox 233">
            <a:extLst>
              <a:ext uri="{FF2B5EF4-FFF2-40B4-BE49-F238E27FC236}">
                <a16:creationId xmlns:a16="http://schemas.microsoft.com/office/drawing/2014/main" id="{8A644DCF-4CBA-FE95-94E0-3AA5DA249F94}"/>
              </a:ext>
            </a:extLst>
          </p:cNvPr>
          <p:cNvSpPr txBox="1"/>
          <p:nvPr/>
        </p:nvSpPr>
        <p:spPr>
          <a:xfrm>
            <a:off x="27101" y="4102415"/>
            <a:ext cx="1176238" cy="646331"/>
          </a:xfrm>
          <a:prstGeom prst="rect">
            <a:avLst/>
          </a:prstGeom>
          <a:noFill/>
        </p:spPr>
        <p:txBody>
          <a:bodyPr wrap="square" rtlCol="0">
            <a:spAutoFit/>
          </a:bodyPr>
          <a:lstStyle/>
          <a:p>
            <a:pPr algn="ctr"/>
            <a:r>
              <a:rPr lang="en-US" dirty="0" err="1">
                <a:solidFill>
                  <a:schemeClr val="bg1"/>
                </a:solidFill>
              </a:rPr>
              <a:t>Handlungs-raum</a:t>
            </a:r>
            <a:endParaRPr lang="en-DE" dirty="0">
              <a:solidFill>
                <a:schemeClr val="bg1"/>
              </a:solidFill>
            </a:endParaRPr>
          </a:p>
        </p:txBody>
      </p:sp>
      <p:cxnSp>
        <p:nvCxnSpPr>
          <p:cNvPr id="238" name="Connector: Curved 237">
            <a:extLst>
              <a:ext uri="{FF2B5EF4-FFF2-40B4-BE49-F238E27FC236}">
                <a16:creationId xmlns:a16="http://schemas.microsoft.com/office/drawing/2014/main" id="{A4AA6832-7496-D934-9437-373427861DBB}"/>
              </a:ext>
            </a:extLst>
          </p:cNvPr>
          <p:cNvCxnSpPr>
            <a:cxnSpLocks/>
            <a:stCxn id="61" idx="0"/>
            <a:endCxn id="66" idx="0"/>
          </p:cNvCxnSpPr>
          <p:nvPr/>
        </p:nvCxnSpPr>
        <p:spPr>
          <a:xfrm rot="16200000" flipH="1">
            <a:off x="6095495" y="-545494"/>
            <a:ext cx="5510" cy="2929101"/>
          </a:xfrm>
          <a:prstGeom prst="curvedConnector3">
            <a:avLst>
              <a:gd name="adj1" fmla="val -414882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1" name="TextBox 240">
            <a:extLst>
              <a:ext uri="{FF2B5EF4-FFF2-40B4-BE49-F238E27FC236}">
                <a16:creationId xmlns:a16="http://schemas.microsoft.com/office/drawing/2014/main" id="{0B3CE08A-B92B-89A2-5292-14D84E461B7D}"/>
              </a:ext>
            </a:extLst>
          </p:cNvPr>
          <p:cNvSpPr txBox="1"/>
          <p:nvPr/>
        </p:nvSpPr>
        <p:spPr>
          <a:xfrm>
            <a:off x="5201489" y="590724"/>
            <a:ext cx="1739942" cy="246221"/>
          </a:xfrm>
          <a:prstGeom prst="rect">
            <a:avLst/>
          </a:prstGeom>
          <a:solidFill>
            <a:schemeClr val="bg1"/>
          </a:solidFill>
          <a:ln>
            <a:solidFill>
              <a:schemeClr val="tx1"/>
            </a:solidFill>
          </a:ln>
        </p:spPr>
        <p:txBody>
          <a:bodyPr wrap="square" rtlCol="0">
            <a:spAutoFit/>
          </a:bodyPr>
          <a:lstStyle/>
          <a:p>
            <a:r>
              <a:rPr lang="en-US" sz="1000" dirty="0"/>
              <a:t>Falls null: </a:t>
            </a:r>
            <a:r>
              <a:rPr lang="en-US" sz="1000" dirty="0" err="1"/>
              <a:t>senkt</a:t>
            </a:r>
            <a:r>
              <a:rPr lang="en-US" sz="1000" dirty="0"/>
              <a:t> </a:t>
            </a:r>
            <a:r>
              <a:rPr lang="en-US" sz="1000" dirty="0" err="1"/>
              <a:t>Lebenspunkte</a:t>
            </a:r>
            <a:endParaRPr lang="en-DE" sz="1000" dirty="0"/>
          </a:p>
        </p:txBody>
      </p:sp>
      <p:cxnSp>
        <p:nvCxnSpPr>
          <p:cNvPr id="242" name="Connector: Curved 241">
            <a:extLst>
              <a:ext uri="{FF2B5EF4-FFF2-40B4-BE49-F238E27FC236}">
                <a16:creationId xmlns:a16="http://schemas.microsoft.com/office/drawing/2014/main" id="{46A15BFE-8677-E6B6-3712-24175CF472BA}"/>
              </a:ext>
            </a:extLst>
          </p:cNvPr>
          <p:cNvCxnSpPr>
            <a:cxnSpLocks/>
            <a:stCxn id="66" idx="2"/>
          </p:cNvCxnSpPr>
          <p:nvPr/>
        </p:nvCxnSpPr>
        <p:spPr>
          <a:xfrm rot="5400000">
            <a:off x="5711629" y="2361006"/>
            <a:ext cx="2508096" cy="1194249"/>
          </a:xfrm>
          <a:prstGeom prst="curvedConnector3">
            <a:avLst>
              <a:gd name="adj1" fmla="val 5665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6" name="TextBox 245">
            <a:extLst>
              <a:ext uri="{FF2B5EF4-FFF2-40B4-BE49-F238E27FC236}">
                <a16:creationId xmlns:a16="http://schemas.microsoft.com/office/drawing/2014/main" id="{494AAFCA-95B3-2CAD-D246-0FEDB0C5DE65}"/>
              </a:ext>
            </a:extLst>
          </p:cNvPr>
          <p:cNvSpPr txBox="1"/>
          <p:nvPr/>
        </p:nvSpPr>
        <p:spPr>
          <a:xfrm>
            <a:off x="6451139" y="3231784"/>
            <a:ext cx="491697" cy="553998"/>
          </a:xfrm>
          <a:prstGeom prst="rect">
            <a:avLst/>
          </a:prstGeom>
          <a:solidFill>
            <a:schemeClr val="bg1"/>
          </a:solidFill>
          <a:ln>
            <a:solidFill>
              <a:schemeClr val="tx1"/>
            </a:solidFill>
          </a:ln>
        </p:spPr>
        <p:txBody>
          <a:bodyPr wrap="square" rtlCol="0">
            <a:spAutoFit/>
          </a:bodyPr>
          <a:lstStyle/>
          <a:p>
            <a:pPr algn="ctr"/>
            <a:r>
              <a:rPr lang="en-US" sz="1000" dirty="0"/>
              <a:t>Falls null: </a:t>
            </a:r>
            <a:r>
              <a:rPr lang="en-US" sz="1000" dirty="0" err="1"/>
              <a:t>stirbt</a:t>
            </a:r>
            <a:endParaRPr lang="en-DE" sz="1000" dirty="0"/>
          </a:p>
        </p:txBody>
      </p:sp>
      <p:sp>
        <p:nvSpPr>
          <p:cNvPr id="250" name="TextBox 249">
            <a:extLst>
              <a:ext uri="{FF2B5EF4-FFF2-40B4-BE49-F238E27FC236}">
                <a16:creationId xmlns:a16="http://schemas.microsoft.com/office/drawing/2014/main" id="{06560673-1AB3-EC0D-D963-A4B68D794A15}"/>
              </a:ext>
            </a:extLst>
          </p:cNvPr>
          <p:cNvSpPr txBox="1"/>
          <p:nvPr/>
        </p:nvSpPr>
        <p:spPr>
          <a:xfrm>
            <a:off x="2192759" y="509598"/>
            <a:ext cx="1295440" cy="369332"/>
          </a:xfrm>
          <a:prstGeom prst="rect">
            <a:avLst/>
          </a:prstGeom>
          <a:noFill/>
        </p:spPr>
        <p:txBody>
          <a:bodyPr wrap="square" rtlCol="0">
            <a:spAutoFit/>
          </a:bodyPr>
          <a:lstStyle/>
          <a:p>
            <a:pPr algn="ctr"/>
            <a:r>
              <a:rPr lang="en-US" dirty="0" err="1">
                <a:solidFill>
                  <a:schemeClr val="bg1"/>
                </a:solidFill>
              </a:rPr>
              <a:t>Indikatoren</a:t>
            </a:r>
            <a:endParaRPr lang="en-DE" dirty="0">
              <a:solidFill>
                <a:schemeClr val="bg1"/>
              </a:solidFill>
            </a:endParaRPr>
          </a:p>
        </p:txBody>
      </p:sp>
    </p:spTree>
    <p:extLst>
      <p:ext uri="{BB962C8B-B14F-4D97-AF65-F5344CB8AC3E}">
        <p14:creationId xmlns:p14="http://schemas.microsoft.com/office/powerpoint/2010/main" val="533416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E564-39F2-AB67-7EC8-C1C3049A8CD0}"/>
              </a:ext>
            </a:extLst>
          </p:cNvPr>
          <p:cNvSpPr>
            <a:spLocks noGrp="1"/>
          </p:cNvSpPr>
          <p:nvPr>
            <p:ph type="title"/>
          </p:nvPr>
        </p:nvSpPr>
        <p:spPr>
          <a:xfrm>
            <a:off x="584422" y="0"/>
            <a:ext cx="10515600" cy="949742"/>
          </a:xfrm>
        </p:spPr>
        <p:txBody>
          <a:bodyPr/>
          <a:lstStyle/>
          <a:p>
            <a:r>
              <a:rPr lang="en-US" dirty="0">
                <a:solidFill>
                  <a:schemeClr val="bg1"/>
                </a:solidFill>
                <a:latin typeface="Bauhaus 93" panose="04030905020B02020C02" pitchFamily="82" charset="0"/>
              </a:rPr>
              <a:t>Zeitgeist</a:t>
            </a:r>
            <a:endParaRPr lang="en-DE" dirty="0">
              <a:latin typeface="Bauhaus 93" panose="04030905020B02020C02" pitchFamily="82" charset="0"/>
            </a:endParaRPr>
          </a:p>
        </p:txBody>
      </p:sp>
      <p:sp>
        <p:nvSpPr>
          <p:cNvPr id="3" name="Content Placeholder 2">
            <a:extLst>
              <a:ext uri="{FF2B5EF4-FFF2-40B4-BE49-F238E27FC236}">
                <a16:creationId xmlns:a16="http://schemas.microsoft.com/office/drawing/2014/main" id="{E7C1AF6A-32CF-5995-058F-4AF11969D1B4}"/>
              </a:ext>
            </a:extLst>
          </p:cNvPr>
          <p:cNvSpPr>
            <a:spLocks noGrp="1"/>
          </p:cNvSpPr>
          <p:nvPr>
            <p:ph idx="1"/>
          </p:nvPr>
        </p:nvSpPr>
        <p:spPr/>
        <p:txBody>
          <a:bodyPr>
            <a:normAutofit fontScale="47500" lnSpcReduction="20000"/>
          </a:bodyPr>
          <a:lstStyle/>
          <a:p>
            <a:pPr marL="0" indent="0">
              <a:lnSpc>
                <a:spcPct val="115000"/>
              </a:lnSpc>
              <a:spcAft>
                <a:spcPts val="1000"/>
              </a:spcAft>
              <a:buNone/>
            </a:pPr>
            <a:r>
              <a:rPr lang="en" sz="2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Auch wenn die vielleicht faszinierendste aller Fragen: "Woher kommen wir" noch nicht abschließend geklärt werden kann, gibt uns die Wissenschaft viele Informationen über unsere Vorfahren und die Evolutionsfaktoren die zu deren Erfolg und dem Misserfolg anderer Arten geführt haben.</a:t>
            </a:r>
            <a:endParaRPr lang="en-DE" sz="28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 sz="2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((Doch was wäre, wenn Evolution nicht nur durch zufällige Mutationen, sexuelle Selektion und Rekombination geschieht? Was passiert wenn man das vermutlich erfolgreichste Produkt der Evolution selbst entscheiden lässt, in welche Richtung sich der Einzeller entwickeln soll? Wie schnell kann man sich in der jeweiligen Spielumgebung durchsetzen, entstehen bisher ungesehene Kombinationen aus Eigenschaften? Das Szenario, sich selbst zu entwickeln und beweisen zu können ist spaßig und kann lehrreich sein!</a:t>
            </a:r>
            <a:r>
              <a:rPr lang="en" kern="0" dirty="0">
                <a:solidFill>
                  <a:schemeClr val="bg1"/>
                </a:solidFill>
                <a:latin typeface="Calibri" panose="020F0502020204030204" pitchFamily="34" charset="0"/>
                <a:ea typeface="Times New Roman" panose="02020603050405020304" pitchFamily="18" charset="0"/>
                <a:cs typeface="Calibri" panose="020F0502020204030204" pitchFamily="34" charset="0"/>
              </a:rPr>
              <a:t>))</a:t>
            </a:r>
            <a:endParaRPr lang="en-DE" sz="28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 sz="2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Wissenschaftler, Bildungsbauftrage und allgemein Interessierte an dem Thema Evolution werden sich freuen das Thema in Videospielform zu sehen. Für wissenschaftliche Genauigkeit wird es Bonuspunkte geben, dafür sollte man die künstlerische und spieldesigntechnische Freiheit aber auch nicht zu sehr ausreizen.</a:t>
            </a:r>
            <a:endParaRPr lang="en-DE" sz="28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 sz="2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Bei der breiten Mehrheit löst das Thema Evolution eine Faszination aus: Wie entstand das erste Leben? Was unterscheidet den Mensch von Tieren? Wie lebten die letzen, menschenähnliche Vorfahren? Immer wieder gibt es erneute Diskussionen über die Funde von Fossilien von Menschlichen Vorfahren, da die Region des Fundes behaupten kann die “Wiege der Menschheit” zu sein. </a:t>
            </a:r>
          </a:p>
          <a:p>
            <a:pPr marL="0" indent="0">
              <a:lnSpc>
                <a:spcPct val="115000"/>
              </a:lnSpc>
              <a:spcAft>
                <a:spcPts val="1000"/>
              </a:spcAft>
              <a:buNone/>
            </a:pPr>
            <a:r>
              <a:rPr lang="en" sz="2800" kern="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Bis heute gibt es noch religiöse Untergruppen (z.B. die katholische Kirche), die den Ursprung des Menschen als von Gott gegeben ansehen und deswegen die Evolutionstheorie als kritisch betrachten. Je nachdem wie belehrend, aufdringlich und "faktenbasiert" die Spielgrundlage präsentiert wird, kann das Konzept bei dieser Gruppe Unzufriedenheit auslösen.</a:t>
            </a:r>
            <a:endParaRPr lang="en-DE" sz="28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DE" sz="2800" dirty="0">
              <a:solidFill>
                <a:schemeClr val="bg1"/>
              </a:solidFill>
            </a:endParaRPr>
          </a:p>
          <a:p>
            <a:endParaRPr lang="en-DE" dirty="0"/>
          </a:p>
        </p:txBody>
      </p:sp>
      <p:sp>
        <p:nvSpPr>
          <p:cNvPr id="4" name="Date Placeholder 3">
            <a:extLst>
              <a:ext uri="{FF2B5EF4-FFF2-40B4-BE49-F238E27FC236}">
                <a16:creationId xmlns:a16="http://schemas.microsoft.com/office/drawing/2014/main" id="{4338D515-BD06-F624-A1E5-84B67B30BB46}"/>
              </a:ext>
            </a:extLst>
          </p:cNvPr>
          <p:cNvSpPr>
            <a:spLocks noGrp="1"/>
          </p:cNvSpPr>
          <p:nvPr>
            <p:ph type="dt" sz="half" idx="10"/>
          </p:nvPr>
        </p:nvSpPr>
        <p:spPr/>
        <p:txBody>
          <a:bodyPr/>
          <a:lstStyle/>
          <a:p>
            <a:fld id="{65233AC3-BD5F-4E3B-B426-1377A5B5C8C7}" type="datetime1">
              <a:rPr lang="de-DE" smtClean="0"/>
              <a:t>05.02.2024</a:t>
            </a:fld>
            <a:endParaRPr lang="en-DE"/>
          </a:p>
        </p:txBody>
      </p:sp>
      <p:sp>
        <p:nvSpPr>
          <p:cNvPr id="5" name="Footer Placeholder 4">
            <a:extLst>
              <a:ext uri="{FF2B5EF4-FFF2-40B4-BE49-F238E27FC236}">
                <a16:creationId xmlns:a16="http://schemas.microsoft.com/office/drawing/2014/main" id="{A91047DD-0DC4-BA51-D50E-229EC7336D33}"/>
              </a:ext>
            </a:extLst>
          </p:cNvPr>
          <p:cNvSpPr>
            <a:spLocks noGrp="1"/>
          </p:cNvSpPr>
          <p:nvPr>
            <p:ph type="ftr" sz="quarter" idx="11"/>
          </p:nvPr>
        </p:nvSpPr>
        <p:spPr/>
        <p:txBody>
          <a:bodyPr/>
          <a:lstStyle/>
          <a:p>
            <a:r>
              <a:rPr lang="en-US"/>
              <a:t>Game Concept Document: Evomag</a:t>
            </a:r>
            <a:endParaRPr lang="en-DE"/>
          </a:p>
        </p:txBody>
      </p:sp>
      <p:sp>
        <p:nvSpPr>
          <p:cNvPr id="6" name="Slide Number Placeholder 5">
            <a:extLst>
              <a:ext uri="{FF2B5EF4-FFF2-40B4-BE49-F238E27FC236}">
                <a16:creationId xmlns:a16="http://schemas.microsoft.com/office/drawing/2014/main" id="{A3C52E9B-86D9-F1AC-F830-ADE32FDD2170}"/>
              </a:ext>
            </a:extLst>
          </p:cNvPr>
          <p:cNvSpPr>
            <a:spLocks noGrp="1"/>
          </p:cNvSpPr>
          <p:nvPr>
            <p:ph type="sldNum" sz="quarter" idx="12"/>
          </p:nvPr>
        </p:nvSpPr>
        <p:spPr/>
        <p:txBody>
          <a:bodyPr/>
          <a:lstStyle/>
          <a:p>
            <a:fld id="{29C4495E-90C5-49CF-B82B-9708F32E51EC}" type="slidenum">
              <a:rPr lang="en-DE" smtClean="0"/>
              <a:t>2</a:t>
            </a:fld>
            <a:endParaRPr lang="en-DE"/>
          </a:p>
        </p:txBody>
      </p:sp>
    </p:spTree>
    <p:extLst>
      <p:ext uri="{BB962C8B-B14F-4D97-AF65-F5344CB8AC3E}">
        <p14:creationId xmlns:p14="http://schemas.microsoft.com/office/powerpoint/2010/main" val="290533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D302EC2-F938-B546-843A-3E4101C18088}"/>
              </a:ext>
            </a:extLst>
          </p:cNvPr>
          <p:cNvSpPr>
            <a:spLocks noGrp="1"/>
          </p:cNvSpPr>
          <p:nvPr>
            <p:ph type="dt" sz="half" idx="10"/>
          </p:nvPr>
        </p:nvSpPr>
        <p:spPr/>
        <p:txBody>
          <a:bodyPr/>
          <a:lstStyle/>
          <a:p>
            <a:fld id="{65233AC3-BD5F-4E3B-B426-1377A5B5C8C7}" type="datetime1">
              <a:rPr lang="de-DE" smtClean="0"/>
              <a:t>05.02.2024</a:t>
            </a:fld>
            <a:endParaRPr lang="en-DE" dirty="0"/>
          </a:p>
        </p:txBody>
      </p:sp>
      <p:sp>
        <p:nvSpPr>
          <p:cNvPr id="5" name="Footer Placeholder 4">
            <a:extLst>
              <a:ext uri="{FF2B5EF4-FFF2-40B4-BE49-F238E27FC236}">
                <a16:creationId xmlns:a16="http://schemas.microsoft.com/office/drawing/2014/main" id="{670A54FC-E7F4-9219-06C9-53CB4A9384DC}"/>
              </a:ext>
            </a:extLst>
          </p:cNvPr>
          <p:cNvSpPr>
            <a:spLocks noGrp="1"/>
          </p:cNvSpPr>
          <p:nvPr>
            <p:ph type="ftr" sz="quarter" idx="11"/>
          </p:nvPr>
        </p:nvSpPr>
        <p:spPr/>
        <p:txBody>
          <a:bodyPr/>
          <a:lstStyle/>
          <a:p>
            <a:r>
              <a:rPr lang="en-US"/>
              <a:t>Game Concept Document: Evomag</a:t>
            </a:r>
            <a:endParaRPr lang="en-DE"/>
          </a:p>
        </p:txBody>
      </p:sp>
      <p:sp>
        <p:nvSpPr>
          <p:cNvPr id="6" name="Slide Number Placeholder 5">
            <a:extLst>
              <a:ext uri="{FF2B5EF4-FFF2-40B4-BE49-F238E27FC236}">
                <a16:creationId xmlns:a16="http://schemas.microsoft.com/office/drawing/2014/main" id="{21F1DDF1-B787-4EFC-B3C5-FF850F290B1F}"/>
              </a:ext>
            </a:extLst>
          </p:cNvPr>
          <p:cNvSpPr>
            <a:spLocks noGrp="1"/>
          </p:cNvSpPr>
          <p:nvPr>
            <p:ph type="sldNum" sz="quarter" idx="12"/>
          </p:nvPr>
        </p:nvSpPr>
        <p:spPr/>
        <p:txBody>
          <a:bodyPr/>
          <a:lstStyle/>
          <a:p>
            <a:fld id="{29C4495E-90C5-49CF-B82B-9708F32E51EC}" type="slidenum">
              <a:rPr lang="en-DE" smtClean="0"/>
              <a:t>3</a:t>
            </a:fld>
            <a:endParaRPr lang="en-DE"/>
          </a:p>
        </p:txBody>
      </p:sp>
      <p:sp>
        <p:nvSpPr>
          <p:cNvPr id="11" name="Footer Placeholder 4">
            <a:extLst>
              <a:ext uri="{FF2B5EF4-FFF2-40B4-BE49-F238E27FC236}">
                <a16:creationId xmlns:a16="http://schemas.microsoft.com/office/drawing/2014/main" id="{3DEBA244-6770-E1E2-F0D2-EB44FAD2AA49}"/>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DE"/>
            </a:defPPr>
            <a:lvl1pPr marL="0" algn="ctr" defTabSz="914400" rtl="0" eaLnBrk="1" latinLnBrk="0" hangingPunct="1">
              <a:defRPr sz="12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Game Concept Document: Evomag</a:t>
            </a:r>
            <a:endParaRPr lang="en-DE"/>
          </a:p>
        </p:txBody>
      </p:sp>
      <p:sp>
        <p:nvSpPr>
          <p:cNvPr id="12" name="Rectangle 11">
            <a:extLst>
              <a:ext uri="{FF2B5EF4-FFF2-40B4-BE49-F238E27FC236}">
                <a16:creationId xmlns:a16="http://schemas.microsoft.com/office/drawing/2014/main" id="{631D75DE-3DC9-184B-5978-869B37C2D713}"/>
              </a:ext>
            </a:extLst>
          </p:cNvPr>
          <p:cNvSpPr/>
          <p:nvPr/>
        </p:nvSpPr>
        <p:spPr>
          <a:xfrm>
            <a:off x="4577265" y="3120279"/>
            <a:ext cx="1822862" cy="682830"/>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40000"/>
                    <a:lumOff val="60000"/>
                  </a:schemeClr>
                </a:solidFill>
                <a:latin typeface="Bauhaus 93" panose="04030905020B02020C02" pitchFamily="82" charset="0"/>
              </a:rPr>
              <a:t>Evolution</a:t>
            </a:r>
            <a:endParaRPr lang="en-DE" dirty="0">
              <a:solidFill>
                <a:schemeClr val="accent1">
                  <a:lumMod val="40000"/>
                  <a:lumOff val="60000"/>
                </a:schemeClr>
              </a:solidFill>
              <a:latin typeface="Bauhaus 93" panose="04030905020B02020C02" pitchFamily="82" charset="0"/>
            </a:endParaRPr>
          </a:p>
        </p:txBody>
      </p:sp>
      <p:sp>
        <p:nvSpPr>
          <p:cNvPr id="13" name="Rectangle 12">
            <a:extLst>
              <a:ext uri="{FF2B5EF4-FFF2-40B4-BE49-F238E27FC236}">
                <a16:creationId xmlns:a16="http://schemas.microsoft.com/office/drawing/2014/main" id="{3A699075-9065-4D38-C875-552E239B2905}"/>
              </a:ext>
            </a:extLst>
          </p:cNvPr>
          <p:cNvSpPr/>
          <p:nvPr/>
        </p:nvSpPr>
        <p:spPr>
          <a:xfrm>
            <a:off x="4602727" y="1624314"/>
            <a:ext cx="2049067" cy="494804"/>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lumMod val="40000"/>
                    <a:lumOff val="60000"/>
                  </a:schemeClr>
                </a:solidFill>
                <a:latin typeface="Bauhaus 93" panose="04030905020B02020C02" pitchFamily="82" charset="0"/>
              </a:rPr>
              <a:t>Evolutionsfaktoren</a:t>
            </a:r>
            <a:endParaRPr lang="en-DE" dirty="0">
              <a:solidFill>
                <a:schemeClr val="accent1">
                  <a:lumMod val="40000"/>
                  <a:lumOff val="60000"/>
                </a:schemeClr>
              </a:solidFill>
              <a:latin typeface="Bauhaus 93" panose="04030905020B02020C02" pitchFamily="82" charset="0"/>
            </a:endParaRPr>
          </a:p>
        </p:txBody>
      </p:sp>
      <p:cxnSp>
        <p:nvCxnSpPr>
          <p:cNvPr id="14" name="Connector: Curved 13">
            <a:extLst>
              <a:ext uri="{FF2B5EF4-FFF2-40B4-BE49-F238E27FC236}">
                <a16:creationId xmlns:a16="http://schemas.microsoft.com/office/drawing/2014/main" id="{AB738782-D545-B233-62BF-A641817A449F}"/>
              </a:ext>
            </a:extLst>
          </p:cNvPr>
          <p:cNvCxnSpPr>
            <a:cxnSpLocks/>
            <a:stCxn id="12" idx="0"/>
            <a:endCxn id="13" idx="2"/>
          </p:cNvCxnSpPr>
          <p:nvPr/>
        </p:nvCxnSpPr>
        <p:spPr>
          <a:xfrm rot="5400000" flipH="1" flipV="1">
            <a:off x="5057398" y="2550417"/>
            <a:ext cx="1001161" cy="138565"/>
          </a:xfrm>
          <a:prstGeom prst="curved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FC155F1-AA7C-2174-6630-1C749F3D7E47}"/>
              </a:ext>
            </a:extLst>
          </p:cNvPr>
          <p:cNvSpPr txBox="1"/>
          <p:nvPr/>
        </p:nvSpPr>
        <p:spPr>
          <a:xfrm>
            <a:off x="5568763" y="2383089"/>
            <a:ext cx="792720" cy="461665"/>
          </a:xfrm>
          <a:prstGeom prst="rect">
            <a:avLst/>
          </a:prstGeom>
          <a:noFill/>
        </p:spPr>
        <p:txBody>
          <a:bodyPr wrap="square" rtlCol="0">
            <a:spAutoFit/>
          </a:bodyPr>
          <a:lstStyle/>
          <a:p>
            <a:r>
              <a:rPr lang="en-US" sz="1200" dirty="0" err="1">
                <a:solidFill>
                  <a:schemeClr val="bg1"/>
                </a:solidFill>
              </a:rPr>
              <a:t>geschieht</a:t>
            </a:r>
            <a:r>
              <a:rPr lang="en-US" sz="1200" dirty="0">
                <a:solidFill>
                  <a:schemeClr val="bg1"/>
                </a:solidFill>
              </a:rPr>
              <a:t> durch</a:t>
            </a:r>
            <a:endParaRPr lang="en-DE" sz="1200" dirty="0">
              <a:solidFill>
                <a:schemeClr val="bg1"/>
              </a:solidFill>
            </a:endParaRPr>
          </a:p>
        </p:txBody>
      </p:sp>
      <p:cxnSp>
        <p:nvCxnSpPr>
          <p:cNvPr id="16" name="Connector: Curved 15">
            <a:extLst>
              <a:ext uri="{FF2B5EF4-FFF2-40B4-BE49-F238E27FC236}">
                <a16:creationId xmlns:a16="http://schemas.microsoft.com/office/drawing/2014/main" id="{AD771E01-CA7D-94F9-AC7F-C666C0D91D41}"/>
              </a:ext>
            </a:extLst>
          </p:cNvPr>
          <p:cNvCxnSpPr>
            <a:cxnSpLocks/>
            <a:stCxn id="13" idx="0"/>
            <a:endCxn id="17" idx="1"/>
          </p:cNvCxnSpPr>
          <p:nvPr/>
        </p:nvCxnSpPr>
        <p:spPr>
          <a:xfrm rot="5400000" flipH="1" flipV="1">
            <a:off x="5875913" y="239398"/>
            <a:ext cx="1136265" cy="1633569"/>
          </a:xfrm>
          <a:prstGeom prst="curvedConnector2">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9BC108F-39B0-DAFD-60E8-800B8C564432}"/>
              </a:ext>
            </a:extLst>
          </p:cNvPr>
          <p:cNvSpPr/>
          <p:nvPr/>
        </p:nvSpPr>
        <p:spPr>
          <a:xfrm>
            <a:off x="7260830" y="191767"/>
            <a:ext cx="1632297" cy="592563"/>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lumMod val="40000"/>
                    <a:lumOff val="60000"/>
                  </a:schemeClr>
                </a:solidFill>
                <a:latin typeface="Bauhaus 93" panose="04030905020B02020C02" pitchFamily="82" charset="0"/>
              </a:rPr>
              <a:t>Selektion</a:t>
            </a:r>
            <a:r>
              <a:rPr lang="en-US" dirty="0">
                <a:solidFill>
                  <a:schemeClr val="accent1">
                    <a:lumMod val="40000"/>
                    <a:lumOff val="60000"/>
                  </a:schemeClr>
                </a:solidFill>
              </a:rPr>
              <a:t>:</a:t>
            </a:r>
          </a:p>
        </p:txBody>
      </p:sp>
      <p:sp>
        <p:nvSpPr>
          <p:cNvPr id="18" name="Rectangle 17">
            <a:extLst>
              <a:ext uri="{FF2B5EF4-FFF2-40B4-BE49-F238E27FC236}">
                <a16:creationId xmlns:a16="http://schemas.microsoft.com/office/drawing/2014/main" id="{1704D160-5132-8820-0E98-FD5EFF947CD7}"/>
              </a:ext>
            </a:extLst>
          </p:cNvPr>
          <p:cNvSpPr/>
          <p:nvPr/>
        </p:nvSpPr>
        <p:spPr>
          <a:xfrm>
            <a:off x="10087415" y="1207621"/>
            <a:ext cx="1954054" cy="1111069"/>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1">
                    <a:lumMod val="40000"/>
                    <a:lumOff val="60000"/>
                  </a:schemeClr>
                </a:solidFill>
                <a:latin typeface="Bauhaus 93" panose="04030905020B02020C02" pitchFamily="82" charset="0"/>
              </a:rPr>
              <a:t>Natürliche</a:t>
            </a:r>
            <a:r>
              <a:rPr lang="en-US" sz="1400" dirty="0">
                <a:solidFill>
                  <a:schemeClr val="accent1">
                    <a:lumMod val="40000"/>
                    <a:lumOff val="60000"/>
                  </a:schemeClr>
                </a:solidFill>
                <a:latin typeface="Bauhaus 93" panose="04030905020B02020C02" pitchFamily="82" charset="0"/>
              </a:rPr>
              <a:t> </a:t>
            </a:r>
            <a:r>
              <a:rPr lang="en-US" sz="1400" dirty="0" err="1">
                <a:solidFill>
                  <a:schemeClr val="accent1">
                    <a:lumMod val="40000"/>
                    <a:lumOff val="60000"/>
                  </a:schemeClr>
                </a:solidFill>
                <a:latin typeface="Bauhaus 93" panose="04030905020B02020C02" pitchFamily="82" charset="0"/>
              </a:rPr>
              <a:t>Selektion</a:t>
            </a:r>
            <a:r>
              <a:rPr lang="en-US" sz="1400" dirty="0">
                <a:solidFill>
                  <a:schemeClr val="accent1">
                    <a:lumMod val="40000"/>
                    <a:lumOff val="60000"/>
                  </a:schemeClr>
                </a:solidFill>
              </a:rPr>
              <a:t>:</a:t>
            </a:r>
          </a:p>
          <a:p>
            <a:pPr algn="ctr"/>
            <a:r>
              <a:rPr lang="en-US" sz="1200" dirty="0" err="1">
                <a:solidFill>
                  <a:schemeClr val="accent1">
                    <a:lumMod val="40000"/>
                    <a:lumOff val="60000"/>
                  </a:schemeClr>
                </a:solidFill>
              </a:rPr>
              <a:t>Bessere</a:t>
            </a:r>
            <a:r>
              <a:rPr lang="en-US" sz="1200" dirty="0">
                <a:solidFill>
                  <a:schemeClr val="accent1">
                    <a:lumMod val="40000"/>
                    <a:lumOff val="60000"/>
                  </a:schemeClr>
                </a:solidFill>
              </a:rPr>
              <a:t> </a:t>
            </a:r>
            <a:r>
              <a:rPr lang="en-US" sz="1200" dirty="0" err="1">
                <a:solidFill>
                  <a:schemeClr val="accent1">
                    <a:lumMod val="40000"/>
                    <a:lumOff val="60000"/>
                  </a:schemeClr>
                </a:solidFill>
              </a:rPr>
              <a:t>Angepasstheit</a:t>
            </a:r>
            <a:r>
              <a:rPr lang="en-US" sz="1200" dirty="0">
                <a:solidFill>
                  <a:schemeClr val="accent1">
                    <a:lumMod val="40000"/>
                    <a:lumOff val="60000"/>
                  </a:schemeClr>
                </a:solidFill>
              </a:rPr>
              <a:t> an die </a:t>
            </a:r>
            <a:r>
              <a:rPr lang="en-US" sz="1200" dirty="0" err="1">
                <a:solidFill>
                  <a:schemeClr val="accent1">
                    <a:lumMod val="40000"/>
                    <a:lumOff val="60000"/>
                  </a:schemeClr>
                </a:solidFill>
              </a:rPr>
              <a:t>Umgebung</a:t>
            </a:r>
            <a:r>
              <a:rPr lang="en-US" sz="1200" dirty="0">
                <a:solidFill>
                  <a:schemeClr val="accent1">
                    <a:lumMod val="40000"/>
                    <a:lumOff val="60000"/>
                  </a:schemeClr>
                </a:solidFill>
              </a:rPr>
              <a:t>. Survival of the fittest (!=strongest)</a:t>
            </a:r>
          </a:p>
        </p:txBody>
      </p:sp>
      <p:cxnSp>
        <p:nvCxnSpPr>
          <p:cNvPr id="19" name="Connector: Curved 18">
            <a:extLst>
              <a:ext uri="{FF2B5EF4-FFF2-40B4-BE49-F238E27FC236}">
                <a16:creationId xmlns:a16="http://schemas.microsoft.com/office/drawing/2014/main" id="{A6B73AD0-D05E-6B3D-7514-01FC1C5A6478}"/>
              </a:ext>
            </a:extLst>
          </p:cNvPr>
          <p:cNvCxnSpPr>
            <a:cxnSpLocks/>
            <a:stCxn id="17" idx="3"/>
            <a:endCxn id="18" idx="0"/>
          </p:cNvCxnSpPr>
          <p:nvPr/>
        </p:nvCxnSpPr>
        <p:spPr>
          <a:xfrm>
            <a:off x="8893127" y="488049"/>
            <a:ext cx="2171315" cy="719572"/>
          </a:xfrm>
          <a:prstGeom prst="curvedConnector2">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33119F2-5DCF-7E9F-5692-C145D1CD2227}"/>
              </a:ext>
            </a:extLst>
          </p:cNvPr>
          <p:cNvSpPr/>
          <p:nvPr/>
        </p:nvSpPr>
        <p:spPr>
          <a:xfrm>
            <a:off x="7437140" y="1207621"/>
            <a:ext cx="2049067" cy="1193534"/>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1">
                    <a:lumMod val="40000"/>
                    <a:lumOff val="60000"/>
                  </a:schemeClr>
                </a:solidFill>
                <a:latin typeface="Bauhaus 93" panose="04030905020B02020C02" pitchFamily="82" charset="0"/>
              </a:rPr>
              <a:t>Sexuelle</a:t>
            </a:r>
            <a:r>
              <a:rPr lang="en-US" sz="1400" dirty="0">
                <a:solidFill>
                  <a:schemeClr val="accent1">
                    <a:lumMod val="40000"/>
                    <a:lumOff val="60000"/>
                  </a:schemeClr>
                </a:solidFill>
                <a:latin typeface="Bauhaus 93" panose="04030905020B02020C02" pitchFamily="82" charset="0"/>
              </a:rPr>
              <a:t> </a:t>
            </a:r>
            <a:r>
              <a:rPr lang="en-US" sz="1400" dirty="0" err="1">
                <a:solidFill>
                  <a:schemeClr val="accent1">
                    <a:lumMod val="40000"/>
                    <a:lumOff val="60000"/>
                  </a:schemeClr>
                </a:solidFill>
                <a:latin typeface="Bauhaus 93" panose="04030905020B02020C02" pitchFamily="82" charset="0"/>
              </a:rPr>
              <a:t>Selektion</a:t>
            </a:r>
            <a:r>
              <a:rPr lang="en-US" sz="1400" dirty="0">
                <a:solidFill>
                  <a:schemeClr val="accent1">
                    <a:lumMod val="40000"/>
                    <a:lumOff val="60000"/>
                  </a:schemeClr>
                </a:solidFill>
              </a:rPr>
              <a:t>:</a:t>
            </a:r>
          </a:p>
          <a:p>
            <a:pPr algn="ctr"/>
            <a:r>
              <a:rPr lang="en-US" sz="1200" dirty="0">
                <a:solidFill>
                  <a:schemeClr val="accent1">
                    <a:lumMod val="40000"/>
                    <a:lumOff val="60000"/>
                  </a:schemeClr>
                </a:solidFill>
              </a:rPr>
              <a:t>Ein </a:t>
            </a:r>
            <a:r>
              <a:rPr lang="en-US" sz="1200" dirty="0" err="1">
                <a:solidFill>
                  <a:schemeClr val="accent1">
                    <a:lumMod val="40000"/>
                    <a:lumOff val="60000"/>
                  </a:schemeClr>
                </a:solidFill>
              </a:rPr>
              <a:t>Geschlecht</a:t>
            </a:r>
            <a:r>
              <a:rPr lang="en-US" sz="1200" dirty="0">
                <a:solidFill>
                  <a:schemeClr val="accent1">
                    <a:lumMod val="40000"/>
                    <a:lumOff val="60000"/>
                  </a:schemeClr>
                </a:solidFill>
              </a:rPr>
              <a:t> </a:t>
            </a:r>
            <a:r>
              <a:rPr lang="en-US" sz="1200" dirty="0" err="1">
                <a:solidFill>
                  <a:schemeClr val="accent1">
                    <a:lumMod val="40000"/>
                    <a:lumOff val="60000"/>
                  </a:schemeClr>
                </a:solidFill>
              </a:rPr>
              <a:t>wählt</a:t>
            </a:r>
            <a:r>
              <a:rPr lang="en-US" sz="1200" dirty="0">
                <a:solidFill>
                  <a:schemeClr val="accent1">
                    <a:lumMod val="40000"/>
                    <a:lumOff val="60000"/>
                  </a:schemeClr>
                </a:solidFill>
              </a:rPr>
              <a:t> für </a:t>
            </a:r>
            <a:r>
              <a:rPr lang="en-US" sz="1200" dirty="0" err="1">
                <a:solidFill>
                  <a:schemeClr val="accent1">
                    <a:lumMod val="40000"/>
                    <a:lumOff val="60000"/>
                  </a:schemeClr>
                </a:solidFill>
              </a:rPr>
              <a:t>attraktive</a:t>
            </a:r>
            <a:r>
              <a:rPr lang="en-US" sz="1200" dirty="0">
                <a:solidFill>
                  <a:schemeClr val="accent1">
                    <a:lumMod val="40000"/>
                    <a:lumOff val="60000"/>
                  </a:schemeClr>
                </a:solidFill>
              </a:rPr>
              <a:t> </a:t>
            </a:r>
            <a:r>
              <a:rPr lang="en-US" sz="1200" dirty="0" err="1">
                <a:solidFill>
                  <a:schemeClr val="accent1">
                    <a:lumMod val="40000"/>
                    <a:lumOff val="60000"/>
                  </a:schemeClr>
                </a:solidFill>
              </a:rPr>
              <a:t>Mitglieder</a:t>
            </a:r>
            <a:r>
              <a:rPr lang="en-US" sz="1200" dirty="0">
                <a:solidFill>
                  <a:schemeClr val="accent1">
                    <a:lumMod val="40000"/>
                    <a:lumOff val="60000"/>
                  </a:schemeClr>
                </a:solidFill>
              </a:rPr>
              <a:t> des </a:t>
            </a:r>
            <a:r>
              <a:rPr lang="en-US" sz="1200" dirty="0" err="1">
                <a:solidFill>
                  <a:schemeClr val="accent1">
                    <a:lumMod val="40000"/>
                    <a:lumOff val="60000"/>
                  </a:schemeClr>
                </a:solidFill>
              </a:rPr>
              <a:t>anderen</a:t>
            </a:r>
            <a:r>
              <a:rPr lang="en-US" sz="1200" dirty="0">
                <a:solidFill>
                  <a:schemeClr val="accent1">
                    <a:lumMod val="40000"/>
                    <a:lumOff val="60000"/>
                  </a:schemeClr>
                </a:solidFill>
              </a:rPr>
              <a:t> </a:t>
            </a:r>
            <a:r>
              <a:rPr lang="en-US" sz="1200" dirty="0" err="1">
                <a:solidFill>
                  <a:schemeClr val="accent1">
                    <a:lumMod val="40000"/>
                    <a:lumOff val="60000"/>
                  </a:schemeClr>
                </a:solidFill>
              </a:rPr>
              <a:t>Geschlecht</a:t>
            </a:r>
            <a:r>
              <a:rPr lang="en-US" sz="1200" dirty="0">
                <a:solidFill>
                  <a:schemeClr val="accent1">
                    <a:lumMod val="40000"/>
                    <a:lumOff val="60000"/>
                  </a:schemeClr>
                </a:solidFill>
              </a:rPr>
              <a:t> -&gt; </a:t>
            </a:r>
            <a:r>
              <a:rPr lang="en-US" sz="1200" dirty="0" err="1">
                <a:solidFill>
                  <a:schemeClr val="accent1">
                    <a:lumMod val="40000"/>
                    <a:lumOff val="60000"/>
                  </a:schemeClr>
                </a:solidFill>
              </a:rPr>
              <a:t>Wettbewerb</a:t>
            </a:r>
            <a:endParaRPr lang="en-DE" sz="1200" dirty="0">
              <a:solidFill>
                <a:schemeClr val="accent1">
                  <a:lumMod val="40000"/>
                  <a:lumOff val="60000"/>
                </a:schemeClr>
              </a:solidFill>
            </a:endParaRPr>
          </a:p>
        </p:txBody>
      </p:sp>
      <p:cxnSp>
        <p:nvCxnSpPr>
          <p:cNvPr id="21" name="Connector: Curved 20">
            <a:extLst>
              <a:ext uri="{FF2B5EF4-FFF2-40B4-BE49-F238E27FC236}">
                <a16:creationId xmlns:a16="http://schemas.microsoft.com/office/drawing/2014/main" id="{07C2C961-A74F-6AB1-AE0E-BF84ACA73688}"/>
              </a:ext>
            </a:extLst>
          </p:cNvPr>
          <p:cNvCxnSpPr>
            <a:cxnSpLocks/>
            <a:stCxn id="17" idx="3"/>
            <a:endCxn id="20" idx="0"/>
          </p:cNvCxnSpPr>
          <p:nvPr/>
        </p:nvCxnSpPr>
        <p:spPr>
          <a:xfrm flipH="1">
            <a:off x="8461674" y="488049"/>
            <a:ext cx="431453" cy="719572"/>
          </a:xfrm>
          <a:prstGeom prst="curvedConnector4">
            <a:avLst>
              <a:gd name="adj1" fmla="val -52984"/>
              <a:gd name="adj2" fmla="val 70587"/>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B5EEE8D-1E07-3580-7921-CD8133BB1C25}"/>
              </a:ext>
            </a:extLst>
          </p:cNvPr>
          <p:cNvSpPr/>
          <p:nvPr/>
        </p:nvSpPr>
        <p:spPr>
          <a:xfrm>
            <a:off x="4035992" y="58476"/>
            <a:ext cx="1890881" cy="700900"/>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1">
                    <a:lumMod val="40000"/>
                    <a:lumOff val="60000"/>
                  </a:schemeClr>
                </a:solidFill>
                <a:latin typeface="Bauhaus 93" panose="04030905020B02020C02" pitchFamily="82" charset="0"/>
              </a:rPr>
              <a:t>Gendrift</a:t>
            </a:r>
            <a:r>
              <a:rPr lang="en-US" sz="1400" dirty="0">
                <a:solidFill>
                  <a:schemeClr val="accent1">
                    <a:lumMod val="40000"/>
                    <a:lumOff val="60000"/>
                  </a:schemeClr>
                </a:solidFill>
              </a:rPr>
              <a:t>:</a:t>
            </a:r>
          </a:p>
          <a:p>
            <a:pPr algn="ctr"/>
            <a:r>
              <a:rPr lang="en-US" sz="1200" dirty="0" err="1">
                <a:solidFill>
                  <a:schemeClr val="accent1">
                    <a:lumMod val="40000"/>
                    <a:lumOff val="60000"/>
                  </a:schemeClr>
                </a:solidFill>
              </a:rPr>
              <a:t>Änderung</a:t>
            </a:r>
            <a:r>
              <a:rPr lang="en-US" sz="1200" dirty="0">
                <a:solidFill>
                  <a:schemeClr val="accent1">
                    <a:lumMod val="40000"/>
                    <a:lumOff val="60000"/>
                  </a:schemeClr>
                </a:solidFill>
              </a:rPr>
              <a:t> der </a:t>
            </a:r>
            <a:r>
              <a:rPr lang="en-US" sz="1200" dirty="0" err="1">
                <a:solidFill>
                  <a:schemeClr val="accent1">
                    <a:lumMod val="40000"/>
                    <a:lumOff val="60000"/>
                  </a:schemeClr>
                </a:solidFill>
              </a:rPr>
              <a:t>Häufigkeit</a:t>
            </a:r>
            <a:r>
              <a:rPr lang="en-US" sz="1200" dirty="0">
                <a:solidFill>
                  <a:schemeClr val="accent1">
                    <a:lumMod val="40000"/>
                    <a:lumOff val="60000"/>
                  </a:schemeClr>
                </a:solidFill>
              </a:rPr>
              <a:t> von </a:t>
            </a:r>
            <a:r>
              <a:rPr lang="en-US" sz="1200" dirty="0" err="1">
                <a:solidFill>
                  <a:schemeClr val="accent1">
                    <a:lumMod val="40000"/>
                    <a:lumOff val="60000"/>
                  </a:schemeClr>
                </a:solidFill>
              </a:rPr>
              <a:t>Allelen</a:t>
            </a:r>
            <a:r>
              <a:rPr lang="en-US" sz="1200" dirty="0">
                <a:solidFill>
                  <a:schemeClr val="accent1">
                    <a:lumMod val="40000"/>
                    <a:lumOff val="60000"/>
                  </a:schemeClr>
                </a:solidFill>
              </a:rPr>
              <a:t> durch </a:t>
            </a:r>
            <a:r>
              <a:rPr lang="en-US" sz="1200" dirty="0" err="1">
                <a:solidFill>
                  <a:schemeClr val="accent1">
                    <a:lumMod val="40000"/>
                    <a:lumOff val="60000"/>
                  </a:schemeClr>
                </a:solidFill>
              </a:rPr>
              <a:t>Zufall</a:t>
            </a:r>
            <a:endParaRPr lang="en-US" sz="1200" dirty="0">
              <a:solidFill>
                <a:schemeClr val="accent1">
                  <a:lumMod val="40000"/>
                  <a:lumOff val="60000"/>
                </a:schemeClr>
              </a:solidFill>
            </a:endParaRPr>
          </a:p>
        </p:txBody>
      </p:sp>
      <p:cxnSp>
        <p:nvCxnSpPr>
          <p:cNvPr id="23" name="Connector: Curved 22">
            <a:extLst>
              <a:ext uri="{FF2B5EF4-FFF2-40B4-BE49-F238E27FC236}">
                <a16:creationId xmlns:a16="http://schemas.microsoft.com/office/drawing/2014/main" id="{043BA903-3C56-13E2-5484-0F11EFB4DD30}"/>
              </a:ext>
            </a:extLst>
          </p:cNvPr>
          <p:cNvCxnSpPr>
            <a:cxnSpLocks/>
            <a:stCxn id="13" idx="0"/>
          </p:cNvCxnSpPr>
          <p:nvPr/>
        </p:nvCxnSpPr>
        <p:spPr>
          <a:xfrm rot="16200000" flipV="1">
            <a:off x="4969583" y="966636"/>
            <a:ext cx="839984" cy="475372"/>
          </a:xfrm>
          <a:prstGeom prst="curved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D9DB83F6-75B7-5671-DC6A-1E067059A8FF}"/>
              </a:ext>
            </a:extLst>
          </p:cNvPr>
          <p:cNvCxnSpPr>
            <a:cxnSpLocks/>
            <a:stCxn id="20" idx="2"/>
            <a:endCxn id="25" idx="0"/>
          </p:cNvCxnSpPr>
          <p:nvPr/>
        </p:nvCxnSpPr>
        <p:spPr>
          <a:xfrm rot="16200000" flipH="1">
            <a:off x="8330730" y="2532098"/>
            <a:ext cx="294925" cy="33037"/>
          </a:xfrm>
          <a:prstGeom prst="curved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C75B8CB-F399-5D1F-85E0-74AF5555C28C}"/>
              </a:ext>
            </a:extLst>
          </p:cNvPr>
          <p:cNvSpPr/>
          <p:nvPr/>
        </p:nvSpPr>
        <p:spPr>
          <a:xfrm>
            <a:off x="7455883" y="2696080"/>
            <a:ext cx="2077656" cy="1131209"/>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1">
                    <a:lumMod val="40000"/>
                    <a:lumOff val="60000"/>
                  </a:schemeClr>
                </a:solidFill>
                <a:latin typeface="Bauhaus 93" panose="04030905020B02020C02" pitchFamily="82" charset="0"/>
              </a:rPr>
              <a:t>Rekombination</a:t>
            </a:r>
            <a:r>
              <a:rPr lang="en-US" sz="1400" dirty="0">
                <a:solidFill>
                  <a:schemeClr val="accent1">
                    <a:lumMod val="40000"/>
                    <a:lumOff val="60000"/>
                  </a:schemeClr>
                </a:solidFill>
              </a:rPr>
              <a:t>:</a:t>
            </a:r>
          </a:p>
          <a:p>
            <a:pPr algn="ctr"/>
            <a:r>
              <a:rPr lang="en-US" sz="1200" dirty="0">
                <a:solidFill>
                  <a:schemeClr val="accent1">
                    <a:lumMod val="40000"/>
                    <a:lumOff val="60000"/>
                  </a:schemeClr>
                </a:solidFill>
              </a:rPr>
              <a:t>Kinder </a:t>
            </a:r>
            <a:r>
              <a:rPr lang="en-US" sz="1200" dirty="0" err="1">
                <a:solidFill>
                  <a:schemeClr val="accent1">
                    <a:lumMod val="40000"/>
                    <a:lumOff val="60000"/>
                  </a:schemeClr>
                </a:solidFill>
              </a:rPr>
              <a:t>erhalten</a:t>
            </a:r>
            <a:r>
              <a:rPr lang="en-US" sz="1200" dirty="0">
                <a:solidFill>
                  <a:schemeClr val="accent1">
                    <a:lumMod val="40000"/>
                    <a:lumOff val="60000"/>
                  </a:schemeClr>
                </a:solidFill>
              </a:rPr>
              <a:t> </a:t>
            </a:r>
            <a:r>
              <a:rPr lang="en-US" sz="1200" dirty="0" err="1">
                <a:solidFill>
                  <a:schemeClr val="accent1">
                    <a:lumMod val="40000"/>
                    <a:lumOff val="60000"/>
                  </a:schemeClr>
                </a:solidFill>
              </a:rPr>
              <a:t>ein</a:t>
            </a:r>
            <a:r>
              <a:rPr lang="en-US" sz="1200" dirty="0">
                <a:solidFill>
                  <a:schemeClr val="accent1">
                    <a:lumMod val="40000"/>
                    <a:lumOff val="60000"/>
                  </a:schemeClr>
                </a:solidFill>
              </a:rPr>
              <a:t> </a:t>
            </a:r>
            <a:r>
              <a:rPr lang="en-US" sz="1200" dirty="0" err="1">
                <a:solidFill>
                  <a:schemeClr val="accent1">
                    <a:lumMod val="40000"/>
                    <a:lumOff val="60000"/>
                  </a:schemeClr>
                </a:solidFill>
              </a:rPr>
              <a:t>zufällige</a:t>
            </a:r>
            <a:r>
              <a:rPr lang="en-US" sz="1200" dirty="0">
                <a:solidFill>
                  <a:schemeClr val="accent1">
                    <a:lumMod val="40000"/>
                    <a:lumOff val="60000"/>
                  </a:schemeClr>
                </a:solidFill>
              </a:rPr>
              <a:t> </a:t>
            </a:r>
            <a:r>
              <a:rPr lang="en-US" sz="1200" dirty="0" err="1">
                <a:solidFill>
                  <a:schemeClr val="accent1">
                    <a:lumMod val="40000"/>
                    <a:lumOff val="60000"/>
                  </a:schemeClr>
                </a:solidFill>
              </a:rPr>
              <a:t>Kombination</a:t>
            </a:r>
            <a:r>
              <a:rPr lang="en-US" sz="1200" dirty="0">
                <a:solidFill>
                  <a:schemeClr val="accent1">
                    <a:lumMod val="40000"/>
                    <a:lumOff val="60000"/>
                  </a:schemeClr>
                </a:solidFill>
              </a:rPr>
              <a:t> </a:t>
            </a:r>
            <a:r>
              <a:rPr lang="en-US" sz="1200" dirty="0" err="1">
                <a:solidFill>
                  <a:schemeClr val="accent1">
                    <a:lumMod val="40000"/>
                    <a:lumOff val="60000"/>
                  </a:schemeClr>
                </a:solidFill>
              </a:rPr>
              <a:t>aus</a:t>
            </a:r>
            <a:r>
              <a:rPr lang="en-US" sz="1200" dirty="0">
                <a:solidFill>
                  <a:schemeClr val="accent1">
                    <a:lumMod val="40000"/>
                    <a:lumOff val="60000"/>
                  </a:schemeClr>
                </a:solidFill>
              </a:rPr>
              <a:t> den </a:t>
            </a:r>
            <a:r>
              <a:rPr lang="en-US" sz="1200" dirty="0" err="1">
                <a:solidFill>
                  <a:schemeClr val="accent1">
                    <a:lumMod val="40000"/>
                    <a:lumOff val="60000"/>
                  </a:schemeClr>
                </a:solidFill>
              </a:rPr>
              <a:t>Genen</a:t>
            </a:r>
            <a:r>
              <a:rPr lang="en-US" sz="1200" dirty="0">
                <a:solidFill>
                  <a:schemeClr val="accent1">
                    <a:lumMod val="40000"/>
                    <a:lumOff val="60000"/>
                  </a:schemeClr>
                </a:solidFill>
              </a:rPr>
              <a:t> der </a:t>
            </a:r>
            <a:r>
              <a:rPr lang="en-US" sz="1200" dirty="0" err="1">
                <a:solidFill>
                  <a:schemeClr val="accent1">
                    <a:lumMod val="40000"/>
                    <a:lumOff val="60000"/>
                  </a:schemeClr>
                </a:solidFill>
              </a:rPr>
              <a:t>Eltern</a:t>
            </a:r>
            <a:endParaRPr lang="en-DE" sz="1200" dirty="0">
              <a:solidFill>
                <a:schemeClr val="accent1">
                  <a:lumMod val="40000"/>
                  <a:lumOff val="60000"/>
                </a:schemeClr>
              </a:solidFill>
            </a:endParaRPr>
          </a:p>
        </p:txBody>
      </p:sp>
      <p:sp>
        <p:nvSpPr>
          <p:cNvPr id="26" name="Rectangle 25">
            <a:extLst>
              <a:ext uri="{FF2B5EF4-FFF2-40B4-BE49-F238E27FC236}">
                <a16:creationId xmlns:a16="http://schemas.microsoft.com/office/drawing/2014/main" id="{6AC71DB7-ACAA-E8CD-BF64-76EC975AD5FB}"/>
              </a:ext>
            </a:extLst>
          </p:cNvPr>
          <p:cNvSpPr/>
          <p:nvPr/>
        </p:nvSpPr>
        <p:spPr>
          <a:xfrm>
            <a:off x="99095" y="4522591"/>
            <a:ext cx="1590488" cy="460108"/>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40000"/>
                    <a:lumOff val="60000"/>
                  </a:schemeClr>
                </a:solidFill>
              </a:rPr>
              <a:t>Charles Darwin</a:t>
            </a:r>
          </a:p>
          <a:p>
            <a:pPr algn="ctr"/>
            <a:r>
              <a:rPr lang="en-US" sz="1200" dirty="0">
                <a:solidFill>
                  <a:schemeClr val="accent1">
                    <a:lumMod val="40000"/>
                    <a:lumOff val="60000"/>
                  </a:schemeClr>
                </a:solidFill>
              </a:rPr>
              <a:t>Alfred Russel Wallace</a:t>
            </a:r>
            <a:endParaRPr lang="en-DE" sz="1200" dirty="0">
              <a:solidFill>
                <a:schemeClr val="accent1">
                  <a:lumMod val="40000"/>
                  <a:lumOff val="60000"/>
                </a:schemeClr>
              </a:solidFill>
            </a:endParaRPr>
          </a:p>
        </p:txBody>
      </p:sp>
      <p:sp>
        <p:nvSpPr>
          <p:cNvPr id="27" name="Rectangle 26">
            <a:extLst>
              <a:ext uri="{FF2B5EF4-FFF2-40B4-BE49-F238E27FC236}">
                <a16:creationId xmlns:a16="http://schemas.microsoft.com/office/drawing/2014/main" id="{78CD4667-5F7B-5274-2027-056E7A1DE258}"/>
              </a:ext>
            </a:extLst>
          </p:cNvPr>
          <p:cNvSpPr/>
          <p:nvPr/>
        </p:nvSpPr>
        <p:spPr>
          <a:xfrm>
            <a:off x="99095" y="5075126"/>
            <a:ext cx="1485066" cy="377778"/>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40000"/>
                    <a:lumOff val="60000"/>
                  </a:schemeClr>
                </a:solidFill>
              </a:rPr>
              <a:t>Lamarck’s </a:t>
            </a:r>
            <a:r>
              <a:rPr lang="en-US" sz="1200" dirty="0" err="1">
                <a:solidFill>
                  <a:schemeClr val="accent1">
                    <a:lumMod val="40000"/>
                    <a:lumOff val="60000"/>
                  </a:schemeClr>
                </a:solidFill>
              </a:rPr>
              <a:t>Theorie</a:t>
            </a:r>
            <a:r>
              <a:rPr lang="en-US" sz="1200" dirty="0">
                <a:solidFill>
                  <a:schemeClr val="accent1">
                    <a:lumMod val="40000"/>
                    <a:lumOff val="60000"/>
                  </a:schemeClr>
                </a:solidFill>
              </a:rPr>
              <a:t> (</a:t>
            </a:r>
            <a:r>
              <a:rPr lang="en-US" sz="1200" dirty="0" err="1">
                <a:solidFill>
                  <a:schemeClr val="accent1">
                    <a:lumMod val="40000"/>
                    <a:lumOff val="60000"/>
                  </a:schemeClr>
                </a:solidFill>
              </a:rPr>
              <a:t>widerlegt</a:t>
            </a:r>
            <a:r>
              <a:rPr lang="en-US" sz="1200" dirty="0">
                <a:solidFill>
                  <a:schemeClr val="accent1">
                    <a:lumMod val="40000"/>
                    <a:lumOff val="60000"/>
                  </a:schemeClr>
                </a:solidFill>
              </a:rPr>
              <a:t>)</a:t>
            </a:r>
            <a:endParaRPr lang="en-DE" sz="1200" dirty="0">
              <a:solidFill>
                <a:schemeClr val="accent1">
                  <a:lumMod val="40000"/>
                  <a:lumOff val="60000"/>
                </a:schemeClr>
              </a:solidFill>
            </a:endParaRPr>
          </a:p>
        </p:txBody>
      </p:sp>
      <p:sp>
        <p:nvSpPr>
          <p:cNvPr id="28" name="Rectangle 27">
            <a:extLst>
              <a:ext uri="{FF2B5EF4-FFF2-40B4-BE49-F238E27FC236}">
                <a16:creationId xmlns:a16="http://schemas.microsoft.com/office/drawing/2014/main" id="{BAB6CC88-6FEB-5F85-0A99-40F60316C3AE}"/>
              </a:ext>
            </a:extLst>
          </p:cNvPr>
          <p:cNvSpPr/>
          <p:nvPr/>
        </p:nvSpPr>
        <p:spPr>
          <a:xfrm>
            <a:off x="104097" y="145211"/>
            <a:ext cx="2140497" cy="100116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40000"/>
                    <a:lumOff val="60000"/>
                  </a:schemeClr>
                </a:solidFill>
                <a:latin typeface="Bauhaus 93" panose="04030905020B02020C02" pitchFamily="82" charset="0"/>
              </a:rPr>
              <a:t>Mutation</a:t>
            </a:r>
            <a:r>
              <a:rPr lang="en-US" sz="1400" dirty="0">
                <a:solidFill>
                  <a:schemeClr val="accent1">
                    <a:lumMod val="40000"/>
                    <a:lumOff val="60000"/>
                  </a:schemeClr>
                </a:solidFill>
              </a:rPr>
              <a:t>:</a:t>
            </a:r>
          </a:p>
          <a:p>
            <a:pPr algn="ctr"/>
            <a:r>
              <a:rPr lang="en-US" sz="1200" dirty="0" err="1">
                <a:solidFill>
                  <a:schemeClr val="accent1">
                    <a:lumMod val="40000"/>
                    <a:lumOff val="60000"/>
                  </a:schemeClr>
                </a:solidFill>
              </a:rPr>
              <a:t>Zufällige</a:t>
            </a:r>
            <a:r>
              <a:rPr lang="en-US" sz="1200" dirty="0">
                <a:solidFill>
                  <a:schemeClr val="accent1">
                    <a:lumMod val="40000"/>
                    <a:lumOff val="60000"/>
                  </a:schemeClr>
                </a:solidFill>
              </a:rPr>
              <a:t> </a:t>
            </a:r>
            <a:r>
              <a:rPr lang="en-US" sz="1200" dirty="0" err="1">
                <a:solidFill>
                  <a:schemeClr val="accent1">
                    <a:lumMod val="40000"/>
                    <a:lumOff val="60000"/>
                  </a:schemeClr>
                </a:solidFill>
              </a:rPr>
              <a:t>Änderungen</a:t>
            </a:r>
            <a:r>
              <a:rPr lang="en-US" sz="1200" dirty="0">
                <a:solidFill>
                  <a:schemeClr val="accent1">
                    <a:lumMod val="40000"/>
                    <a:lumOff val="60000"/>
                  </a:schemeClr>
                </a:solidFill>
              </a:rPr>
              <a:t> </a:t>
            </a:r>
            <a:r>
              <a:rPr lang="en-US" sz="1200" dirty="0" err="1">
                <a:solidFill>
                  <a:schemeClr val="accent1">
                    <a:lumMod val="40000"/>
                    <a:lumOff val="60000"/>
                  </a:schemeClr>
                </a:solidFill>
              </a:rPr>
              <a:t>im</a:t>
            </a:r>
            <a:r>
              <a:rPr lang="en-US" sz="1200" dirty="0">
                <a:solidFill>
                  <a:schemeClr val="accent1">
                    <a:lumMod val="40000"/>
                    <a:lumOff val="60000"/>
                  </a:schemeClr>
                </a:solidFill>
              </a:rPr>
              <a:t> </a:t>
            </a:r>
            <a:r>
              <a:rPr lang="en-US" sz="1200" dirty="0" err="1">
                <a:solidFill>
                  <a:schemeClr val="accent1">
                    <a:lumMod val="40000"/>
                    <a:lumOff val="60000"/>
                  </a:schemeClr>
                </a:solidFill>
              </a:rPr>
              <a:t>Genmaterial</a:t>
            </a:r>
            <a:r>
              <a:rPr lang="en-US" sz="1200" dirty="0">
                <a:solidFill>
                  <a:schemeClr val="accent1">
                    <a:lumMod val="40000"/>
                    <a:lumOff val="60000"/>
                  </a:schemeClr>
                </a:solidFill>
              </a:rPr>
              <a:t> haben </a:t>
            </a:r>
            <a:r>
              <a:rPr lang="en-US" sz="1200" dirty="0" err="1">
                <a:solidFill>
                  <a:schemeClr val="accent1">
                    <a:lumMod val="40000"/>
                    <a:lumOff val="60000"/>
                  </a:schemeClr>
                </a:solidFill>
              </a:rPr>
              <a:t>Effekte</a:t>
            </a:r>
            <a:r>
              <a:rPr lang="en-US" sz="1200" dirty="0">
                <a:solidFill>
                  <a:schemeClr val="accent1">
                    <a:lumMod val="40000"/>
                    <a:lumOff val="60000"/>
                  </a:schemeClr>
                </a:solidFill>
              </a:rPr>
              <a:t> auf die Allele</a:t>
            </a:r>
          </a:p>
        </p:txBody>
      </p:sp>
      <p:cxnSp>
        <p:nvCxnSpPr>
          <p:cNvPr id="29" name="Connector: Curved 28">
            <a:extLst>
              <a:ext uri="{FF2B5EF4-FFF2-40B4-BE49-F238E27FC236}">
                <a16:creationId xmlns:a16="http://schemas.microsoft.com/office/drawing/2014/main" id="{878DA1B8-FC6D-E785-2ECF-C10A81A21627}"/>
              </a:ext>
            </a:extLst>
          </p:cNvPr>
          <p:cNvCxnSpPr>
            <a:cxnSpLocks/>
            <a:stCxn id="13" idx="0"/>
            <a:endCxn id="28" idx="3"/>
          </p:cNvCxnSpPr>
          <p:nvPr/>
        </p:nvCxnSpPr>
        <p:spPr>
          <a:xfrm rot="16200000" flipV="1">
            <a:off x="3446667" y="-556281"/>
            <a:ext cx="978522" cy="3382667"/>
          </a:xfrm>
          <a:prstGeom prst="curvedConnector2">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CA33A4C2-5095-7B25-214A-7DDC3A03420F}"/>
              </a:ext>
            </a:extLst>
          </p:cNvPr>
          <p:cNvSpPr/>
          <p:nvPr/>
        </p:nvSpPr>
        <p:spPr>
          <a:xfrm>
            <a:off x="8782404" y="4117271"/>
            <a:ext cx="1942851" cy="971245"/>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1">
                    <a:lumMod val="40000"/>
                    <a:lumOff val="60000"/>
                  </a:schemeClr>
                </a:solidFill>
                <a:latin typeface="Bauhaus 93" panose="04030905020B02020C02" pitchFamily="82" charset="0"/>
              </a:rPr>
              <a:t>Anpassung</a:t>
            </a:r>
            <a:r>
              <a:rPr lang="en-US" sz="1400" dirty="0">
                <a:solidFill>
                  <a:schemeClr val="accent1">
                    <a:lumMod val="40000"/>
                    <a:lumOff val="60000"/>
                  </a:schemeClr>
                </a:solidFill>
                <a:latin typeface="Bauhaus 93" panose="04030905020B02020C02" pitchFamily="82" charset="0"/>
              </a:rPr>
              <a:t> an </a:t>
            </a:r>
            <a:r>
              <a:rPr lang="en-US" sz="1400" dirty="0" err="1">
                <a:solidFill>
                  <a:schemeClr val="accent1">
                    <a:lumMod val="40000"/>
                    <a:lumOff val="60000"/>
                  </a:schemeClr>
                </a:solidFill>
                <a:latin typeface="Bauhaus 93" panose="04030905020B02020C02" pitchFamily="82" charset="0"/>
              </a:rPr>
              <a:t>Umgebung</a:t>
            </a:r>
            <a:r>
              <a:rPr lang="en-US" sz="1400" dirty="0">
                <a:solidFill>
                  <a:schemeClr val="accent1">
                    <a:lumMod val="40000"/>
                    <a:lumOff val="60000"/>
                  </a:schemeClr>
                </a:solidFill>
              </a:rPr>
              <a:t>:</a:t>
            </a:r>
          </a:p>
          <a:p>
            <a:pPr algn="ctr"/>
            <a:r>
              <a:rPr lang="en-US" sz="1200" dirty="0">
                <a:solidFill>
                  <a:schemeClr val="accent1">
                    <a:lumMod val="40000"/>
                    <a:lumOff val="60000"/>
                  </a:schemeClr>
                </a:solidFill>
              </a:rPr>
              <a:t>Klima, Terrain, </a:t>
            </a:r>
            <a:r>
              <a:rPr lang="en-US" sz="1200" dirty="0" err="1">
                <a:solidFill>
                  <a:schemeClr val="accent1">
                    <a:lumMod val="40000"/>
                    <a:lumOff val="60000"/>
                  </a:schemeClr>
                </a:solidFill>
              </a:rPr>
              <a:t>Futterquellen</a:t>
            </a:r>
            <a:r>
              <a:rPr lang="en-US" sz="1200" dirty="0">
                <a:solidFill>
                  <a:schemeClr val="accent1">
                    <a:lumMod val="40000"/>
                    <a:lumOff val="60000"/>
                  </a:schemeClr>
                </a:solidFill>
              </a:rPr>
              <a:t>, …</a:t>
            </a:r>
          </a:p>
        </p:txBody>
      </p:sp>
      <p:cxnSp>
        <p:nvCxnSpPr>
          <p:cNvPr id="31" name="Connector: Curved 30">
            <a:extLst>
              <a:ext uri="{FF2B5EF4-FFF2-40B4-BE49-F238E27FC236}">
                <a16:creationId xmlns:a16="http://schemas.microsoft.com/office/drawing/2014/main" id="{583E755C-CD21-14E7-6FD9-D635C898C7CE}"/>
              </a:ext>
            </a:extLst>
          </p:cNvPr>
          <p:cNvCxnSpPr>
            <a:cxnSpLocks/>
            <a:stCxn id="18" idx="2"/>
            <a:endCxn id="30" idx="0"/>
          </p:cNvCxnSpPr>
          <p:nvPr/>
        </p:nvCxnSpPr>
        <p:spPr>
          <a:xfrm rot="5400000">
            <a:off x="9509846" y="2562674"/>
            <a:ext cx="1798581" cy="1310612"/>
          </a:xfrm>
          <a:prstGeom prst="curved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827E02B8-A5AD-07ED-46EB-2CBE0E8B3689}"/>
              </a:ext>
            </a:extLst>
          </p:cNvPr>
          <p:cNvSpPr/>
          <p:nvPr/>
        </p:nvSpPr>
        <p:spPr>
          <a:xfrm>
            <a:off x="10215550" y="5370796"/>
            <a:ext cx="1836990" cy="1111069"/>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1">
                    <a:lumMod val="40000"/>
                    <a:lumOff val="60000"/>
                  </a:schemeClr>
                </a:solidFill>
                <a:latin typeface="Bauhaus 93" panose="04030905020B02020C02" pitchFamily="82" charset="0"/>
              </a:rPr>
              <a:t>Anpassung</a:t>
            </a:r>
            <a:r>
              <a:rPr lang="en-US" sz="1400" dirty="0">
                <a:solidFill>
                  <a:schemeClr val="accent1">
                    <a:lumMod val="40000"/>
                    <a:lumOff val="60000"/>
                  </a:schemeClr>
                </a:solidFill>
                <a:latin typeface="Bauhaus 93" panose="04030905020B02020C02" pitchFamily="82" charset="0"/>
              </a:rPr>
              <a:t> an Fauna</a:t>
            </a:r>
            <a:r>
              <a:rPr lang="en-US" sz="1400" dirty="0">
                <a:solidFill>
                  <a:schemeClr val="accent1">
                    <a:lumMod val="40000"/>
                    <a:lumOff val="60000"/>
                  </a:schemeClr>
                </a:solidFill>
              </a:rPr>
              <a:t>:</a:t>
            </a:r>
          </a:p>
          <a:p>
            <a:pPr algn="ctr"/>
            <a:r>
              <a:rPr lang="en-US" sz="1200" dirty="0" err="1">
                <a:solidFill>
                  <a:schemeClr val="accent1">
                    <a:lumMod val="40000"/>
                    <a:lumOff val="60000"/>
                  </a:schemeClr>
                </a:solidFill>
              </a:rPr>
              <a:t>Fressfeinde</a:t>
            </a:r>
            <a:r>
              <a:rPr lang="en-US" sz="1200" dirty="0">
                <a:solidFill>
                  <a:schemeClr val="accent1">
                    <a:lumMod val="40000"/>
                    <a:lumOff val="60000"/>
                  </a:schemeClr>
                </a:solidFill>
              </a:rPr>
              <a:t>, </a:t>
            </a:r>
            <a:r>
              <a:rPr lang="en-US" sz="1200" dirty="0" err="1">
                <a:solidFill>
                  <a:schemeClr val="accent1">
                    <a:lumMod val="40000"/>
                    <a:lumOff val="60000"/>
                  </a:schemeClr>
                </a:solidFill>
              </a:rPr>
              <a:t>Konkurrenten</a:t>
            </a:r>
            <a:r>
              <a:rPr lang="en-US" sz="1200" dirty="0">
                <a:solidFill>
                  <a:schemeClr val="accent1">
                    <a:lumMod val="40000"/>
                    <a:lumOff val="60000"/>
                  </a:schemeClr>
                </a:solidFill>
              </a:rPr>
              <a:t> um Futter, </a:t>
            </a:r>
            <a:r>
              <a:rPr lang="en-US" sz="1200" dirty="0" err="1">
                <a:solidFill>
                  <a:schemeClr val="accent1">
                    <a:lumMod val="40000"/>
                    <a:lumOff val="60000"/>
                  </a:schemeClr>
                </a:solidFill>
              </a:rPr>
              <a:t>potentielle</a:t>
            </a:r>
            <a:r>
              <a:rPr lang="en-US" sz="1200" dirty="0">
                <a:solidFill>
                  <a:schemeClr val="accent1">
                    <a:lumMod val="40000"/>
                    <a:lumOff val="60000"/>
                  </a:schemeClr>
                </a:solidFill>
              </a:rPr>
              <a:t> Partner für Symbiose</a:t>
            </a:r>
          </a:p>
        </p:txBody>
      </p:sp>
      <p:cxnSp>
        <p:nvCxnSpPr>
          <p:cNvPr id="33" name="Connector: Curved 32">
            <a:extLst>
              <a:ext uri="{FF2B5EF4-FFF2-40B4-BE49-F238E27FC236}">
                <a16:creationId xmlns:a16="http://schemas.microsoft.com/office/drawing/2014/main" id="{F1122184-FA9C-6A22-5E07-2D924481AD93}"/>
              </a:ext>
            </a:extLst>
          </p:cNvPr>
          <p:cNvCxnSpPr>
            <a:cxnSpLocks/>
            <a:stCxn id="18" idx="2"/>
            <a:endCxn id="32" idx="0"/>
          </p:cNvCxnSpPr>
          <p:nvPr/>
        </p:nvCxnSpPr>
        <p:spPr>
          <a:xfrm rot="16200000" flipH="1">
            <a:off x="9573190" y="3809941"/>
            <a:ext cx="3052106" cy="69603"/>
          </a:xfrm>
          <a:prstGeom prst="curved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ABAD8FB4-6F7C-52AA-5746-E2F0B22D9D1A}"/>
              </a:ext>
            </a:extLst>
          </p:cNvPr>
          <p:cNvCxnSpPr>
            <a:cxnSpLocks/>
            <a:stCxn id="12" idx="1"/>
            <a:endCxn id="26" idx="3"/>
          </p:cNvCxnSpPr>
          <p:nvPr/>
        </p:nvCxnSpPr>
        <p:spPr>
          <a:xfrm rot="10800000" flipV="1">
            <a:off x="1689583" y="3461693"/>
            <a:ext cx="2887682" cy="1290951"/>
          </a:xfrm>
          <a:prstGeom prst="curved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9E3F2308-345B-2F79-080D-CC78657C5DE3}"/>
              </a:ext>
            </a:extLst>
          </p:cNvPr>
          <p:cNvCxnSpPr>
            <a:cxnSpLocks/>
            <a:stCxn id="12" idx="1"/>
            <a:endCxn id="27" idx="3"/>
          </p:cNvCxnSpPr>
          <p:nvPr/>
        </p:nvCxnSpPr>
        <p:spPr>
          <a:xfrm rot="10800000" flipV="1">
            <a:off x="1584161" y="3461693"/>
            <a:ext cx="2993104" cy="1802321"/>
          </a:xfrm>
          <a:prstGeom prst="curved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79F39A2A-BDB9-E235-CC68-0F16E8D4CD43}"/>
              </a:ext>
            </a:extLst>
          </p:cNvPr>
          <p:cNvSpPr/>
          <p:nvPr/>
        </p:nvSpPr>
        <p:spPr>
          <a:xfrm>
            <a:off x="2185934" y="5227314"/>
            <a:ext cx="2700988" cy="1517564"/>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1">
                    <a:lumMod val="40000"/>
                    <a:lumOff val="60000"/>
                  </a:schemeClr>
                </a:solidFill>
                <a:latin typeface="Bauhaus 93" panose="04030905020B02020C02" pitchFamily="82" charset="0"/>
              </a:rPr>
              <a:t>Entstehung</a:t>
            </a:r>
            <a:r>
              <a:rPr lang="en-US" sz="1400" dirty="0">
                <a:solidFill>
                  <a:schemeClr val="accent1">
                    <a:lumMod val="40000"/>
                    <a:lumOff val="60000"/>
                  </a:schemeClr>
                </a:solidFill>
                <a:latin typeface="Bauhaus 93" panose="04030905020B02020C02" pitchFamily="82" charset="0"/>
              </a:rPr>
              <a:t> des </a:t>
            </a:r>
            <a:r>
              <a:rPr lang="en-US" sz="1400" dirty="0" err="1">
                <a:solidFill>
                  <a:schemeClr val="accent1">
                    <a:lumMod val="40000"/>
                    <a:lumOff val="60000"/>
                  </a:schemeClr>
                </a:solidFill>
                <a:latin typeface="Bauhaus 93" panose="04030905020B02020C02" pitchFamily="82" charset="0"/>
              </a:rPr>
              <a:t>Weltalls</a:t>
            </a:r>
            <a:r>
              <a:rPr lang="en-US" sz="1400" dirty="0">
                <a:solidFill>
                  <a:schemeClr val="accent1">
                    <a:lumMod val="40000"/>
                    <a:lumOff val="60000"/>
                  </a:schemeClr>
                </a:solidFill>
                <a:latin typeface="Bauhaus 93" panose="04030905020B02020C02" pitchFamily="82" charset="0"/>
              </a:rPr>
              <a:t> und des Lebens</a:t>
            </a:r>
            <a:r>
              <a:rPr lang="en-US" sz="1400" dirty="0">
                <a:solidFill>
                  <a:schemeClr val="accent1">
                    <a:lumMod val="40000"/>
                    <a:lumOff val="60000"/>
                  </a:schemeClr>
                </a:solidFill>
              </a:rPr>
              <a:t>:</a:t>
            </a:r>
          </a:p>
          <a:p>
            <a:pPr marL="285750" indent="-285750">
              <a:buFont typeface="Arial" panose="020B0604020202020204" pitchFamily="34" charset="0"/>
              <a:buChar char="•"/>
            </a:pPr>
            <a:r>
              <a:rPr lang="en-US" sz="1200" dirty="0" err="1">
                <a:solidFill>
                  <a:schemeClr val="accent1">
                    <a:lumMod val="40000"/>
                    <a:lumOff val="60000"/>
                  </a:schemeClr>
                </a:solidFill>
              </a:rPr>
              <a:t>Urknall</a:t>
            </a:r>
            <a:endParaRPr lang="en-US" sz="1200" dirty="0">
              <a:solidFill>
                <a:schemeClr val="accent1">
                  <a:lumMod val="40000"/>
                  <a:lumOff val="60000"/>
                </a:schemeClr>
              </a:solidFill>
            </a:endParaRPr>
          </a:p>
          <a:p>
            <a:pPr marL="285750" indent="-285750">
              <a:buFont typeface="Arial" panose="020B0604020202020204" pitchFamily="34" charset="0"/>
              <a:buChar char="•"/>
            </a:pPr>
            <a:r>
              <a:rPr lang="en-US" sz="1200" dirty="0">
                <a:solidFill>
                  <a:schemeClr val="accent1">
                    <a:lumMod val="40000"/>
                    <a:lumOff val="60000"/>
                  </a:schemeClr>
                </a:solidFill>
              </a:rPr>
              <a:t>Unser </a:t>
            </a:r>
            <a:r>
              <a:rPr lang="en-US" sz="1200" dirty="0" err="1">
                <a:solidFill>
                  <a:schemeClr val="accent1">
                    <a:lumMod val="40000"/>
                    <a:lumOff val="60000"/>
                  </a:schemeClr>
                </a:solidFill>
              </a:rPr>
              <a:t>Sonnensystem</a:t>
            </a:r>
            <a:endParaRPr lang="en-US" sz="1200" dirty="0">
              <a:solidFill>
                <a:schemeClr val="accent1">
                  <a:lumMod val="40000"/>
                  <a:lumOff val="60000"/>
                </a:schemeClr>
              </a:solidFill>
            </a:endParaRPr>
          </a:p>
          <a:p>
            <a:pPr marL="285750" indent="-285750">
              <a:buFont typeface="Arial" panose="020B0604020202020204" pitchFamily="34" charset="0"/>
              <a:buChar char="•"/>
            </a:pPr>
            <a:r>
              <a:rPr lang="en-US" sz="1200" dirty="0" err="1">
                <a:solidFill>
                  <a:schemeClr val="accent1">
                    <a:lumMod val="40000"/>
                    <a:lumOff val="60000"/>
                  </a:schemeClr>
                </a:solidFill>
              </a:rPr>
              <a:t>Lebensentstehung</a:t>
            </a:r>
            <a:r>
              <a:rPr lang="en-US" sz="1200" dirty="0">
                <a:solidFill>
                  <a:schemeClr val="accent1">
                    <a:lumMod val="40000"/>
                    <a:lumOff val="60000"/>
                  </a:schemeClr>
                </a:solidFill>
              </a:rPr>
              <a:t> in der </a:t>
            </a:r>
            <a:r>
              <a:rPr lang="en-US" sz="1200" dirty="0" err="1">
                <a:solidFill>
                  <a:schemeClr val="accent1">
                    <a:lumMod val="40000"/>
                    <a:lumOff val="60000"/>
                  </a:schemeClr>
                </a:solidFill>
              </a:rPr>
              <a:t>Tiefsee</a:t>
            </a:r>
            <a:endParaRPr lang="en-US" sz="1200" dirty="0">
              <a:solidFill>
                <a:schemeClr val="accent1">
                  <a:lumMod val="40000"/>
                  <a:lumOff val="60000"/>
                </a:schemeClr>
              </a:solidFill>
            </a:endParaRPr>
          </a:p>
          <a:p>
            <a:pPr marL="285750" indent="-285750">
              <a:buFont typeface="Arial" panose="020B0604020202020204" pitchFamily="34" charset="0"/>
              <a:buChar char="•"/>
            </a:pPr>
            <a:r>
              <a:rPr lang="en-US" sz="1200" dirty="0" err="1">
                <a:solidFill>
                  <a:schemeClr val="accent1">
                    <a:lumMod val="40000"/>
                    <a:lumOff val="60000"/>
                  </a:schemeClr>
                </a:solidFill>
              </a:rPr>
              <a:t>Ursuppentheorie</a:t>
            </a:r>
            <a:endParaRPr lang="en-US" sz="1200" dirty="0">
              <a:solidFill>
                <a:schemeClr val="accent1">
                  <a:lumMod val="40000"/>
                  <a:lumOff val="60000"/>
                </a:schemeClr>
              </a:solidFill>
            </a:endParaRPr>
          </a:p>
          <a:p>
            <a:pPr marL="285750" indent="-285750">
              <a:buFont typeface="Arial" panose="020B0604020202020204" pitchFamily="34" charset="0"/>
              <a:buChar char="•"/>
            </a:pPr>
            <a:r>
              <a:rPr lang="en-US" sz="1200" dirty="0" err="1">
                <a:solidFill>
                  <a:schemeClr val="accent1">
                    <a:lumMod val="40000"/>
                    <a:lumOff val="60000"/>
                  </a:schemeClr>
                </a:solidFill>
              </a:rPr>
              <a:t>Panspermie-Theorie</a:t>
            </a:r>
            <a:endParaRPr lang="en-US" sz="1200" dirty="0">
              <a:solidFill>
                <a:schemeClr val="accent1">
                  <a:lumMod val="40000"/>
                  <a:lumOff val="60000"/>
                </a:schemeClr>
              </a:solidFill>
            </a:endParaRPr>
          </a:p>
          <a:p>
            <a:pPr algn="ctr"/>
            <a:endParaRPr lang="en-US" sz="1200" dirty="0">
              <a:solidFill>
                <a:schemeClr val="accent1">
                  <a:lumMod val="40000"/>
                  <a:lumOff val="60000"/>
                </a:schemeClr>
              </a:solidFill>
            </a:endParaRPr>
          </a:p>
        </p:txBody>
      </p:sp>
      <p:cxnSp>
        <p:nvCxnSpPr>
          <p:cNvPr id="37" name="Connector: Curved 36">
            <a:extLst>
              <a:ext uri="{FF2B5EF4-FFF2-40B4-BE49-F238E27FC236}">
                <a16:creationId xmlns:a16="http://schemas.microsoft.com/office/drawing/2014/main" id="{C5F521F2-9B54-D31C-52FC-BFBAC9FC589E}"/>
              </a:ext>
            </a:extLst>
          </p:cNvPr>
          <p:cNvCxnSpPr>
            <a:cxnSpLocks/>
            <a:stCxn id="12" idx="2"/>
            <a:endCxn id="36" idx="0"/>
          </p:cNvCxnSpPr>
          <p:nvPr/>
        </p:nvCxnSpPr>
        <p:spPr>
          <a:xfrm rot="5400000">
            <a:off x="3800460" y="3539077"/>
            <a:ext cx="1424205" cy="1952268"/>
          </a:xfrm>
          <a:prstGeom prst="curved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D35CCBA4-0424-C51F-4DC6-0779DDF61A8E}"/>
              </a:ext>
            </a:extLst>
          </p:cNvPr>
          <p:cNvSpPr/>
          <p:nvPr/>
        </p:nvSpPr>
        <p:spPr>
          <a:xfrm>
            <a:off x="5027904" y="5238275"/>
            <a:ext cx="2787937" cy="1486283"/>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40000"/>
                    <a:lumOff val="60000"/>
                  </a:schemeClr>
                </a:solidFill>
                <a:latin typeface="Bauhaus 93" panose="04030905020B02020C02" pitchFamily="82" charset="0"/>
              </a:rPr>
              <a:t>Evolution des Menschen</a:t>
            </a:r>
            <a:r>
              <a:rPr lang="en-US" sz="1400" dirty="0">
                <a:solidFill>
                  <a:schemeClr val="accent1">
                    <a:lumMod val="40000"/>
                    <a:lumOff val="60000"/>
                  </a:schemeClr>
                </a:solidFill>
              </a:rPr>
              <a:t>:</a:t>
            </a:r>
          </a:p>
          <a:p>
            <a:pPr marL="285750" indent="-285750">
              <a:buFont typeface="Arial" panose="020B0604020202020204" pitchFamily="34" charset="0"/>
              <a:buChar char="•"/>
            </a:pPr>
            <a:r>
              <a:rPr lang="en-US" sz="1200" dirty="0" err="1">
                <a:solidFill>
                  <a:schemeClr val="accent1">
                    <a:lumMod val="40000"/>
                    <a:lumOff val="60000"/>
                  </a:schemeClr>
                </a:solidFill>
              </a:rPr>
              <a:t>Primaten</a:t>
            </a:r>
            <a:r>
              <a:rPr lang="en-US" sz="1200" dirty="0">
                <a:solidFill>
                  <a:schemeClr val="accent1">
                    <a:lumMod val="40000"/>
                    <a:lumOff val="60000"/>
                  </a:schemeClr>
                </a:solidFill>
              </a:rPr>
              <a:t> </a:t>
            </a:r>
            <a:r>
              <a:rPr lang="en-US" sz="1200" dirty="0" err="1">
                <a:solidFill>
                  <a:schemeClr val="accent1">
                    <a:lumMod val="40000"/>
                    <a:lumOff val="60000"/>
                  </a:schemeClr>
                </a:solidFill>
              </a:rPr>
              <a:t>als</a:t>
            </a:r>
            <a:r>
              <a:rPr lang="en-US" sz="1200" dirty="0">
                <a:solidFill>
                  <a:schemeClr val="accent1">
                    <a:lumMod val="40000"/>
                    <a:lumOff val="60000"/>
                  </a:schemeClr>
                </a:solidFill>
              </a:rPr>
              <a:t> </a:t>
            </a:r>
            <a:r>
              <a:rPr lang="en-US" sz="1200" dirty="0" err="1">
                <a:solidFill>
                  <a:schemeClr val="accent1">
                    <a:lumMod val="40000"/>
                    <a:lumOff val="60000"/>
                  </a:schemeClr>
                </a:solidFill>
              </a:rPr>
              <a:t>gemeinsame</a:t>
            </a:r>
            <a:r>
              <a:rPr lang="en-US" sz="1200" dirty="0">
                <a:solidFill>
                  <a:schemeClr val="accent1">
                    <a:lumMod val="40000"/>
                    <a:lumOff val="60000"/>
                  </a:schemeClr>
                </a:solidFill>
              </a:rPr>
              <a:t> </a:t>
            </a:r>
            <a:r>
              <a:rPr lang="en-US" sz="1200" dirty="0" err="1">
                <a:solidFill>
                  <a:schemeClr val="accent1">
                    <a:lumMod val="40000"/>
                    <a:lumOff val="60000"/>
                  </a:schemeClr>
                </a:solidFill>
              </a:rPr>
              <a:t>Vorfahren</a:t>
            </a:r>
            <a:endParaRPr lang="en-US" sz="1200" dirty="0">
              <a:solidFill>
                <a:schemeClr val="accent1">
                  <a:lumMod val="40000"/>
                  <a:lumOff val="60000"/>
                </a:schemeClr>
              </a:solidFill>
            </a:endParaRPr>
          </a:p>
          <a:p>
            <a:pPr marL="285750" indent="-285750">
              <a:buFont typeface="Arial" panose="020B0604020202020204" pitchFamily="34" charset="0"/>
              <a:buChar char="•"/>
            </a:pPr>
            <a:r>
              <a:rPr lang="en-US" sz="1200" dirty="0">
                <a:solidFill>
                  <a:schemeClr val="accent1">
                    <a:lumMod val="40000"/>
                    <a:lumOff val="60000"/>
                  </a:schemeClr>
                </a:solidFill>
              </a:rPr>
              <a:t>Australopithecus</a:t>
            </a:r>
          </a:p>
          <a:p>
            <a:pPr marL="285750" indent="-285750">
              <a:buFont typeface="Arial" panose="020B0604020202020204" pitchFamily="34" charset="0"/>
              <a:buChar char="•"/>
            </a:pPr>
            <a:r>
              <a:rPr lang="en-US" sz="1200" dirty="0">
                <a:solidFill>
                  <a:schemeClr val="accent1">
                    <a:lumMod val="40000"/>
                    <a:lumOff val="60000"/>
                  </a:schemeClr>
                </a:solidFill>
              </a:rPr>
              <a:t>Homo Habilis</a:t>
            </a:r>
          </a:p>
          <a:p>
            <a:pPr marL="285750" indent="-285750">
              <a:buFont typeface="Arial" panose="020B0604020202020204" pitchFamily="34" charset="0"/>
              <a:buChar char="•"/>
            </a:pPr>
            <a:r>
              <a:rPr lang="en-US" sz="1200" dirty="0">
                <a:solidFill>
                  <a:schemeClr val="accent1">
                    <a:lumMod val="40000"/>
                    <a:lumOff val="60000"/>
                  </a:schemeClr>
                </a:solidFill>
              </a:rPr>
              <a:t>Homo Erectus -&gt; Homo Sapiens</a:t>
            </a:r>
          </a:p>
          <a:p>
            <a:pPr marL="285750" indent="-285750">
              <a:buFont typeface="Arial" panose="020B0604020202020204" pitchFamily="34" charset="0"/>
              <a:buChar char="•"/>
            </a:pPr>
            <a:r>
              <a:rPr lang="en-US" sz="1200" dirty="0" err="1">
                <a:solidFill>
                  <a:schemeClr val="accent1">
                    <a:lumMod val="40000"/>
                    <a:lumOff val="60000"/>
                  </a:schemeClr>
                </a:solidFill>
              </a:rPr>
              <a:t>Aufrechter</a:t>
            </a:r>
            <a:r>
              <a:rPr lang="en-US" sz="1200" dirty="0">
                <a:solidFill>
                  <a:schemeClr val="accent1">
                    <a:lumMod val="40000"/>
                    <a:lumOff val="60000"/>
                  </a:schemeClr>
                </a:solidFill>
              </a:rPr>
              <a:t> Gang, </a:t>
            </a:r>
            <a:r>
              <a:rPr lang="en-US" sz="1200" dirty="0" err="1">
                <a:solidFill>
                  <a:schemeClr val="accent1">
                    <a:lumMod val="40000"/>
                    <a:lumOff val="60000"/>
                  </a:schemeClr>
                </a:solidFill>
              </a:rPr>
              <a:t>Nutzung</a:t>
            </a:r>
            <a:r>
              <a:rPr lang="en-US" sz="1200" dirty="0">
                <a:solidFill>
                  <a:schemeClr val="accent1">
                    <a:lumMod val="40000"/>
                    <a:lumOff val="60000"/>
                  </a:schemeClr>
                </a:solidFill>
              </a:rPr>
              <a:t> von </a:t>
            </a:r>
            <a:r>
              <a:rPr lang="en-US" sz="1200" dirty="0" err="1">
                <a:solidFill>
                  <a:schemeClr val="accent1">
                    <a:lumMod val="40000"/>
                    <a:lumOff val="60000"/>
                  </a:schemeClr>
                </a:solidFill>
              </a:rPr>
              <a:t>Werkzeugen</a:t>
            </a:r>
            <a:endParaRPr lang="en-US" dirty="0">
              <a:solidFill>
                <a:schemeClr val="accent1">
                  <a:lumMod val="40000"/>
                  <a:lumOff val="60000"/>
                </a:schemeClr>
              </a:solidFill>
            </a:endParaRPr>
          </a:p>
        </p:txBody>
      </p:sp>
      <p:cxnSp>
        <p:nvCxnSpPr>
          <p:cNvPr id="39" name="Connector: Curved 38">
            <a:extLst>
              <a:ext uri="{FF2B5EF4-FFF2-40B4-BE49-F238E27FC236}">
                <a16:creationId xmlns:a16="http://schemas.microsoft.com/office/drawing/2014/main" id="{D184E0F8-9DC2-7A3D-8F47-770609AEC492}"/>
              </a:ext>
            </a:extLst>
          </p:cNvPr>
          <p:cNvCxnSpPr>
            <a:cxnSpLocks/>
            <a:stCxn id="12" idx="2"/>
            <a:endCxn id="38" idx="0"/>
          </p:cNvCxnSpPr>
          <p:nvPr/>
        </p:nvCxnSpPr>
        <p:spPr>
          <a:xfrm rot="16200000" flipH="1">
            <a:off x="5237701" y="4054103"/>
            <a:ext cx="1435166" cy="933177"/>
          </a:xfrm>
          <a:prstGeom prst="curved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63FCC10-729B-F088-B2D9-AD5B54453850}"/>
              </a:ext>
            </a:extLst>
          </p:cNvPr>
          <p:cNvSpPr txBox="1"/>
          <p:nvPr/>
        </p:nvSpPr>
        <p:spPr>
          <a:xfrm rot="21176558">
            <a:off x="1746902" y="4372945"/>
            <a:ext cx="1219992" cy="276999"/>
          </a:xfrm>
          <a:prstGeom prst="rect">
            <a:avLst/>
          </a:prstGeom>
          <a:noFill/>
        </p:spPr>
        <p:txBody>
          <a:bodyPr wrap="square" rtlCol="0">
            <a:spAutoFit/>
          </a:bodyPr>
          <a:lstStyle/>
          <a:p>
            <a:r>
              <a:rPr lang="en-US" sz="1200" dirty="0" err="1">
                <a:solidFill>
                  <a:schemeClr val="bg1"/>
                </a:solidFill>
              </a:rPr>
              <a:t>Entdeckt</a:t>
            </a:r>
            <a:r>
              <a:rPr lang="en-US" sz="1200" dirty="0">
                <a:solidFill>
                  <a:schemeClr val="bg1"/>
                </a:solidFill>
              </a:rPr>
              <a:t> durch</a:t>
            </a:r>
            <a:endParaRPr lang="en-DE" sz="1200" dirty="0">
              <a:solidFill>
                <a:schemeClr val="bg1"/>
              </a:solidFill>
            </a:endParaRPr>
          </a:p>
        </p:txBody>
      </p:sp>
      <p:sp>
        <p:nvSpPr>
          <p:cNvPr id="41" name="TextBox 40">
            <a:extLst>
              <a:ext uri="{FF2B5EF4-FFF2-40B4-BE49-F238E27FC236}">
                <a16:creationId xmlns:a16="http://schemas.microsoft.com/office/drawing/2014/main" id="{69396912-DFFA-AF99-5874-0BE9D1858946}"/>
              </a:ext>
            </a:extLst>
          </p:cNvPr>
          <p:cNvSpPr txBox="1"/>
          <p:nvPr/>
        </p:nvSpPr>
        <p:spPr>
          <a:xfrm rot="20845136">
            <a:off x="1553023" y="4851480"/>
            <a:ext cx="1219992" cy="276999"/>
          </a:xfrm>
          <a:prstGeom prst="rect">
            <a:avLst/>
          </a:prstGeom>
          <a:noFill/>
        </p:spPr>
        <p:txBody>
          <a:bodyPr wrap="square" rtlCol="0">
            <a:spAutoFit/>
          </a:bodyPr>
          <a:lstStyle/>
          <a:p>
            <a:r>
              <a:rPr lang="en-US" sz="1200" dirty="0" err="1">
                <a:solidFill>
                  <a:schemeClr val="bg1"/>
                </a:solidFill>
              </a:rPr>
              <a:t>Widerspruch</a:t>
            </a:r>
            <a:r>
              <a:rPr lang="en-US" sz="1200" dirty="0">
                <a:solidFill>
                  <a:schemeClr val="bg1"/>
                </a:solidFill>
              </a:rPr>
              <a:t> </a:t>
            </a:r>
            <a:r>
              <a:rPr lang="en-US" sz="1200" dirty="0" err="1">
                <a:solidFill>
                  <a:schemeClr val="bg1"/>
                </a:solidFill>
              </a:rPr>
              <a:t>zu</a:t>
            </a:r>
            <a:endParaRPr lang="en-DE" sz="1200" dirty="0">
              <a:solidFill>
                <a:schemeClr val="bg1"/>
              </a:solidFill>
            </a:endParaRPr>
          </a:p>
        </p:txBody>
      </p:sp>
      <p:sp>
        <p:nvSpPr>
          <p:cNvPr id="42" name="TextBox 41">
            <a:extLst>
              <a:ext uri="{FF2B5EF4-FFF2-40B4-BE49-F238E27FC236}">
                <a16:creationId xmlns:a16="http://schemas.microsoft.com/office/drawing/2014/main" id="{7B663EBD-ACE6-4967-F5D1-3D105AEB7CDD}"/>
              </a:ext>
            </a:extLst>
          </p:cNvPr>
          <p:cNvSpPr txBox="1"/>
          <p:nvPr/>
        </p:nvSpPr>
        <p:spPr>
          <a:xfrm>
            <a:off x="3786628" y="769403"/>
            <a:ext cx="498728" cy="276999"/>
          </a:xfrm>
          <a:prstGeom prst="rect">
            <a:avLst/>
          </a:prstGeom>
          <a:noFill/>
        </p:spPr>
        <p:txBody>
          <a:bodyPr wrap="square" rtlCol="0">
            <a:spAutoFit/>
          </a:bodyPr>
          <a:lstStyle/>
          <a:p>
            <a:r>
              <a:rPr lang="en-US" sz="1200" dirty="0" err="1">
                <a:solidFill>
                  <a:schemeClr val="bg1"/>
                </a:solidFill>
              </a:rPr>
              <a:t>z.B.</a:t>
            </a:r>
            <a:endParaRPr lang="en-DE" sz="1200" dirty="0">
              <a:solidFill>
                <a:schemeClr val="bg1"/>
              </a:solidFill>
            </a:endParaRPr>
          </a:p>
        </p:txBody>
      </p:sp>
      <p:sp>
        <p:nvSpPr>
          <p:cNvPr id="43" name="TextBox 42">
            <a:extLst>
              <a:ext uri="{FF2B5EF4-FFF2-40B4-BE49-F238E27FC236}">
                <a16:creationId xmlns:a16="http://schemas.microsoft.com/office/drawing/2014/main" id="{430CEA1D-A2FB-3D20-D3F6-FDAB2B54B8FC}"/>
              </a:ext>
            </a:extLst>
          </p:cNvPr>
          <p:cNvSpPr txBox="1"/>
          <p:nvPr/>
        </p:nvSpPr>
        <p:spPr>
          <a:xfrm>
            <a:off x="5293573" y="823006"/>
            <a:ext cx="498728" cy="276999"/>
          </a:xfrm>
          <a:prstGeom prst="rect">
            <a:avLst/>
          </a:prstGeom>
          <a:noFill/>
        </p:spPr>
        <p:txBody>
          <a:bodyPr wrap="square" rtlCol="0">
            <a:spAutoFit/>
          </a:bodyPr>
          <a:lstStyle/>
          <a:p>
            <a:r>
              <a:rPr lang="en-US" sz="1200" dirty="0" err="1">
                <a:solidFill>
                  <a:schemeClr val="bg1"/>
                </a:solidFill>
              </a:rPr>
              <a:t>z.B.</a:t>
            </a:r>
            <a:endParaRPr lang="en-DE" sz="1200" dirty="0">
              <a:solidFill>
                <a:schemeClr val="bg1"/>
              </a:solidFill>
            </a:endParaRPr>
          </a:p>
        </p:txBody>
      </p:sp>
      <p:sp>
        <p:nvSpPr>
          <p:cNvPr id="44" name="TextBox 43">
            <a:extLst>
              <a:ext uri="{FF2B5EF4-FFF2-40B4-BE49-F238E27FC236}">
                <a16:creationId xmlns:a16="http://schemas.microsoft.com/office/drawing/2014/main" id="{33398954-CD2B-573D-0366-59F8D5B63793}"/>
              </a:ext>
            </a:extLst>
          </p:cNvPr>
          <p:cNvSpPr txBox="1"/>
          <p:nvPr/>
        </p:nvSpPr>
        <p:spPr>
          <a:xfrm>
            <a:off x="6265070" y="408926"/>
            <a:ext cx="498728" cy="276999"/>
          </a:xfrm>
          <a:prstGeom prst="rect">
            <a:avLst/>
          </a:prstGeom>
          <a:noFill/>
        </p:spPr>
        <p:txBody>
          <a:bodyPr wrap="square" rtlCol="0">
            <a:spAutoFit/>
          </a:bodyPr>
          <a:lstStyle/>
          <a:p>
            <a:r>
              <a:rPr lang="en-US" sz="1200" dirty="0" err="1">
                <a:solidFill>
                  <a:schemeClr val="bg1"/>
                </a:solidFill>
              </a:rPr>
              <a:t>z.B.</a:t>
            </a:r>
            <a:endParaRPr lang="en-DE" sz="1200" dirty="0">
              <a:solidFill>
                <a:schemeClr val="bg1"/>
              </a:solidFill>
            </a:endParaRPr>
          </a:p>
        </p:txBody>
      </p:sp>
      <p:sp>
        <p:nvSpPr>
          <p:cNvPr id="45" name="TextBox 44">
            <a:extLst>
              <a:ext uri="{FF2B5EF4-FFF2-40B4-BE49-F238E27FC236}">
                <a16:creationId xmlns:a16="http://schemas.microsoft.com/office/drawing/2014/main" id="{E8325CF5-C592-E8B3-D231-929698A713B4}"/>
              </a:ext>
            </a:extLst>
          </p:cNvPr>
          <p:cNvSpPr txBox="1"/>
          <p:nvPr/>
        </p:nvSpPr>
        <p:spPr>
          <a:xfrm>
            <a:off x="10075955" y="667231"/>
            <a:ext cx="498728" cy="276999"/>
          </a:xfrm>
          <a:prstGeom prst="rect">
            <a:avLst/>
          </a:prstGeom>
          <a:noFill/>
        </p:spPr>
        <p:txBody>
          <a:bodyPr wrap="square" rtlCol="0">
            <a:spAutoFit/>
          </a:bodyPr>
          <a:lstStyle/>
          <a:p>
            <a:r>
              <a:rPr lang="en-US" sz="1200" dirty="0" err="1">
                <a:solidFill>
                  <a:schemeClr val="bg1"/>
                </a:solidFill>
              </a:rPr>
              <a:t>z.B.</a:t>
            </a:r>
            <a:endParaRPr lang="en-DE" sz="1200" dirty="0">
              <a:solidFill>
                <a:schemeClr val="bg1"/>
              </a:solidFill>
            </a:endParaRPr>
          </a:p>
        </p:txBody>
      </p:sp>
      <p:sp>
        <p:nvSpPr>
          <p:cNvPr id="46" name="TextBox 45">
            <a:extLst>
              <a:ext uri="{FF2B5EF4-FFF2-40B4-BE49-F238E27FC236}">
                <a16:creationId xmlns:a16="http://schemas.microsoft.com/office/drawing/2014/main" id="{AF1E97B1-272E-88DE-489F-5B1C4251C328}"/>
              </a:ext>
            </a:extLst>
          </p:cNvPr>
          <p:cNvSpPr txBox="1"/>
          <p:nvPr/>
        </p:nvSpPr>
        <p:spPr>
          <a:xfrm>
            <a:off x="9034811" y="831143"/>
            <a:ext cx="498728" cy="276999"/>
          </a:xfrm>
          <a:prstGeom prst="rect">
            <a:avLst/>
          </a:prstGeom>
          <a:noFill/>
        </p:spPr>
        <p:txBody>
          <a:bodyPr wrap="square" rtlCol="0">
            <a:spAutoFit/>
          </a:bodyPr>
          <a:lstStyle/>
          <a:p>
            <a:r>
              <a:rPr lang="en-US" sz="1200" dirty="0" err="1">
                <a:solidFill>
                  <a:schemeClr val="bg1"/>
                </a:solidFill>
              </a:rPr>
              <a:t>z.B.</a:t>
            </a:r>
            <a:endParaRPr lang="en-DE" sz="1200" dirty="0">
              <a:solidFill>
                <a:schemeClr val="bg1"/>
              </a:solidFill>
            </a:endParaRPr>
          </a:p>
        </p:txBody>
      </p:sp>
      <p:sp>
        <p:nvSpPr>
          <p:cNvPr id="47" name="TextBox 46">
            <a:extLst>
              <a:ext uri="{FF2B5EF4-FFF2-40B4-BE49-F238E27FC236}">
                <a16:creationId xmlns:a16="http://schemas.microsoft.com/office/drawing/2014/main" id="{6A1C84ED-92B3-8578-0B07-FAA064E87395}"/>
              </a:ext>
            </a:extLst>
          </p:cNvPr>
          <p:cNvSpPr txBox="1"/>
          <p:nvPr/>
        </p:nvSpPr>
        <p:spPr>
          <a:xfrm>
            <a:off x="8478170" y="2377972"/>
            <a:ext cx="498728" cy="276999"/>
          </a:xfrm>
          <a:prstGeom prst="rect">
            <a:avLst/>
          </a:prstGeom>
          <a:noFill/>
        </p:spPr>
        <p:txBody>
          <a:bodyPr wrap="square" rtlCol="0">
            <a:spAutoFit/>
          </a:bodyPr>
          <a:lstStyle/>
          <a:p>
            <a:r>
              <a:rPr lang="en-US" sz="1200" dirty="0" err="1">
                <a:solidFill>
                  <a:schemeClr val="bg1"/>
                </a:solidFill>
              </a:rPr>
              <a:t>z.B.</a:t>
            </a:r>
            <a:endParaRPr lang="en-DE" sz="1200" dirty="0">
              <a:solidFill>
                <a:schemeClr val="bg1"/>
              </a:solidFill>
            </a:endParaRPr>
          </a:p>
        </p:txBody>
      </p:sp>
      <p:sp>
        <p:nvSpPr>
          <p:cNvPr id="48" name="TextBox 47">
            <a:extLst>
              <a:ext uri="{FF2B5EF4-FFF2-40B4-BE49-F238E27FC236}">
                <a16:creationId xmlns:a16="http://schemas.microsoft.com/office/drawing/2014/main" id="{8A308C21-946B-8FB0-E1D2-A90D3ED4380F}"/>
              </a:ext>
            </a:extLst>
          </p:cNvPr>
          <p:cNvSpPr txBox="1"/>
          <p:nvPr/>
        </p:nvSpPr>
        <p:spPr>
          <a:xfrm>
            <a:off x="3902566" y="4614144"/>
            <a:ext cx="1219992" cy="276999"/>
          </a:xfrm>
          <a:prstGeom prst="rect">
            <a:avLst/>
          </a:prstGeom>
          <a:noFill/>
        </p:spPr>
        <p:txBody>
          <a:bodyPr wrap="square" rtlCol="0">
            <a:spAutoFit/>
          </a:bodyPr>
          <a:lstStyle/>
          <a:p>
            <a:r>
              <a:rPr lang="en-US" sz="1200" dirty="0" err="1">
                <a:solidFill>
                  <a:schemeClr val="bg1"/>
                </a:solidFill>
              </a:rPr>
              <a:t>Folgt</a:t>
            </a:r>
            <a:r>
              <a:rPr lang="en-US" sz="1200" dirty="0">
                <a:solidFill>
                  <a:schemeClr val="bg1"/>
                </a:solidFill>
              </a:rPr>
              <a:t> dem</a:t>
            </a:r>
            <a:endParaRPr lang="en-DE" sz="1200" dirty="0">
              <a:solidFill>
                <a:schemeClr val="bg1"/>
              </a:solidFill>
            </a:endParaRPr>
          </a:p>
        </p:txBody>
      </p:sp>
      <p:sp>
        <p:nvSpPr>
          <p:cNvPr id="49" name="TextBox 48">
            <a:extLst>
              <a:ext uri="{FF2B5EF4-FFF2-40B4-BE49-F238E27FC236}">
                <a16:creationId xmlns:a16="http://schemas.microsoft.com/office/drawing/2014/main" id="{E5362DBB-FC80-6278-B219-CF73214F1755}"/>
              </a:ext>
            </a:extLst>
          </p:cNvPr>
          <p:cNvSpPr txBox="1"/>
          <p:nvPr/>
        </p:nvSpPr>
        <p:spPr>
          <a:xfrm>
            <a:off x="5511840" y="4522591"/>
            <a:ext cx="1219992" cy="461665"/>
          </a:xfrm>
          <a:prstGeom prst="rect">
            <a:avLst/>
          </a:prstGeom>
          <a:noFill/>
        </p:spPr>
        <p:txBody>
          <a:bodyPr wrap="square" rtlCol="0">
            <a:spAutoFit/>
          </a:bodyPr>
          <a:lstStyle/>
          <a:p>
            <a:r>
              <a:rPr lang="en-US" sz="1200" dirty="0" err="1">
                <a:solidFill>
                  <a:schemeClr val="bg1"/>
                </a:solidFill>
              </a:rPr>
              <a:t>Vorraussetzung</a:t>
            </a:r>
            <a:r>
              <a:rPr lang="en-US" sz="1200" dirty="0">
                <a:solidFill>
                  <a:schemeClr val="bg1"/>
                </a:solidFill>
              </a:rPr>
              <a:t> für</a:t>
            </a:r>
            <a:endParaRPr lang="en-DE" sz="1200" dirty="0">
              <a:solidFill>
                <a:schemeClr val="bg1"/>
              </a:solidFill>
            </a:endParaRPr>
          </a:p>
        </p:txBody>
      </p:sp>
      <p:sp>
        <p:nvSpPr>
          <p:cNvPr id="50" name="Rectangle 49">
            <a:extLst>
              <a:ext uri="{FF2B5EF4-FFF2-40B4-BE49-F238E27FC236}">
                <a16:creationId xmlns:a16="http://schemas.microsoft.com/office/drawing/2014/main" id="{9CAC47DF-F5E8-43C8-825B-EED48E74DFFB}"/>
              </a:ext>
            </a:extLst>
          </p:cNvPr>
          <p:cNvSpPr/>
          <p:nvPr/>
        </p:nvSpPr>
        <p:spPr>
          <a:xfrm>
            <a:off x="66991" y="3120279"/>
            <a:ext cx="2296306" cy="1120955"/>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1">
                    <a:lumMod val="40000"/>
                    <a:lumOff val="60000"/>
                  </a:schemeClr>
                </a:solidFill>
                <a:latin typeface="Bauhaus 93" panose="04030905020B02020C02" pitchFamily="82" charset="0"/>
              </a:rPr>
              <a:t>Gentechnik</a:t>
            </a:r>
            <a:endParaRPr lang="en-US" sz="1400" dirty="0">
              <a:solidFill>
                <a:schemeClr val="accent1">
                  <a:lumMod val="40000"/>
                  <a:lumOff val="60000"/>
                </a:schemeClr>
              </a:solidFill>
              <a:latin typeface="Bauhaus 93" panose="04030905020B02020C02" pitchFamily="82" charset="0"/>
            </a:endParaRPr>
          </a:p>
          <a:p>
            <a:pPr algn="ctr"/>
            <a:r>
              <a:rPr lang="en-US" sz="1200" dirty="0" err="1">
                <a:solidFill>
                  <a:schemeClr val="accent1">
                    <a:lumMod val="40000"/>
                    <a:lumOff val="60000"/>
                  </a:schemeClr>
                </a:solidFill>
              </a:rPr>
              <a:t>Manuelles</a:t>
            </a:r>
            <a:r>
              <a:rPr lang="en-US" sz="1200" dirty="0">
                <a:solidFill>
                  <a:schemeClr val="accent1">
                    <a:lumMod val="40000"/>
                    <a:lumOff val="60000"/>
                  </a:schemeClr>
                </a:solidFill>
              </a:rPr>
              <a:t> </a:t>
            </a:r>
            <a:r>
              <a:rPr lang="en-US" sz="1200" dirty="0" err="1">
                <a:solidFill>
                  <a:schemeClr val="accent1">
                    <a:lumMod val="40000"/>
                    <a:lumOff val="60000"/>
                  </a:schemeClr>
                </a:solidFill>
              </a:rPr>
              <a:t>einsetzen</a:t>
            </a:r>
            <a:r>
              <a:rPr lang="en-US" sz="1200" dirty="0">
                <a:solidFill>
                  <a:schemeClr val="accent1">
                    <a:lumMod val="40000"/>
                    <a:lumOff val="60000"/>
                  </a:schemeClr>
                </a:solidFill>
              </a:rPr>
              <a:t>/</a:t>
            </a:r>
            <a:r>
              <a:rPr lang="en-US" sz="1200" dirty="0" err="1">
                <a:solidFill>
                  <a:schemeClr val="accent1">
                    <a:lumMod val="40000"/>
                    <a:lumOff val="60000"/>
                  </a:schemeClr>
                </a:solidFill>
              </a:rPr>
              <a:t>entfernen</a:t>
            </a:r>
            <a:r>
              <a:rPr lang="en-US" sz="1200" dirty="0">
                <a:solidFill>
                  <a:schemeClr val="accent1">
                    <a:lumMod val="40000"/>
                    <a:lumOff val="60000"/>
                  </a:schemeClr>
                </a:solidFill>
              </a:rPr>
              <a:t> von </a:t>
            </a:r>
            <a:r>
              <a:rPr lang="en-US" sz="1200" dirty="0" err="1">
                <a:solidFill>
                  <a:schemeClr val="accent1">
                    <a:lumMod val="40000"/>
                    <a:lumOff val="60000"/>
                  </a:schemeClr>
                </a:solidFill>
              </a:rPr>
              <a:t>Gensequenzen</a:t>
            </a:r>
            <a:r>
              <a:rPr lang="en-US" sz="1200" dirty="0">
                <a:solidFill>
                  <a:schemeClr val="accent1">
                    <a:lumMod val="40000"/>
                    <a:lumOff val="60000"/>
                  </a:schemeClr>
                </a:solidFill>
              </a:rPr>
              <a:t>, </a:t>
            </a:r>
            <a:r>
              <a:rPr lang="en-US" sz="1200" dirty="0" err="1">
                <a:solidFill>
                  <a:schemeClr val="accent1">
                    <a:lumMod val="40000"/>
                    <a:lumOff val="60000"/>
                  </a:schemeClr>
                </a:solidFill>
              </a:rPr>
              <a:t>z.B.</a:t>
            </a:r>
            <a:r>
              <a:rPr lang="en-US" sz="1200" dirty="0">
                <a:solidFill>
                  <a:schemeClr val="accent1">
                    <a:lumMod val="40000"/>
                    <a:lumOff val="60000"/>
                  </a:schemeClr>
                </a:solidFill>
              </a:rPr>
              <a:t> </a:t>
            </a:r>
            <a:r>
              <a:rPr lang="en-US" sz="1200" dirty="0" err="1">
                <a:solidFill>
                  <a:schemeClr val="accent1">
                    <a:lumMod val="40000"/>
                    <a:lumOff val="60000"/>
                  </a:schemeClr>
                </a:solidFill>
              </a:rPr>
              <a:t>länger</a:t>
            </a:r>
            <a:r>
              <a:rPr lang="en-US" sz="1200" dirty="0">
                <a:solidFill>
                  <a:schemeClr val="accent1">
                    <a:lumMod val="40000"/>
                    <a:lumOff val="60000"/>
                  </a:schemeClr>
                </a:solidFill>
              </a:rPr>
              <a:t> </a:t>
            </a:r>
            <a:r>
              <a:rPr lang="en-US" sz="1200" dirty="0" err="1">
                <a:solidFill>
                  <a:schemeClr val="accent1">
                    <a:lumMod val="40000"/>
                    <a:lumOff val="60000"/>
                  </a:schemeClr>
                </a:solidFill>
              </a:rPr>
              <a:t>feste</a:t>
            </a:r>
            <a:r>
              <a:rPr lang="en-US" sz="1200" dirty="0">
                <a:solidFill>
                  <a:schemeClr val="accent1">
                    <a:lumMod val="40000"/>
                    <a:lumOff val="60000"/>
                  </a:schemeClr>
                </a:solidFill>
              </a:rPr>
              <a:t> </a:t>
            </a:r>
            <a:r>
              <a:rPr lang="en-US" sz="1200" dirty="0" err="1">
                <a:solidFill>
                  <a:schemeClr val="accent1">
                    <a:lumMod val="40000"/>
                    <a:lumOff val="60000"/>
                  </a:schemeClr>
                </a:solidFill>
              </a:rPr>
              <a:t>Tomaten</a:t>
            </a:r>
            <a:r>
              <a:rPr lang="en-US" sz="1200" dirty="0">
                <a:solidFill>
                  <a:schemeClr val="accent1">
                    <a:lumMod val="40000"/>
                    <a:lumOff val="60000"/>
                  </a:schemeClr>
                </a:solidFill>
              </a:rPr>
              <a:t>, </a:t>
            </a:r>
            <a:r>
              <a:rPr lang="en-US" sz="1200" dirty="0" err="1">
                <a:solidFill>
                  <a:schemeClr val="accent1">
                    <a:lumMod val="40000"/>
                    <a:lumOff val="60000"/>
                  </a:schemeClr>
                </a:solidFill>
              </a:rPr>
              <a:t>Pestizidresistenter</a:t>
            </a:r>
            <a:r>
              <a:rPr lang="en-US" sz="1200" dirty="0">
                <a:solidFill>
                  <a:schemeClr val="accent1">
                    <a:lumMod val="40000"/>
                    <a:lumOff val="60000"/>
                  </a:schemeClr>
                </a:solidFill>
              </a:rPr>
              <a:t> Tabak</a:t>
            </a:r>
            <a:r>
              <a:rPr lang="en-US" sz="1400" dirty="0">
                <a:solidFill>
                  <a:schemeClr val="accent1">
                    <a:lumMod val="40000"/>
                    <a:lumOff val="60000"/>
                  </a:schemeClr>
                </a:solidFill>
              </a:rPr>
              <a:t>. </a:t>
            </a:r>
          </a:p>
        </p:txBody>
      </p:sp>
      <p:cxnSp>
        <p:nvCxnSpPr>
          <p:cNvPr id="51" name="Connector: Curved 50">
            <a:extLst>
              <a:ext uri="{FF2B5EF4-FFF2-40B4-BE49-F238E27FC236}">
                <a16:creationId xmlns:a16="http://schemas.microsoft.com/office/drawing/2014/main" id="{9E39D937-8586-23B0-5F63-B2C46323C8F1}"/>
              </a:ext>
            </a:extLst>
          </p:cNvPr>
          <p:cNvCxnSpPr>
            <a:cxnSpLocks/>
            <a:stCxn id="12" idx="0"/>
            <a:endCxn id="50" idx="3"/>
          </p:cNvCxnSpPr>
          <p:nvPr/>
        </p:nvCxnSpPr>
        <p:spPr>
          <a:xfrm rot="16200000" flipH="1" flipV="1">
            <a:off x="3645758" y="1837818"/>
            <a:ext cx="560478" cy="3125399"/>
          </a:xfrm>
          <a:prstGeom prst="curvedConnector4">
            <a:avLst>
              <a:gd name="adj1" fmla="val -40787"/>
              <a:gd name="adj2" fmla="val 6458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3BFBB74D-D1E3-B2AE-A947-E6A6B7529CDE}"/>
              </a:ext>
            </a:extLst>
          </p:cNvPr>
          <p:cNvSpPr txBox="1"/>
          <p:nvPr/>
        </p:nvSpPr>
        <p:spPr>
          <a:xfrm rot="20712707">
            <a:off x="2871142" y="2772035"/>
            <a:ext cx="1698909" cy="276999"/>
          </a:xfrm>
          <a:prstGeom prst="rect">
            <a:avLst/>
          </a:prstGeom>
          <a:noFill/>
        </p:spPr>
        <p:txBody>
          <a:bodyPr wrap="square" rtlCol="0">
            <a:spAutoFit/>
          </a:bodyPr>
          <a:lstStyle/>
          <a:p>
            <a:r>
              <a:rPr lang="en-US" sz="1200" dirty="0" err="1">
                <a:solidFill>
                  <a:schemeClr val="bg1"/>
                </a:solidFill>
              </a:rPr>
              <a:t>Menschliches</a:t>
            </a:r>
            <a:r>
              <a:rPr lang="en-US" sz="1200" dirty="0">
                <a:solidFill>
                  <a:schemeClr val="bg1"/>
                </a:solidFill>
              </a:rPr>
              <a:t> </a:t>
            </a:r>
            <a:r>
              <a:rPr lang="en-US" sz="1200" dirty="0" err="1">
                <a:solidFill>
                  <a:schemeClr val="bg1"/>
                </a:solidFill>
              </a:rPr>
              <a:t>Eingreifen</a:t>
            </a:r>
            <a:endParaRPr lang="en-DE" sz="1200" dirty="0">
              <a:solidFill>
                <a:schemeClr val="bg1"/>
              </a:solidFill>
            </a:endParaRPr>
          </a:p>
        </p:txBody>
      </p:sp>
      <p:cxnSp>
        <p:nvCxnSpPr>
          <p:cNvPr id="53" name="Connector: Curved 52">
            <a:extLst>
              <a:ext uri="{FF2B5EF4-FFF2-40B4-BE49-F238E27FC236}">
                <a16:creationId xmlns:a16="http://schemas.microsoft.com/office/drawing/2014/main" id="{B5E4C618-5824-A03E-CBE6-1FD0D73771DD}"/>
              </a:ext>
            </a:extLst>
          </p:cNvPr>
          <p:cNvCxnSpPr>
            <a:cxnSpLocks/>
            <a:stCxn id="30" idx="2"/>
            <a:endCxn id="17" idx="0"/>
          </p:cNvCxnSpPr>
          <p:nvPr/>
        </p:nvCxnSpPr>
        <p:spPr>
          <a:xfrm rot="5400000" flipH="1">
            <a:off x="6467030" y="1801717"/>
            <a:ext cx="4896749" cy="1676851"/>
          </a:xfrm>
          <a:prstGeom prst="curvedConnector5">
            <a:avLst>
              <a:gd name="adj1" fmla="val -4668"/>
              <a:gd name="adj2" fmla="val 175051"/>
              <a:gd name="adj3" fmla="val 104668"/>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77451D1D-C8AC-7F76-7B1E-AD6E30BAEFA2}"/>
              </a:ext>
            </a:extLst>
          </p:cNvPr>
          <p:cNvSpPr txBox="1"/>
          <p:nvPr/>
        </p:nvSpPr>
        <p:spPr>
          <a:xfrm>
            <a:off x="7835477" y="4831373"/>
            <a:ext cx="1219992" cy="461665"/>
          </a:xfrm>
          <a:prstGeom prst="rect">
            <a:avLst/>
          </a:prstGeom>
          <a:noFill/>
        </p:spPr>
        <p:txBody>
          <a:bodyPr wrap="square" rtlCol="0">
            <a:spAutoFit/>
          </a:bodyPr>
          <a:lstStyle/>
          <a:p>
            <a:r>
              <a:rPr lang="en-US" sz="1200" dirty="0" err="1">
                <a:solidFill>
                  <a:schemeClr val="bg1"/>
                </a:solidFill>
              </a:rPr>
              <a:t>Veränderung</a:t>
            </a:r>
            <a:endParaRPr lang="en-US" sz="1200" dirty="0">
              <a:solidFill>
                <a:schemeClr val="bg1"/>
              </a:solidFill>
            </a:endParaRPr>
          </a:p>
          <a:p>
            <a:r>
              <a:rPr lang="en-US" sz="1200" dirty="0">
                <a:solidFill>
                  <a:schemeClr val="bg1"/>
                </a:solidFill>
              </a:rPr>
              <a:t>Der </a:t>
            </a:r>
            <a:r>
              <a:rPr lang="en-US" sz="1200" dirty="0" err="1">
                <a:solidFill>
                  <a:schemeClr val="bg1"/>
                </a:solidFill>
              </a:rPr>
              <a:t>Umgebung</a:t>
            </a:r>
            <a:endParaRPr lang="en-DE" sz="1200" dirty="0">
              <a:solidFill>
                <a:schemeClr val="bg1"/>
              </a:solidFill>
            </a:endParaRPr>
          </a:p>
        </p:txBody>
      </p:sp>
      <p:cxnSp>
        <p:nvCxnSpPr>
          <p:cNvPr id="55" name="Connector: Curved 54">
            <a:extLst>
              <a:ext uri="{FF2B5EF4-FFF2-40B4-BE49-F238E27FC236}">
                <a16:creationId xmlns:a16="http://schemas.microsoft.com/office/drawing/2014/main" id="{3B43197E-14EB-D4A6-2056-35789E66DA87}"/>
              </a:ext>
            </a:extLst>
          </p:cNvPr>
          <p:cNvCxnSpPr>
            <a:cxnSpLocks/>
            <a:stCxn id="32" idx="2"/>
            <a:endCxn id="17" idx="0"/>
          </p:cNvCxnSpPr>
          <p:nvPr/>
        </p:nvCxnSpPr>
        <p:spPr>
          <a:xfrm rot="5400000" flipH="1">
            <a:off x="6460463" y="1808283"/>
            <a:ext cx="6290098" cy="3057066"/>
          </a:xfrm>
          <a:prstGeom prst="curvedConnector5">
            <a:avLst>
              <a:gd name="adj1" fmla="val -3634"/>
              <a:gd name="adj2" fmla="val 127617"/>
              <a:gd name="adj3" fmla="val 103634"/>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7E99B53-905E-8BEF-5E93-8264D745D838}"/>
              </a:ext>
            </a:extLst>
          </p:cNvPr>
          <p:cNvSpPr txBox="1"/>
          <p:nvPr/>
        </p:nvSpPr>
        <p:spPr>
          <a:xfrm>
            <a:off x="9143833" y="6262893"/>
            <a:ext cx="1219992" cy="461665"/>
          </a:xfrm>
          <a:prstGeom prst="rect">
            <a:avLst/>
          </a:prstGeom>
          <a:noFill/>
        </p:spPr>
        <p:txBody>
          <a:bodyPr wrap="square" rtlCol="0">
            <a:spAutoFit/>
          </a:bodyPr>
          <a:lstStyle/>
          <a:p>
            <a:r>
              <a:rPr lang="en-US" sz="1200" dirty="0" err="1">
                <a:solidFill>
                  <a:schemeClr val="bg1"/>
                </a:solidFill>
              </a:rPr>
              <a:t>Veränderung</a:t>
            </a:r>
            <a:endParaRPr lang="en-US" sz="1200" dirty="0">
              <a:solidFill>
                <a:schemeClr val="bg1"/>
              </a:solidFill>
            </a:endParaRPr>
          </a:p>
          <a:p>
            <a:r>
              <a:rPr lang="en-US" sz="1200" dirty="0">
                <a:solidFill>
                  <a:schemeClr val="bg1"/>
                </a:solidFill>
              </a:rPr>
              <a:t>Der Fauna</a:t>
            </a:r>
            <a:endParaRPr lang="en-DE" sz="1200" dirty="0">
              <a:solidFill>
                <a:schemeClr val="bg1"/>
              </a:solidFill>
            </a:endParaRPr>
          </a:p>
        </p:txBody>
      </p:sp>
      <p:sp>
        <p:nvSpPr>
          <p:cNvPr id="57" name="Rectangle 56">
            <a:extLst>
              <a:ext uri="{FF2B5EF4-FFF2-40B4-BE49-F238E27FC236}">
                <a16:creationId xmlns:a16="http://schemas.microsoft.com/office/drawing/2014/main" id="{87E2BBC4-ABAB-FACD-5F94-AF68DA329009}"/>
              </a:ext>
            </a:extLst>
          </p:cNvPr>
          <p:cNvSpPr/>
          <p:nvPr/>
        </p:nvSpPr>
        <p:spPr>
          <a:xfrm>
            <a:off x="206737" y="1449770"/>
            <a:ext cx="2296306" cy="1120955"/>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1">
                    <a:lumMod val="40000"/>
                    <a:lumOff val="60000"/>
                  </a:schemeClr>
                </a:solidFill>
                <a:latin typeface="Bauhaus 93" panose="04030905020B02020C02" pitchFamily="82" charset="0"/>
              </a:rPr>
              <a:t>Epigenetik</a:t>
            </a:r>
            <a:endParaRPr lang="en-US" sz="1400" dirty="0">
              <a:solidFill>
                <a:schemeClr val="accent1">
                  <a:lumMod val="40000"/>
                  <a:lumOff val="60000"/>
                </a:schemeClr>
              </a:solidFill>
              <a:latin typeface="Bauhaus 93" panose="04030905020B02020C02" pitchFamily="82" charset="0"/>
            </a:endParaRPr>
          </a:p>
          <a:p>
            <a:pPr algn="ctr"/>
            <a:r>
              <a:rPr lang="en-US" sz="1200" dirty="0" err="1">
                <a:solidFill>
                  <a:schemeClr val="accent1">
                    <a:lumMod val="40000"/>
                    <a:lumOff val="60000"/>
                  </a:schemeClr>
                </a:solidFill>
              </a:rPr>
              <a:t>Vererbbare</a:t>
            </a:r>
            <a:r>
              <a:rPr lang="en-US" sz="1200" dirty="0">
                <a:solidFill>
                  <a:schemeClr val="accent1">
                    <a:lumMod val="40000"/>
                    <a:lumOff val="60000"/>
                  </a:schemeClr>
                </a:solidFill>
              </a:rPr>
              <a:t> </a:t>
            </a:r>
            <a:r>
              <a:rPr lang="en-US" sz="1200" dirty="0" err="1">
                <a:solidFill>
                  <a:schemeClr val="accent1">
                    <a:lumMod val="40000"/>
                    <a:lumOff val="60000"/>
                  </a:schemeClr>
                </a:solidFill>
              </a:rPr>
              <a:t>Faktoren</a:t>
            </a:r>
            <a:r>
              <a:rPr lang="en-US" sz="1200" dirty="0">
                <a:solidFill>
                  <a:schemeClr val="accent1">
                    <a:lumMod val="40000"/>
                    <a:lumOff val="60000"/>
                  </a:schemeClr>
                </a:solidFill>
              </a:rPr>
              <a:t>, die </a:t>
            </a:r>
            <a:r>
              <a:rPr lang="en-US" sz="1200" dirty="0" err="1">
                <a:solidFill>
                  <a:schemeClr val="accent1">
                    <a:lumMod val="40000"/>
                    <a:lumOff val="60000"/>
                  </a:schemeClr>
                </a:solidFill>
              </a:rPr>
              <a:t>die</a:t>
            </a:r>
            <a:r>
              <a:rPr lang="en-US" sz="1200" dirty="0">
                <a:solidFill>
                  <a:schemeClr val="accent1">
                    <a:lumMod val="40000"/>
                    <a:lumOff val="60000"/>
                  </a:schemeClr>
                </a:solidFill>
              </a:rPr>
              <a:t> </a:t>
            </a:r>
            <a:r>
              <a:rPr lang="en-US" sz="1200" dirty="0" err="1">
                <a:solidFill>
                  <a:schemeClr val="accent1">
                    <a:lumMod val="40000"/>
                    <a:lumOff val="60000"/>
                  </a:schemeClr>
                </a:solidFill>
              </a:rPr>
              <a:t>Aktivität</a:t>
            </a:r>
            <a:r>
              <a:rPr lang="en-US" sz="1200" dirty="0">
                <a:solidFill>
                  <a:schemeClr val="accent1">
                    <a:lumMod val="40000"/>
                    <a:lumOff val="60000"/>
                  </a:schemeClr>
                </a:solidFill>
              </a:rPr>
              <a:t> von </a:t>
            </a:r>
            <a:r>
              <a:rPr lang="en-US" sz="1200" dirty="0" err="1">
                <a:solidFill>
                  <a:schemeClr val="accent1">
                    <a:lumMod val="40000"/>
                    <a:lumOff val="60000"/>
                  </a:schemeClr>
                </a:solidFill>
              </a:rPr>
              <a:t>Genen</a:t>
            </a:r>
            <a:r>
              <a:rPr lang="en-US" sz="1200" dirty="0">
                <a:solidFill>
                  <a:schemeClr val="accent1">
                    <a:lumMod val="40000"/>
                    <a:lumOff val="60000"/>
                  </a:schemeClr>
                </a:solidFill>
              </a:rPr>
              <a:t> </a:t>
            </a:r>
            <a:r>
              <a:rPr lang="en-US" sz="1200" dirty="0" err="1">
                <a:solidFill>
                  <a:schemeClr val="accent1">
                    <a:lumMod val="40000"/>
                    <a:lumOff val="60000"/>
                  </a:schemeClr>
                </a:solidFill>
              </a:rPr>
              <a:t>bestimmen</a:t>
            </a:r>
            <a:r>
              <a:rPr lang="en-US" sz="1200" dirty="0">
                <a:solidFill>
                  <a:schemeClr val="accent1">
                    <a:lumMod val="40000"/>
                    <a:lumOff val="60000"/>
                  </a:schemeClr>
                </a:solidFill>
              </a:rPr>
              <a:t>, </a:t>
            </a:r>
            <a:r>
              <a:rPr lang="en-US" sz="1200" dirty="0" err="1">
                <a:solidFill>
                  <a:schemeClr val="accent1">
                    <a:lumMod val="40000"/>
                    <a:lumOff val="60000"/>
                  </a:schemeClr>
                </a:solidFill>
              </a:rPr>
              <a:t>z.B.</a:t>
            </a:r>
            <a:r>
              <a:rPr lang="en-US" sz="1200" dirty="0">
                <a:solidFill>
                  <a:schemeClr val="accent1">
                    <a:lumMod val="40000"/>
                    <a:lumOff val="60000"/>
                  </a:schemeClr>
                </a:solidFill>
              </a:rPr>
              <a:t> </a:t>
            </a:r>
            <a:r>
              <a:rPr lang="en-US" sz="1200" dirty="0" err="1">
                <a:solidFill>
                  <a:schemeClr val="accent1">
                    <a:lumMod val="40000"/>
                    <a:lumOff val="60000"/>
                  </a:schemeClr>
                </a:solidFill>
              </a:rPr>
              <a:t>ausgelöst</a:t>
            </a:r>
            <a:r>
              <a:rPr lang="en-US" sz="1200" dirty="0">
                <a:solidFill>
                  <a:schemeClr val="accent1">
                    <a:lumMod val="40000"/>
                    <a:lumOff val="60000"/>
                  </a:schemeClr>
                </a:solidFill>
              </a:rPr>
              <a:t> durch </a:t>
            </a:r>
            <a:r>
              <a:rPr lang="en-US" sz="1200" dirty="0" err="1">
                <a:solidFill>
                  <a:schemeClr val="accent1">
                    <a:lumMod val="40000"/>
                    <a:lumOff val="60000"/>
                  </a:schemeClr>
                </a:solidFill>
              </a:rPr>
              <a:t>Medikamente</a:t>
            </a:r>
            <a:r>
              <a:rPr lang="en-US" sz="1200" dirty="0">
                <a:solidFill>
                  <a:schemeClr val="accent1">
                    <a:lumMod val="40000"/>
                    <a:lumOff val="60000"/>
                  </a:schemeClr>
                </a:solidFill>
              </a:rPr>
              <a:t>, </a:t>
            </a:r>
            <a:r>
              <a:rPr lang="en-US" sz="1200" dirty="0" err="1">
                <a:solidFill>
                  <a:schemeClr val="accent1">
                    <a:lumMod val="40000"/>
                    <a:lumOff val="60000"/>
                  </a:schemeClr>
                </a:solidFill>
              </a:rPr>
              <a:t>Ernährung</a:t>
            </a:r>
            <a:r>
              <a:rPr lang="en-US" sz="1200" dirty="0">
                <a:solidFill>
                  <a:schemeClr val="accent1">
                    <a:lumMod val="40000"/>
                    <a:lumOff val="60000"/>
                  </a:schemeClr>
                </a:solidFill>
              </a:rPr>
              <a:t>, Alter,…</a:t>
            </a:r>
            <a:endParaRPr lang="en-US" sz="1400" dirty="0">
              <a:solidFill>
                <a:schemeClr val="accent1">
                  <a:lumMod val="40000"/>
                  <a:lumOff val="60000"/>
                </a:schemeClr>
              </a:solidFill>
            </a:endParaRPr>
          </a:p>
        </p:txBody>
      </p:sp>
      <p:cxnSp>
        <p:nvCxnSpPr>
          <p:cNvPr id="58" name="Connector: Curved 57">
            <a:extLst>
              <a:ext uri="{FF2B5EF4-FFF2-40B4-BE49-F238E27FC236}">
                <a16:creationId xmlns:a16="http://schemas.microsoft.com/office/drawing/2014/main" id="{87953D86-01AE-FA04-2649-1FE773DB07FA}"/>
              </a:ext>
            </a:extLst>
          </p:cNvPr>
          <p:cNvCxnSpPr>
            <a:cxnSpLocks/>
            <a:stCxn id="12" idx="0"/>
            <a:endCxn id="57" idx="3"/>
          </p:cNvCxnSpPr>
          <p:nvPr/>
        </p:nvCxnSpPr>
        <p:spPr>
          <a:xfrm rot="16200000" flipV="1">
            <a:off x="3440855" y="1072437"/>
            <a:ext cx="1110031" cy="2985653"/>
          </a:xfrm>
          <a:prstGeom prst="curvedConnector2">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EBA32ED-FC5F-F4CF-403D-22C8E2ED7D8F}"/>
              </a:ext>
            </a:extLst>
          </p:cNvPr>
          <p:cNvSpPr txBox="1"/>
          <p:nvPr/>
        </p:nvSpPr>
        <p:spPr>
          <a:xfrm>
            <a:off x="2711918" y="1575430"/>
            <a:ext cx="1053127" cy="461665"/>
          </a:xfrm>
          <a:prstGeom prst="rect">
            <a:avLst/>
          </a:prstGeom>
          <a:noFill/>
        </p:spPr>
        <p:txBody>
          <a:bodyPr wrap="square" rtlCol="0">
            <a:spAutoFit/>
          </a:bodyPr>
          <a:lstStyle/>
          <a:p>
            <a:r>
              <a:rPr lang="en-US" sz="1200" dirty="0" err="1">
                <a:solidFill>
                  <a:schemeClr val="bg1"/>
                </a:solidFill>
              </a:rPr>
              <a:t>Zufällige</a:t>
            </a:r>
            <a:r>
              <a:rPr lang="en-US" sz="1200" dirty="0">
                <a:solidFill>
                  <a:schemeClr val="bg1"/>
                </a:solidFill>
              </a:rPr>
              <a:t> </a:t>
            </a:r>
          </a:p>
          <a:p>
            <a:r>
              <a:rPr lang="en-US" sz="1200" dirty="0" err="1">
                <a:solidFill>
                  <a:schemeClr val="bg1"/>
                </a:solidFill>
              </a:rPr>
              <a:t>Beeinflussung</a:t>
            </a:r>
            <a:endParaRPr lang="en-DE" sz="1200" dirty="0">
              <a:solidFill>
                <a:schemeClr val="bg1"/>
              </a:solidFill>
            </a:endParaRPr>
          </a:p>
        </p:txBody>
      </p:sp>
      <p:sp>
        <p:nvSpPr>
          <p:cNvPr id="60" name="TextBox 59">
            <a:extLst>
              <a:ext uri="{FF2B5EF4-FFF2-40B4-BE49-F238E27FC236}">
                <a16:creationId xmlns:a16="http://schemas.microsoft.com/office/drawing/2014/main" id="{121419A6-15F6-6D73-F4AB-DAF936AA82BA}"/>
              </a:ext>
            </a:extLst>
          </p:cNvPr>
          <p:cNvSpPr txBox="1"/>
          <p:nvPr/>
        </p:nvSpPr>
        <p:spPr>
          <a:xfrm>
            <a:off x="10135111" y="2899762"/>
            <a:ext cx="652159" cy="276999"/>
          </a:xfrm>
          <a:prstGeom prst="rect">
            <a:avLst/>
          </a:prstGeom>
          <a:noFill/>
        </p:spPr>
        <p:txBody>
          <a:bodyPr wrap="square" rtlCol="0">
            <a:spAutoFit/>
          </a:bodyPr>
          <a:lstStyle/>
          <a:p>
            <a:r>
              <a:rPr lang="en-US" sz="1200" dirty="0">
                <a:solidFill>
                  <a:schemeClr val="bg1"/>
                </a:solidFill>
              </a:rPr>
              <a:t>durch</a:t>
            </a:r>
            <a:endParaRPr lang="en-DE" sz="1200" dirty="0">
              <a:solidFill>
                <a:schemeClr val="bg1"/>
              </a:solidFill>
            </a:endParaRPr>
          </a:p>
        </p:txBody>
      </p:sp>
      <p:sp>
        <p:nvSpPr>
          <p:cNvPr id="61" name="TextBox 60">
            <a:extLst>
              <a:ext uri="{FF2B5EF4-FFF2-40B4-BE49-F238E27FC236}">
                <a16:creationId xmlns:a16="http://schemas.microsoft.com/office/drawing/2014/main" id="{060FDD13-99D8-D782-AE3E-179DC3DDFDF3}"/>
              </a:ext>
            </a:extLst>
          </p:cNvPr>
          <p:cNvSpPr txBox="1"/>
          <p:nvPr/>
        </p:nvSpPr>
        <p:spPr>
          <a:xfrm>
            <a:off x="11110643" y="3844742"/>
            <a:ext cx="652159" cy="276999"/>
          </a:xfrm>
          <a:prstGeom prst="rect">
            <a:avLst/>
          </a:prstGeom>
          <a:noFill/>
        </p:spPr>
        <p:txBody>
          <a:bodyPr wrap="square" rtlCol="0">
            <a:spAutoFit/>
          </a:bodyPr>
          <a:lstStyle/>
          <a:p>
            <a:r>
              <a:rPr lang="en-US" sz="1200" dirty="0">
                <a:solidFill>
                  <a:schemeClr val="bg1"/>
                </a:solidFill>
              </a:rPr>
              <a:t>durch</a:t>
            </a:r>
            <a:endParaRPr lang="en-DE" sz="1200" dirty="0">
              <a:solidFill>
                <a:schemeClr val="bg1"/>
              </a:solidFill>
            </a:endParaRPr>
          </a:p>
        </p:txBody>
      </p:sp>
      <p:sp>
        <p:nvSpPr>
          <p:cNvPr id="62" name="Title 1">
            <a:extLst>
              <a:ext uri="{FF2B5EF4-FFF2-40B4-BE49-F238E27FC236}">
                <a16:creationId xmlns:a16="http://schemas.microsoft.com/office/drawing/2014/main" id="{1F09F7CE-D4A7-532A-74A2-CD39763FF845}"/>
              </a:ext>
            </a:extLst>
          </p:cNvPr>
          <p:cNvSpPr txBox="1">
            <a:spLocks/>
          </p:cNvSpPr>
          <p:nvPr/>
        </p:nvSpPr>
        <p:spPr>
          <a:xfrm>
            <a:off x="9154265" y="-10665"/>
            <a:ext cx="3045597" cy="6965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a:solidFill>
                  <a:schemeClr val="bg1"/>
                </a:solidFill>
                <a:latin typeface="Bauhaus 93" panose="04030905020B02020C02" pitchFamily="82" charset="0"/>
              </a:rPr>
              <a:t>Themenlandkarte</a:t>
            </a:r>
            <a:endParaRPr lang="en-DE" sz="2800" dirty="0">
              <a:latin typeface="Bauhaus 93" panose="04030905020B02020C02" pitchFamily="82" charset="0"/>
            </a:endParaRPr>
          </a:p>
        </p:txBody>
      </p:sp>
    </p:spTree>
    <p:extLst>
      <p:ext uri="{BB962C8B-B14F-4D97-AF65-F5344CB8AC3E}">
        <p14:creationId xmlns:p14="http://schemas.microsoft.com/office/powerpoint/2010/main" val="1688697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8CC4BC1-99FB-068E-8950-81E02286A6C1}"/>
              </a:ext>
            </a:extLst>
          </p:cNvPr>
          <p:cNvSpPr>
            <a:spLocks noGrp="1"/>
          </p:cNvSpPr>
          <p:nvPr>
            <p:ph type="dt" sz="half" idx="10"/>
          </p:nvPr>
        </p:nvSpPr>
        <p:spPr/>
        <p:txBody>
          <a:bodyPr/>
          <a:lstStyle/>
          <a:p>
            <a:fld id="{65233AC3-BD5F-4E3B-B426-1377A5B5C8C7}" type="datetime1">
              <a:rPr lang="de-DE" smtClean="0"/>
              <a:t>05.02.2024</a:t>
            </a:fld>
            <a:endParaRPr lang="en-DE" dirty="0"/>
          </a:p>
        </p:txBody>
      </p:sp>
      <p:sp>
        <p:nvSpPr>
          <p:cNvPr id="5" name="Footer Placeholder 4">
            <a:extLst>
              <a:ext uri="{FF2B5EF4-FFF2-40B4-BE49-F238E27FC236}">
                <a16:creationId xmlns:a16="http://schemas.microsoft.com/office/drawing/2014/main" id="{441C2B43-2CDC-AF4D-0EBA-057D55113BC0}"/>
              </a:ext>
            </a:extLst>
          </p:cNvPr>
          <p:cNvSpPr>
            <a:spLocks noGrp="1"/>
          </p:cNvSpPr>
          <p:nvPr>
            <p:ph type="ftr" sz="quarter" idx="11"/>
          </p:nvPr>
        </p:nvSpPr>
        <p:spPr/>
        <p:txBody>
          <a:bodyPr/>
          <a:lstStyle/>
          <a:p>
            <a:r>
              <a:rPr lang="en-US"/>
              <a:t>Game Concept Document: Evomag</a:t>
            </a:r>
            <a:endParaRPr lang="en-DE"/>
          </a:p>
        </p:txBody>
      </p:sp>
      <p:sp>
        <p:nvSpPr>
          <p:cNvPr id="6" name="Slide Number Placeholder 5">
            <a:extLst>
              <a:ext uri="{FF2B5EF4-FFF2-40B4-BE49-F238E27FC236}">
                <a16:creationId xmlns:a16="http://schemas.microsoft.com/office/drawing/2014/main" id="{886138DA-8C51-66D4-0F2D-12CFE0ACCBED}"/>
              </a:ext>
            </a:extLst>
          </p:cNvPr>
          <p:cNvSpPr>
            <a:spLocks noGrp="1"/>
          </p:cNvSpPr>
          <p:nvPr>
            <p:ph type="sldNum" sz="quarter" idx="12"/>
          </p:nvPr>
        </p:nvSpPr>
        <p:spPr/>
        <p:txBody>
          <a:bodyPr/>
          <a:lstStyle/>
          <a:p>
            <a:fld id="{29C4495E-90C5-49CF-B82B-9708F32E51EC}" type="slidenum">
              <a:rPr lang="en-DE" smtClean="0"/>
              <a:t>4</a:t>
            </a:fld>
            <a:endParaRPr lang="en-DE"/>
          </a:p>
        </p:txBody>
      </p:sp>
      <p:sp>
        <p:nvSpPr>
          <p:cNvPr id="7" name="Title 1">
            <a:extLst>
              <a:ext uri="{FF2B5EF4-FFF2-40B4-BE49-F238E27FC236}">
                <a16:creationId xmlns:a16="http://schemas.microsoft.com/office/drawing/2014/main" id="{BCCF9671-42E1-1492-D42B-60FBF84222D5}"/>
              </a:ext>
            </a:extLst>
          </p:cNvPr>
          <p:cNvSpPr>
            <a:spLocks noGrp="1"/>
          </p:cNvSpPr>
          <p:nvPr>
            <p:ph type="title"/>
          </p:nvPr>
        </p:nvSpPr>
        <p:spPr>
          <a:xfrm>
            <a:off x="564164" y="-74362"/>
            <a:ext cx="10034483" cy="1033556"/>
          </a:xfrm>
        </p:spPr>
        <p:txBody>
          <a:bodyPr/>
          <a:lstStyle/>
          <a:p>
            <a:r>
              <a:rPr lang="en-US" b="1" dirty="0" err="1">
                <a:solidFill>
                  <a:schemeClr val="bg1"/>
                </a:solidFill>
                <a:latin typeface="Bauhaus 93" panose="04030905020B02020C02" pitchFamily="82" charset="0"/>
              </a:rPr>
              <a:t>Lern</a:t>
            </a:r>
            <a:r>
              <a:rPr lang="en-US" b="1" dirty="0">
                <a:solidFill>
                  <a:schemeClr val="bg1"/>
                </a:solidFill>
                <a:latin typeface="Bauhaus 93" panose="04030905020B02020C02" pitchFamily="82" charset="0"/>
              </a:rPr>
              <a:t>- und </a:t>
            </a:r>
            <a:r>
              <a:rPr lang="en-US" b="1" dirty="0" err="1">
                <a:solidFill>
                  <a:schemeClr val="bg1"/>
                </a:solidFill>
                <a:latin typeface="Bauhaus 93" panose="04030905020B02020C02" pitchFamily="82" charset="0"/>
              </a:rPr>
              <a:t>Kommunikationsziele</a:t>
            </a:r>
            <a:endParaRPr lang="en-DE" b="1" dirty="0">
              <a:latin typeface="Bauhaus 93" panose="04030905020B02020C02" pitchFamily="82" charset="0"/>
            </a:endParaRPr>
          </a:p>
        </p:txBody>
      </p:sp>
      <p:sp>
        <p:nvSpPr>
          <p:cNvPr id="8" name="Rectangle: Rounded Corners 7">
            <a:extLst>
              <a:ext uri="{FF2B5EF4-FFF2-40B4-BE49-F238E27FC236}">
                <a16:creationId xmlns:a16="http://schemas.microsoft.com/office/drawing/2014/main" id="{6F491658-6C74-C084-D657-049CE7CA557C}"/>
              </a:ext>
            </a:extLst>
          </p:cNvPr>
          <p:cNvSpPr/>
          <p:nvPr/>
        </p:nvSpPr>
        <p:spPr>
          <a:xfrm>
            <a:off x="610887" y="1086010"/>
            <a:ext cx="4999165" cy="5019832"/>
          </a:xfrm>
          <a:prstGeom prst="roundRect">
            <a:avLst/>
          </a:prstGeom>
          <a:gradFill flip="none" rotWithShape="1">
            <a:gsLst>
              <a:gs pos="1000">
                <a:schemeClr val="accent1">
                  <a:lumMod val="0"/>
                  <a:lumOff val="100000"/>
                </a:schemeClr>
              </a:gs>
              <a:gs pos="13000">
                <a:schemeClr val="accent1">
                  <a:lumMod val="0"/>
                  <a:lumOff val="100000"/>
                </a:schemeClr>
              </a:gs>
              <a:gs pos="95000">
                <a:schemeClr val="accent1">
                  <a:lumMod val="100000"/>
                </a:schemeClr>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Rectangle: Rounded Corners 8">
            <a:extLst>
              <a:ext uri="{FF2B5EF4-FFF2-40B4-BE49-F238E27FC236}">
                <a16:creationId xmlns:a16="http://schemas.microsoft.com/office/drawing/2014/main" id="{C1F179CE-0FA5-8B26-25F8-564A6E7A176D}"/>
              </a:ext>
            </a:extLst>
          </p:cNvPr>
          <p:cNvSpPr/>
          <p:nvPr/>
        </p:nvSpPr>
        <p:spPr>
          <a:xfrm>
            <a:off x="6385053" y="1086010"/>
            <a:ext cx="5242783" cy="4886342"/>
          </a:xfrm>
          <a:prstGeom prst="roundRect">
            <a:avLst/>
          </a:prstGeom>
          <a:gradFill flip="none" rotWithShape="1">
            <a:gsLst>
              <a:gs pos="12000">
                <a:schemeClr val="bg1"/>
              </a:gs>
              <a:gs pos="13000">
                <a:schemeClr val="bg1"/>
              </a:gs>
              <a:gs pos="88000">
                <a:schemeClr val="accent1"/>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Title 1">
            <a:extLst>
              <a:ext uri="{FF2B5EF4-FFF2-40B4-BE49-F238E27FC236}">
                <a16:creationId xmlns:a16="http://schemas.microsoft.com/office/drawing/2014/main" id="{D4180357-03DF-F9D0-99D8-D6A6E2A07A6A}"/>
              </a:ext>
            </a:extLst>
          </p:cNvPr>
          <p:cNvSpPr txBox="1">
            <a:spLocks/>
          </p:cNvSpPr>
          <p:nvPr/>
        </p:nvSpPr>
        <p:spPr>
          <a:xfrm>
            <a:off x="1314345" y="959194"/>
            <a:ext cx="3592247" cy="10335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err="1">
                <a:solidFill>
                  <a:schemeClr val="bg1"/>
                </a:solidFill>
                <a:effectLst>
                  <a:outerShdw blurRad="38100" dist="38100" dir="2700000" algn="tl">
                    <a:srgbClr val="000000">
                      <a:alpha val="43137"/>
                    </a:srgbClr>
                  </a:outerShdw>
                </a:effectLst>
                <a:latin typeface="Bauhaus 93" panose="04030905020B02020C02" pitchFamily="82" charset="0"/>
              </a:rPr>
              <a:t>Themenbezogen</a:t>
            </a:r>
            <a:endParaRPr lang="en-DE" sz="3600" b="1" dirty="0">
              <a:solidFill>
                <a:schemeClr val="bg1"/>
              </a:solidFill>
              <a:effectLst>
                <a:outerShdw blurRad="38100" dist="38100" dir="2700000" algn="tl">
                  <a:srgbClr val="000000">
                    <a:alpha val="43137"/>
                  </a:srgbClr>
                </a:outerShdw>
              </a:effectLst>
              <a:latin typeface="Bauhaus 93" panose="04030905020B02020C02" pitchFamily="82" charset="0"/>
            </a:endParaRPr>
          </a:p>
        </p:txBody>
      </p:sp>
      <p:sp>
        <p:nvSpPr>
          <p:cNvPr id="11" name="Title 1">
            <a:extLst>
              <a:ext uri="{FF2B5EF4-FFF2-40B4-BE49-F238E27FC236}">
                <a16:creationId xmlns:a16="http://schemas.microsoft.com/office/drawing/2014/main" id="{5A5D7951-5742-FFA5-FBE3-B4397159C42A}"/>
              </a:ext>
            </a:extLst>
          </p:cNvPr>
          <p:cNvSpPr txBox="1">
            <a:spLocks/>
          </p:cNvSpPr>
          <p:nvPr/>
        </p:nvSpPr>
        <p:spPr>
          <a:xfrm>
            <a:off x="7386985" y="978494"/>
            <a:ext cx="2995300" cy="10335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err="1">
                <a:solidFill>
                  <a:schemeClr val="bg1"/>
                </a:solidFill>
                <a:effectLst>
                  <a:outerShdw blurRad="38100" dist="38100" dir="2700000" algn="tl">
                    <a:srgbClr val="000000">
                      <a:alpha val="43137"/>
                    </a:srgbClr>
                  </a:outerShdw>
                </a:effectLst>
                <a:latin typeface="Bauhaus 93" panose="04030905020B02020C02" pitchFamily="82" charset="0"/>
              </a:rPr>
              <a:t>Spielbezogen</a:t>
            </a:r>
            <a:endParaRPr lang="en-DE" sz="3600" b="1" dirty="0">
              <a:effectLst>
                <a:outerShdw blurRad="38100" dist="38100" dir="2700000" algn="tl">
                  <a:srgbClr val="000000">
                    <a:alpha val="43137"/>
                  </a:srgbClr>
                </a:outerShdw>
              </a:effectLst>
              <a:latin typeface="Bauhaus 93" panose="04030905020B02020C02" pitchFamily="82" charset="0"/>
            </a:endParaRPr>
          </a:p>
        </p:txBody>
      </p:sp>
      <p:sp>
        <p:nvSpPr>
          <p:cNvPr id="12" name="Rectangle: Rounded Corners 11">
            <a:extLst>
              <a:ext uri="{FF2B5EF4-FFF2-40B4-BE49-F238E27FC236}">
                <a16:creationId xmlns:a16="http://schemas.microsoft.com/office/drawing/2014/main" id="{F00B0280-EBEE-907C-644E-294178CB4B08}"/>
              </a:ext>
            </a:extLst>
          </p:cNvPr>
          <p:cNvSpPr/>
          <p:nvPr/>
        </p:nvSpPr>
        <p:spPr>
          <a:xfrm>
            <a:off x="835290" y="1894573"/>
            <a:ext cx="4544536" cy="644156"/>
          </a:xfrm>
          <a:prstGeom prst="roundRect">
            <a:avLst/>
          </a:prstGeom>
          <a:solidFill>
            <a:schemeClr val="accent6">
              <a:lumMod val="60000"/>
              <a:lumOff val="40000"/>
              <a:alpha val="56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3" name="TextBox 12">
            <a:extLst>
              <a:ext uri="{FF2B5EF4-FFF2-40B4-BE49-F238E27FC236}">
                <a16:creationId xmlns:a16="http://schemas.microsoft.com/office/drawing/2014/main" id="{6596913A-D951-E777-486B-2E769A5EB698}"/>
              </a:ext>
            </a:extLst>
          </p:cNvPr>
          <p:cNvSpPr txBox="1"/>
          <p:nvPr/>
        </p:nvSpPr>
        <p:spPr>
          <a:xfrm>
            <a:off x="1651016" y="1892398"/>
            <a:ext cx="3617553" cy="646331"/>
          </a:xfrm>
          <a:prstGeom prst="rect">
            <a:avLst/>
          </a:prstGeom>
          <a:noFill/>
        </p:spPr>
        <p:txBody>
          <a:bodyPr wrap="square" rtlCol="0">
            <a:spAutoFit/>
          </a:bodyPr>
          <a:lstStyle/>
          <a:p>
            <a:pPr algn="ctr"/>
            <a:r>
              <a:rPr lang="en-US" dirty="0"/>
              <a:t>Survival of the fittest </a:t>
            </a:r>
            <a:r>
              <a:rPr lang="en-US" dirty="0" err="1"/>
              <a:t>bedeutet</a:t>
            </a:r>
            <a:r>
              <a:rPr lang="en-US" dirty="0"/>
              <a:t> nicht, </a:t>
            </a:r>
            <a:r>
              <a:rPr lang="en-US" dirty="0" err="1"/>
              <a:t>dass</a:t>
            </a:r>
            <a:r>
              <a:rPr lang="en-US" dirty="0"/>
              <a:t> der </a:t>
            </a:r>
            <a:r>
              <a:rPr lang="en-US" dirty="0" err="1"/>
              <a:t>Stärkste</a:t>
            </a:r>
            <a:r>
              <a:rPr lang="en-US" dirty="0"/>
              <a:t> </a:t>
            </a:r>
            <a:r>
              <a:rPr lang="en-US" dirty="0" err="1"/>
              <a:t>überlebt</a:t>
            </a:r>
            <a:endParaRPr lang="en-DE" dirty="0"/>
          </a:p>
        </p:txBody>
      </p:sp>
      <p:pic>
        <p:nvPicPr>
          <p:cNvPr id="15" name="Picture 14">
            <a:extLst>
              <a:ext uri="{FF2B5EF4-FFF2-40B4-BE49-F238E27FC236}">
                <a16:creationId xmlns:a16="http://schemas.microsoft.com/office/drawing/2014/main" id="{F6D58B55-A6CF-7991-65DB-8EF64AD238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826" y="1944239"/>
            <a:ext cx="510199" cy="510199"/>
          </a:xfrm>
          <a:prstGeom prst="rect">
            <a:avLst/>
          </a:prstGeom>
          <a:ln>
            <a:noFill/>
          </a:ln>
        </p:spPr>
      </p:pic>
      <p:sp>
        <p:nvSpPr>
          <p:cNvPr id="18" name="Rectangle: Rounded Corners 17">
            <a:extLst>
              <a:ext uri="{FF2B5EF4-FFF2-40B4-BE49-F238E27FC236}">
                <a16:creationId xmlns:a16="http://schemas.microsoft.com/office/drawing/2014/main" id="{1CD08547-83A4-579F-10C1-CE58CBC048A8}"/>
              </a:ext>
            </a:extLst>
          </p:cNvPr>
          <p:cNvSpPr/>
          <p:nvPr/>
        </p:nvSpPr>
        <p:spPr>
          <a:xfrm>
            <a:off x="835290" y="2685498"/>
            <a:ext cx="4544536" cy="722127"/>
          </a:xfrm>
          <a:prstGeom prst="roundRect">
            <a:avLst/>
          </a:prstGeom>
          <a:solidFill>
            <a:schemeClr val="accent6">
              <a:lumMod val="60000"/>
              <a:lumOff val="40000"/>
              <a:alpha val="56000"/>
            </a:schemeClr>
          </a:solidFill>
          <a:ln>
            <a:solidFill>
              <a:schemeClr val="tx1"/>
            </a:solidFill>
          </a:ln>
          <a:effectLst>
            <a:outerShdw blurRad="50800" dist="50800" dir="5400000" algn="ctr" rotWithShape="0">
              <a:srgbClr val="000000">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9" name="TextBox 18">
            <a:extLst>
              <a:ext uri="{FF2B5EF4-FFF2-40B4-BE49-F238E27FC236}">
                <a16:creationId xmlns:a16="http://schemas.microsoft.com/office/drawing/2014/main" id="{1EFB6C9C-2E1D-C908-E564-34938E19E4EC}"/>
              </a:ext>
            </a:extLst>
          </p:cNvPr>
          <p:cNvSpPr txBox="1"/>
          <p:nvPr/>
        </p:nvSpPr>
        <p:spPr>
          <a:xfrm>
            <a:off x="1811856" y="2717813"/>
            <a:ext cx="3617553" cy="646331"/>
          </a:xfrm>
          <a:prstGeom prst="rect">
            <a:avLst/>
          </a:prstGeom>
          <a:noFill/>
        </p:spPr>
        <p:txBody>
          <a:bodyPr wrap="square" rtlCol="0">
            <a:spAutoFit/>
          </a:bodyPr>
          <a:lstStyle/>
          <a:p>
            <a:pPr algn="ctr"/>
            <a:r>
              <a:rPr lang="en-US" dirty="0"/>
              <a:t>Kleine </a:t>
            </a:r>
            <a:r>
              <a:rPr lang="en-US" dirty="0" err="1"/>
              <a:t>Genetische</a:t>
            </a:r>
            <a:r>
              <a:rPr lang="en-US" dirty="0"/>
              <a:t> </a:t>
            </a:r>
            <a:r>
              <a:rPr lang="en-US" dirty="0" err="1"/>
              <a:t>Änderungen</a:t>
            </a:r>
            <a:r>
              <a:rPr lang="en-US" dirty="0"/>
              <a:t> durch </a:t>
            </a:r>
            <a:r>
              <a:rPr lang="en-US" dirty="0" err="1"/>
              <a:t>zufällige</a:t>
            </a:r>
            <a:r>
              <a:rPr lang="en-US" dirty="0"/>
              <a:t> </a:t>
            </a:r>
            <a:r>
              <a:rPr lang="en-US" dirty="0" err="1"/>
              <a:t>Mutationen</a:t>
            </a:r>
            <a:endParaRPr lang="en-DE" dirty="0"/>
          </a:p>
        </p:txBody>
      </p:sp>
      <p:pic>
        <p:nvPicPr>
          <p:cNvPr id="22" name="Picture 21">
            <a:extLst>
              <a:ext uri="{FF2B5EF4-FFF2-40B4-BE49-F238E27FC236}">
                <a16:creationId xmlns:a16="http://schemas.microsoft.com/office/drawing/2014/main" id="{004429C6-B8B7-8084-5C98-3072F89095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360" y="2748636"/>
            <a:ext cx="540621" cy="540621"/>
          </a:xfrm>
          <a:prstGeom prst="rect">
            <a:avLst/>
          </a:prstGeom>
        </p:spPr>
      </p:pic>
      <p:sp>
        <p:nvSpPr>
          <p:cNvPr id="24" name="Rectangle: Rounded Corners 23">
            <a:extLst>
              <a:ext uri="{FF2B5EF4-FFF2-40B4-BE49-F238E27FC236}">
                <a16:creationId xmlns:a16="http://schemas.microsoft.com/office/drawing/2014/main" id="{1A037205-5CE0-65FA-6539-EB7C4E5B7740}"/>
              </a:ext>
            </a:extLst>
          </p:cNvPr>
          <p:cNvSpPr/>
          <p:nvPr/>
        </p:nvSpPr>
        <p:spPr>
          <a:xfrm>
            <a:off x="835290" y="3538230"/>
            <a:ext cx="4544536" cy="758256"/>
          </a:xfrm>
          <a:prstGeom prst="roundRect">
            <a:avLst/>
          </a:prstGeom>
          <a:solidFill>
            <a:schemeClr val="accent6">
              <a:lumMod val="60000"/>
              <a:lumOff val="40000"/>
              <a:alpha val="56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5" name="TextBox 24">
            <a:extLst>
              <a:ext uri="{FF2B5EF4-FFF2-40B4-BE49-F238E27FC236}">
                <a16:creationId xmlns:a16="http://schemas.microsoft.com/office/drawing/2014/main" id="{EAD38B02-7D42-C0C3-8D92-3D3284B2F0BB}"/>
              </a:ext>
            </a:extLst>
          </p:cNvPr>
          <p:cNvSpPr txBox="1"/>
          <p:nvPr/>
        </p:nvSpPr>
        <p:spPr>
          <a:xfrm>
            <a:off x="1673245" y="3594192"/>
            <a:ext cx="3617553" cy="646331"/>
          </a:xfrm>
          <a:prstGeom prst="rect">
            <a:avLst/>
          </a:prstGeom>
          <a:noFill/>
        </p:spPr>
        <p:txBody>
          <a:bodyPr wrap="square" rtlCol="0">
            <a:spAutoFit/>
          </a:bodyPr>
          <a:lstStyle/>
          <a:p>
            <a:pPr algn="ctr"/>
            <a:r>
              <a:rPr lang="en-US" dirty="0" err="1"/>
              <a:t>Erfolgreiche</a:t>
            </a:r>
            <a:r>
              <a:rPr lang="en-US" dirty="0"/>
              <a:t> </a:t>
            </a:r>
            <a:r>
              <a:rPr lang="en-US" dirty="0" err="1"/>
              <a:t>Rekombination</a:t>
            </a:r>
            <a:r>
              <a:rPr lang="en-US" dirty="0"/>
              <a:t> passiert durch </a:t>
            </a:r>
            <a:r>
              <a:rPr lang="en-US" dirty="0" err="1"/>
              <a:t>passende</a:t>
            </a:r>
            <a:r>
              <a:rPr lang="en-US" dirty="0"/>
              <a:t> </a:t>
            </a:r>
            <a:r>
              <a:rPr lang="en-US" dirty="0" err="1"/>
              <a:t>Partnerwahl</a:t>
            </a:r>
            <a:endParaRPr lang="en-DE" dirty="0"/>
          </a:p>
        </p:txBody>
      </p:sp>
      <p:pic>
        <p:nvPicPr>
          <p:cNvPr id="29" name="Picture 28">
            <a:extLst>
              <a:ext uri="{FF2B5EF4-FFF2-40B4-BE49-F238E27FC236}">
                <a16:creationId xmlns:a16="http://schemas.microsoft.com/office/drawing/2014/main" id="{A78F5D54-4D70-F05C-8660-7C7B5ADBD5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555" y="3651644"/>
            <a:ext cx="531426" cy="531426"/>
          </a:xfrm>
          <a:prstGeom prst="rect">
            <a:avLst/>
          </a:prstGeom>
        </p:spPr>
      </p:pic>
      <p:sp>
        <p:nvSpPr>
          <p:cNvPr id="31" name="Rectangle: Rounded Corners 30">
            <a:extLst>
              <a:ext uri="{FF2B5EF4-FFF2-40B4-BE49-F238E27FC236}">
                <a16:creationId xmlns:a16="http://schemas.microsoft.com/office/drawing/2014/main" id="{463409E8-DAA8-3477-9B74-9FA0CE8944F1}"/>
              </a:ext>
            </a:extLst>
          </p:cNvPr>
          <p:cNvSpPr/>
          <p:nvPr/>
        </p:nvSpPr>
        <p:spPr>
          <a:xfrm>
            <a:off x="813061" y="4425824"/>
            <a:ext cx="4544536" cy="701719"/>
          </a:xfrm>
          <a:prstGeom prst="roundRect">
            <a:avLst/>
          </a:prstGeom>
          <a:solidFill>
            <a:schemeClr val="accent6">
              <a:lumMod val="60000"/>
              <a:lumOff val="40000"/>
              <a:alpha val="56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32" name="TextBox 31">
            <a:extLst>
              <a:ext uri="{FF2B5EF4-FFF2-40B4-BE49-F238E27FC236}">
                <a16:creationId xmlns:a16="http://schemas.microsoft.com/office/drawing/2014/main" id="{30CBF18F-B6F3-4722-8691-21C49DCC83E7}"/>
              </a:ext>
            </a:extLst>
          </p:cNvPr>
          <p:cNvSpPr txBox="1"/>
          <p:nvPr/>
        </p:nvSpPr>
        <p:spPr>
          <a:xfrm>
            <a:off x="1632617" y="4428544"/>
            <a:ext cx="3617553" cy="646331"/>
          </a:xfrm>
          <a:prstGeom prst="rect">
            <a:avLst/>
          </a:prstGeom>
          <a:noFill/>
        </p:spPr>
        <p:txBody>
          <a:bodyPr wrap="square" rtlCol="0">
            <a:spAutoFit/>
          </a:bodyPr>
          <a:lstStyle/>
          <a:p>
            <a:pPr algn="ctr"/>
            <a:r>
              <a:rPr lang="en-US" dirty="0" err="1"/>
              <a:t>Erfolgreiche</a:t>
            </a:r>
            <a:r>
              <a:rPr lang="en-US" dirty="0"/>
              <a:t> </a:t>
            </a:r>
            <a:r>
              <a:rPr lang="en-US" dirty="0" err="1"/>
              <a:t>Anpassung</a:t>
            </a:r>
            <a:r>
              <a:rPr lang="en-US" dirty="0"/>
              <a:t> muss Umwelt </a:t>
            </a:r>
            <a:r>
              <a:rPr lang="en-US" dirty="0" err="1"/>
              <a:t>sowie</a:t>
            </a:r>
            <a:r>
              <a:rPr lang="en-US" dirty="0"/>
              <a:t> </a:t>
            </a:r>
            <a:r>
              <a:rPr lang="en-US" dirty="0" err="1"/>
              <a:t>Tierwelt</a:t>
            </a:r>
            <a:r>
              <a:rPr lang="en-US" dirty="0"/>
              <a:t> </a:t>
            </a:r>
            <a:r>
              <a:rPr lang="en-US" dirty="0" err="1"/>
              <a:t>beachten</a:t>
            </a:r>
            <a:endParaRPr lang="en-DE" dirty="0"/>
          </a:p>
        </p:txBody>
      </p:sp>
      <p:pic>
        <p:nvPicPr>
          <p:cNvPr id="34" name="Picture 33">
            <a:extLst>
              <a:ext uri="{FF2B5EF4-FFF2-40B4-BE49-F238E27FC236}">
                <a16:creationId xmlns:a16="http://schemas.microsoft.com/office/drawing/2014/main" id="{D9C1D700-21A3-F8A8-1DCE-45BA09BCD6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520" y="4497308"/>
            <a:ext cx="511719" cy="511719"/>
          </a:xfrm>
          <a:prstGeom prst="rect">
            <a:avLst/>
          </a:prstGeom>
        </p:spPr>
      </p:pic>
      <p:sp>
        <p:nvSpPr>
          <p:cNvPr id="35" name="Rectangle: Rounded Corners 34">
            <a:extLst>
              <a:ext uri="{FF2B5EF4-FFF2-40B4-BE49-F238E27FC236}">
                <a16:creationId xmlns:a16="http://schemas.microsoft.com/office/drawing/2014/main" id="{FC1752F1-82D3-6D55-58C9-B2793E7FA97C}"/>
              </a:ext>
            </a:extLst>
          </p:cNvPr>
          <p:cNvSpPr/>
          <p:nvPr/>
        </p:nvSpPr>
        <p:spPr>
          <a:xfrm>
            <a:off x="6757790" y="2265679"/>
            <a:ext cx="4544536" cy="523022"/>
          </a:xfrm>
          <a:prstGeom prst="roundRect">
            <a:avLst/>
          </a:prstGeom>
          <a:solidFill>
            <a:schemeClr val="accent6">
              <a:lumMod val="60000"/>
              <a:lumOff val="40000"/>
              <a:alpha val="56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36" name="TextBox 35">
            <a:extLst>
              <a:ext uri="{FF2B5EF4-FFF2-40B4-BE49-F238E27FC236}">
                <a16:creationId xmlns:a16="http://schemas.microsoft.com/office/drawing/2014/main" id="{B6E14EAE-E5CA-5F15-E4D4-8703FFD67697}"/>
              </a:ext>
            </a:extLst>
          </p:cNvPr>
          <p:cNvSpPr txBox="1"/>
          <p:nvPr/>
        </p:nvSpPr>
        <p:spPr>
          <a:xfrm>
            <a:off x="7595087" y="2221289"/>
            <a:ext cx="3617553" cy="584775"/>
          </a:xfrm>
          <a:prstGeom prst="rect">
            <a:avLst/>
          </a:prstGeom>
          <a:noFill/>
        </p:spPr>
        <p:txBody>
          <a:bodyPr wrap="square" rtlCol="0">
            <a:spAutoFit/>
          </a:bodyPr>
          <a:lstStyle/>
          <a:p>
            <a:pPr algn="ctr"/>
            <a:r>
              <a:rPr lang="en-US" sz="1600" dirty="0" err="1"/>
              <a:t>Effiziente</a:t>
            </a:r>
            <a:r>
              <a:rPr lang="en-US" sz="1600" dirty="0"/>
              <a:t> </a:t>
            </a:r>
            <a:r>
              <a:rPr lang="en-US" sz="1600" dirty="0" err="1"/>
              <a:t>Bewegung</a:t>
            </a:r>
            <a:r>
              <a:rPr lang="en-US" sz="1600" dirty="0"/>
              <a:t> durch die </a:t>
            </a:r>
            <a:r>
              <a:rPr lang="en-US" sz="1600" dirty="0" err="1"/>
              <a:t>Spielwelt</a:t>
            </a:r>
            <a:r>
              <a:rPr lang="en-US" sz="1600" dirty="0"/>
              <a:t>, </a:t>
            </a:r>
            <a:r>
              <a:rPr lang="en-US" sz="1600" dirty="0" err="1"/>
              <a:t>passende</a:t>
            </a:r>
            <a:r>
              <a:rPr lang="en-US" sz="1600" dirty="0"/>
              <a:t> </a:t>
            </a:r>
            <a:r>
              <a:rPr lang="en-US" sz="1600" dirty="0" err="1"/>
              <a:t>Nahrung</a:t>
            </a:r>
            <a:r>
              <a:rPr lang="en-US" sz="1600" dirty="0"/>
              <a:t> </a:t>
            </a:r>
            <a:r>
              <a:rPr lang="en-US" sz="1600" dirty="0" err="1"/>
              <a:t>finden</a:t>
            </a:r>
            <a:endParaRPr lang="en-DE" sz="1600" dirty="0"/>
          </a:p>
        </p:txBody>
      </p:sp>
      <p:pic>
        <p:nvPicPr>
          <p:cNvPr id="51" name="Picture 50">
            <a:extLst>
              <a:ext uri="{FF2B5EF4-FFF2-40B4-BE49-F238E27FC236}">
                <a16:creationId xmlns:a16="http://schemas.microsoft.com/office/drawing/2014/main" id="{172A00E9-0C7E-C9A7-EA75-C56E5888BF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9440" y="2314730"/>
            <a:ext cx="473971" cy="473971"/>
          </a:xfrm>
          <a:prstGeom prst="rect">
            <a:avLst/>
          </a:prstGeom>
        </p:spPr>
      </p:pic>
      <p:sp>
        <p:nvSpPr>
          <p:cNvPr id="52" name="Rectangle: Rounded Corners 51">
            <a:extLst>
              <a:ext uri="{FF2B5EF4-FFF2-40B4-BE49-F238E27FC236}">
                <a16:creationId xmlns:a16="http://schemas.microsoft.com/office/drawing/2014/main" id="{C2A95FEF-E857-2717-BEAA-6AD30B333944}"/>
              </a:ext>
            </a:extLst>
          </p:cNvPr>
          <p:cNvSpPr/>
          <p:nvPr/>
        </p:nvSpPr>
        <p:spPr>
          <a:xfrm>
            <a:off x="6757790" y="2927094"/>
            <a:ext cx="4544536" cy="523022"/>
          </a:xfrm>
          <a:prstGeom prst="roundRect">
            <a:avLst/>
          </a:prstGeom>
          <a:solidFill>
            <a:schemeClr val="accent6">
              <a:lumMod val="60000"/>
              <a:lumOff val="40000"/>
              <a:alpha val="56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3" name="TextBox 52">
            <a:extLst>
              <a:ext uri="{FF2B5EF4-FFF2-40B4-BE49-F238E27FC236}">
                <a16:creationId xmlns:a16="http://schemas.microsoft.com/office/drawing/2014/main" id="{1372B3EE-A865-870C-ED1A-0E93FB319CD3}"/>
              </a:ext>
            </a:extLst>
          </p:cNvPr>
          <p:cNvSpPr txBox="1"/>
          <p:nvPr/>
        </p:nvSpPr>
        <p:spPr>
          <a:xfrm>
            <a:off x="7735909" y="2896217"/>
            <a:ext cx="3617553" cy="584775"/>
          </a:xfrm>
          <a:prstGeom prst="rect">
            <a:avLst/>
          </a:prstGeom>
          <a:noFill/>
        </p:spPr>
        <p:txBody>
          <a:bodyPr wrap="square" rtlCol="0">
            <a:spAutoFit/>
          </a:bodyPr>
          <a:lstStyle/>
          <a:p>
            <a:pPr algn="ctr"/>
            <a:r>
              <a:rPr lang="en-US" sz="1600" dirty="0" err="1"/>
              <a:t>Vermeiden</a:t>
            </a:r>
            <a:r>
              <a:rPr lang="en-US" sz="1600" dirty="0"/>
              <a:t> von </a:t>
            </a:r>
            <a:r>
              <a:rPr lang="en-US" sz="1600" dirty="0" err="1"/>
              <a:t>stärkeren</a:t>
            </a:r>
            <a:r>
              <a:rPr lang="en-US" sz="1600" dirty="0"/>
              <a:t> </a:t>
            </a:r>
            <a:r>
              <a:rPr lang="en-US" sz="1600" dirty="0" err="1"/>
              <a:t>Gegner</a:t>
            </a:r>
            <a:r>
              <a:rPr lang="en-US" sz="1600" dirty="0"/>
              <a:t>, </a:t>
            </a:r>
            <a:r>
              <a:rPr lang="en-US" sz="1600" dirty="0" err="1"/>
              <a:t>Jagen</a:t>
            </a:r>
            <a:r>
              <a:rPr lang="en-US" sz="1600" dirty="0"/>
              <a:t> von </a:t>
            </a:r>
            <a:r>
              <a:rPr lang="en-US" sz="1600" dirty="0" err="1"/>
              <a:t>schwächeren</a:t>
            </a:r>
            <a:r>
              <a:rPr lang="en-US" sz="1600" dirty="0"/>
              <a:t> </a:t>
            </a:r>
            <a:r>
              <a:rPr lang="en-US" sz="1600" dirty="0" err="1"/>
              <a:t>Gegnern</a:t>
            </a:r>
            <a:endParaRPr lang="en-DE" sz="1600" dirty="0"/>
          </a:p>
        </p:txBody>
      </p:sp>
      <p:pic>
        <p:nvPicPr>
          <p:cNvPr id="56" name="Picture 55">
            <a:extLst>
              <a:ext uri="{FF2B5EF4-FFF2-40B4-BE49-F238E27FC236}">
                <a16:creationId xmlns:a16="http://schemas.microsoft.com/office/drawing/2014/main" id="{400F7451-736C-FC91-4D97-359A44390A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73407" y="2958602"/>
            <a:ext cx="460004" cy="460004"/>
          </a:xfrm>
          <a:prstGeom prst="rect">
            <a:avLst/>
          </a:prstGeom>
        </p:spPr>
      </p:pic>
      <p:sp>
        <p:nvSpPr>
          <p:cNvPr id="57" name="Rectangle: Rounded Corners 56">
            <a:extLst>
              <a:ext uri="{FF2B5EF4-FFF2-40B4-BE49-F238E27FC236}">
                <a16:creationId xmlns:a16="http://schemas.microsoft.com/office/drawing/2014/main" id="{719B75D1-EE7F-737F-85BB-4D780B7CAD07}"/>
              </a:ext>
            </a:extLst>
          </p:cNvPr>
          <p:cNvSpPr/>
          <p:nvPr/>
        </p:nvSpPr>
        <p:spPr>
          <a:xfrm>
            <a:off x="6757790" y="3572147"/>
            <a:ext cx="4544536" cy="1046341"/>
          </a:xfrm>
          <a:prstGeom prst="roundRect">
            <a:avLst/>
          </a:prstGeom>
          <a:solidFill>
            <a:schemeClr val="accent6">
              <a:lumMod val="60000"/>
              <a:lumOff val="40000"/>
              <a:alpha val="56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8" name="TextBox 57">
            <a:extLst>
              <a:ext uri="{FF2B5EF4-FFF2-40B4-BE49-F238E27FC236}">
                <a16:creationId xmlns:a16="http://schemas.microsoft.com/office/drawing/2014/main" id="{6A885B2D-BBA9-AA5C-E48F-1243C1A822C6}"/>
              </a:ext>
            </a:extLst>
          </p:cNvPr>
          <p:cNvSpPr txBox="1"/>
          <p:nvPr/>
        </p:nvSpPr>
        <p:spPr>
          <a:xfrm>
            <a:off x="7735909" y="3541271"/>
            <a:ext cx="3617553" cy="1077218"/>
          </a:xfrm>
          <a:prstGeom prst="rect">
            <a:avLst/>
          </a:prstGeom>
          <a:noFill/>
        </p:spPr>
        <p:txBody>
          <a:bodyPr wrap="square" rtlCol="0">
            <a:spAutoFit/>
          </a:bodyPr>
          <a:lstStyle/>
          <a:p>
            <a:pPr algn="ctr"/>
            <a:r>
              <a:rPr lang="de-DE" sz="1600" dirty="0"/>
              <a:t>Welche Mutationen/Evolutionen sind hilfreich (und unterstützen welchen Spielstil). Welche Mutationen sind weniger hilfreich oder kontraproduktiv.</a:t>
            </a:r>
            <a:endParaRPr lang="en-DE" sz="1600" dirty="0"/>
          </a:p>
        </p:txBody>
      </p:sp>
      <p:pic>
        <p:nvPicPr>
          <p:cNvPr id="61" name="Picture 60">
            <a:extLst>
              <a:ext uri="{FF2B5EF4-FFF2-40B4-BE49-F238E27FC236}">
                <a16:creationId xmlns:a16="http://schemas.microsoft.com/office/drawing/2014/main" id="{D71DFD79-A055-00E6-5BA7-76558CF8AD4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07311" y="3697253"/>
            <a:ext cx="796537" cy="796537"/>
          </a:xfrm>
          <a:prstGeom prst="rect">
            <a:avLst/>
          </a:prstGeom>
        </p:spPr>
      </p:pic>
      <p:sp>
        <p:nvSpPr>
          <p:cNvPr id="62" name="Rectangle: Rounded Corners 61">
            <a:extLst>
              <a:ext uri="{FF2B5EF4-FFF2-40B4-BE49-F238E27FC236}">
                <a16:creationId xmlns:a16="http://schemas.microsoft.com/office/drawing/2014/main" id="{84E3DD16-E28A-B222-E3AE-088DB3C3573F}"/>
              </a:ext>
            </a:extLst>
          </p:cNvPr>
          <p:cNvSpPr/>
          <p:nvPr/>
        </p:nvSpPr>
        <p:spPr>
          <a:xfrm>
            <a:off x="6757790" y="4746923"/>
            <a:ext cx="4544536" cy="523022"/>
          </a:xfrm>
          <a:prstGeom prst="roundRect">
            <a:avLst/>
          </a:prstGeom>
          <a:solidFill>
            <a:schemeClr val="accent6">
              <a:lumMod val="60000"/>
              <a:lumOff val="40000"/>
              <a:alpha val="56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63" name="TextBox 62">
            <a:extLst>
              <a:ext uri="{FF2B5EF4-FFF2-40B4-BE49-F238E27FC236}">
                <a16:creationId xmlns:a16="http://schemas.microsoft.com/office/drawing/2014/main" id="{489A9A99-3A4A-41B3-4EDD-B955F6283864}"/>
              </a:ext>
            </a:extLst>
          </p:cNvPr>
          <p:cNvSpPr txBox="1"/>
          <p:nvPr/>
        </p:nvSpPr>
        <p:spPr>
          <a:xfrm>
            <a:off x="7735909" y="4716046"/>
            <a:ext cx="3617553" cy="584775"/>
          </a:xfrm>
          <a:prstGeom prst="rect">
            <a:avLst/>
          </a:prstGeom>
          <a:noFill/>
        </p:spPr>
        <p:txBody>
          <a:bodyPr wrap="square" rtlCol="0">
            <a:spAutoFit/>
          </a:bodyPr>
          <a:lstStyle/>
          <a:p>
            <a:pPr algn="ctr"/>
            <a:r>
              <a:rPr lang="en-US" sz="1600" dirty="0" err="1"/>
              <a:t>Balancieren</a:t>
            </a:r>
            <a:r>
              <a:rPr lang="en-US" sz="1600" dirty="0"/>
              <a:t> von </a:t>
            </a:r>
            <a:r>
              <a:rPr lang="en-US" sz="1600" dirty="0" err="1"/>
              <a:t>Größe</a:t>
            </a:r>
            <a:r>
              <a:rPr lang="en-US" sz="1600" dirty="0"/>
              <a:t>/</a:t>
            </a:r>
            <a:r>
              <a:rPr lang="en-US" sz="1600" dirty="0" err="1"/>
              <a:t>Stärke</a:t>
            </a:r>
            <a:r>
              <a:rPr lang="en-US" sz="1600" dirty="0"/>
              <a:t> und </a:t>
            </a:r>
            <a:r>
              <a:rPr lang="en-US" sz="1600" dirty="0" err="1"/>
              <a:t>Kalorienverbrauch</a:t>
            </a:r>
            <a:endParaRPr lang="en-DE" sz="1600" dirty="0"/>
          </a:p>
        </p:txBody>
      </p:sp>
      <p:pic>
        <p:nvPicPr>
          <p:cNvPr id="66" name="Picture 65">
            <a:extLst>
              <a:ext uri="{FF2B5EF4-FFF2-40B4-BE49-F238E27FC236}">
                <a16:creationId xmlns:a16="http://schemas.microsoft.com/office/drawing/2014/main" id="{040631C1-D896-E748-9A6F-30C888D99A8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07311" y="4791683"/>
            <a:ext cx="433500" cy="433500"/>
          </a:xfrm>
          <a:prstGeom prst="rect">
            <a:avLst/>
          </a:prstGeom>
        </p:spPr>
      </p:pic>
      <p:sp>
        <p:nvSpPr>
          <p:cNvPr id="67" name="Rectangle: Rounded Corners 66">
            <a:extLst>
              <a:ext uri="{FF2B5EF4-FFF2-40B4-BE49-F238E27FC236}">
                <a16:creationId xmlns:a16="http://schemas.microsoft.com/office/drawing/2014/main" id="{A737571D-FBBE-A363-120B-0AA2100C69D2}"/>
              </a:ext>
            </a:extLst>
          </p:cNvPr>
          <p:cNvSpPr/>
          <p:nvPr/>
        </p:nvSpPr>
        <p:spPr>
          <a:xfrm>
            <a:off x="835290" y="5285236"/>
            <a:ext cx="4544536" cy="523022"/>
          </a:xfrm>
          <a:prstGeom prst="roundRect">
            <a:avLst/>
          </a:prstGeom>
          <a:solidFill>
            <a:schemeClr val="accent6">
              <a:lumMod val="60000"/>
              <a:lumOff val="40000"/>
              <a:alpha val="56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68" name="TextBox 67">
            <a:extLst>
              <a:ext uri="{FF2B5EF4-FFF2-40B4-BE49-F238E27FC236}">
                <a16:creationId xmlns:a16="http://schemas.microsoft.com/office/drawing/2014/main" id="{C2909DA1-ADB8-A6FC-BFA4-BB256258BE3C}"/>
              </a:ext>
            </a:extLst>
          </p:cNvPr>
          <p:cNvSpPr txBox="1"/>
          <p:nvPr/>
        </p:nvSpPr>
        <p:spPr>
          <a:xfrm>
            <a:off x="1813409" y="5254359"/>
            <a:ext cx="3617553" cy="584775"/>
          </a:xfrm>
          <a:prstGeom prst="rect">
            <a:avLst/>
          </a:prstGeom>
          <a:noFill/>
        </p:spPr>
        <p:txBody>
          <a:bodyPr wrap="square" rtlCol="0">
            <a:spAutoFit/>
          </a:bodyPr>
          <a:lstStyle/>
          <a:p>
            <a:pPr algn="ctr"/>
            <a:r>
              <a:rPr lang="en-US" sz="1600" dirty="0" err="1"/>
              <a:t>Lebensstil</a:t>
            </a:r>
            <a:r>
              <a:rPr lang="en-US" sz="1600" dirty="0"/>
              <a:t> </a:t>
            </a:r>
            <a:r>
              <a:rPr lang="en-US" sz="1600" dirty="0" err="1"/>
              <a:t>Fleischfresser</a:t>
            </a:r>
            <a:r>
              <a:rPr lang="en-US" sz="1600" dirty="0"/>
              <a:t> vs </a:t>
            </a:r>
            <a:r>
              <a:rPr lang="en-US" sz="1600" dirty="0" err="1"/>
              <a:t>Pflanzenfresser</a:t>
            </a:r>
            <a:endParaRPr lang="en-DE" sz="1600" dirty="0"/>
          </a:p>
        </p:txBody>
      </p:sp>
      <p:pic>
        <p:nvPicPr>
          <p:cNvPr id="71" name="Picture 70">
            <a:extLst>
              <a:ext uri="{FF2B5EF4-FFF2-40B4-BE49-F238E27FC236}">
                <a16:creationId xmlns:a16="http://schemas.microsoft.com/office/drawing/2014/main" id="{9C8F9AFE-0376-A53D-A8CA-4899FF158FE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84811" y="5324608"/>
            <a:ext cx="438888" cy="438888"/>
          </a:xfrm>
          <a:prstGeom prst="rect">
            <a:avLst/>
          </a:prstGeom>
        </p:spPr>
      </p:pic>
    </p:spTree>
    <p:extLst>
      <p:ext uri="{BB962C8B-B14F-4D97-AF65-F5344CB8AC3E}">
        <p14:creationId xmlns:p14="http://schemas.microsoft.com/office/powerpoint/2010/main" val="33496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D9056309-AB49-0B79-F18C-D17CB17ABCCE}"/>
              </a:ext>
            </a:extLst>
          </p:cNvPr>
          <p:cNvGraphicFramePr>
            <a:graphicFrameLocks noGrp="1"/>
          </p:cNvGraphicFramePr>
          <p:nvPr>
            <p:ph idx="1"/>
            <p:extLst>
              <p:ext uri="{D42A27DB-BD31-4B8C-83A1-F6EECF244321}">
                <p14:modId xmlns:p14="http://schemas.microsoft.com/office/powerpoint/2010/main" val="3955924387"/>
              </p:ext>
            </p:extLst>
          </p:nvPr>
        </p:nvGraphicFramePr>
        <p:xfrm>
          <a:off x="1446315" y="1238250"/>
          <a:ext cx="11034713" cy="4381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608F5362-7AF6-24F8-B038-8A6CD47E8470}"/>
              </a:ext>
            </a:extLst>
          </p:cNvPr>
          <p:cNvSpPr>
            <a:spLocks noGrp="1"/>
          </p:cNvSpPr>
          <p:nvPr>
            <p:ph type="dt" sz="half" idx="10"/>
          </p:nvPr>
        </p:nvSpPr>
        <p:spPr/>
        <p:txBody>
          <a:bodyPr/>
          <a:lstStyle/>
          <a:p>
            <a:fld id="{65233AC3-BD5F-4E3B-B426-1377A5B5C8C7}" type="datetime1">
              <a:rPr lang="de-DE" smtClean="0"/>
              <a:t>05.02.2024</a:t>
            </a:fld>
            <a:endParaRPr lang="en-DE" dirty="0"/>
          </a:p>
        </p:txBody>
      </p:sp>
      <p:sp>
        <p:nvSpPr>
          <p:cNvPr id="5" name="Footer Placeholder 4">
            <a:extLst>
              <a:ext uri="{FF2B5EF4-FFF2-40B4-BE49-F238E27FC236}">
                <a16:creationId xmlns:a16="http://schemas.microsoft.com/office/drawing/2014/main" id="{676D4F47-8AD7-FAD0-C83A-5A56F4A7666B}"/>
              </a:ext>
            </a:extLst>
          </p:cNvPr>
          <p:cNvSpPr>
            <a:spLocks noGrp="1"/>
          </p:cNvSpPr>
          <p:nvPr>
            <p:ph type="ftr" sz="quarter" idx="11"/>
          </p:nvPr>
        </p:nvSpPr>
        <p:spPr/>
        <p:txBody>
          <a:bodyPr/>
          <a:lstStyle/>
          <a:p>
            <a:r>
              <a:rPr lang="en-US"/>
              <a:t>Game Concept Document: Evomag</a:t>
            </a:r>
            <a:endParaRPr lang="en-DE"/>
          </a:p>
        </p:txBody>
      </p:sp>
      <p:sp>
        <p:nvSpPr>
          <p:cNvPr id="6" name="Slide Number Placeholder 5">
            <a:extLst>
              <a:ext uri="{FF2B5EF4-FFF2-40B4-BE49-F238E27FC236}">
                <a16:creationId xmlns:a16="http://schemas.microsoft.com/office/drawing/2014/main" id="{ABC46E52-54A2-1A8A-A43A-F4B17E36D84F}"/>
              </a:ext>
            </a:extLst>
          </p:cNvPr>
          <p:cNvSpPr>
            <a:spLocks noGrp="1"/>
          </p:cNvSpPr>
          <p:nvPr>
            <p:ph type="sldNum" sz="quarter" idx="12"/>
          </p:nvPr>
        </p:nvSpPr>
        <p:spPr/>
        <p:txBody>
          <a:bodyPr/>
          <a:lstStyle/>
          <a:p>
            <a:fld id="{29C4495E-90C5-49CF-B82B-9708F32E51EC}" type="slidenum">
              <a:rPr lang="en-DE" smtClean="0"/>
              <a:t>5</a:t>
            </a:fld>
            <a:endParaRPr lang="en-DE"/>
          </a:p>
        </p:txBody>
      </p:sp>
      <p:sp>
        <p:nvSpPr>
          <p:cNvPr id="7" name="Title 1">
            <a:extLst>
              <a:ext uri="{FF2B5EF4-FFF2-40B4-BE49-F238E27FC236}">
                <a16:creationId xmlns:a16="http://schemas.microsoft.com/office/drawing/2014/main" id="{1ADAEE7B-D1B9-A726-790E-B19D405101D2}"/>
              </a:ext>
            </a:extLst>
          </p:cNvPr>
          <p:cNvSpPr>
            <a:spLocks noGrp="1"/>
          </p:cNvSpPr>
          <p:nvPr>
            <p:ph type="title"/>
          </p:nvPr>
        </p:nvSpPr>
        <p:spPr>
          <a:xfrm>
            <a:off x="417513" y="30163"/>
            <a:ext cx="11036300" cy="690562"/>
          </a:xfrm>
        </p:spPr>
        <p:txBody>
          <a:bodyPr>
            <a:normAutofit fontScale="90000"/>
          </a:bodyPr>
          <a:lstStyle/>
          <a:p>
            <a:r>
              <a:rPr lang="en-US" b="1" dirty="0" err="1">
                <a:solidFill>
                  <a:schemeClr val="bg1"/>
                </a:solidFill>
                <a:latin typeface="Bauhaus 93" panose="04030905020B02020C02" pitchFamily="82" charset="0"/>
              </a:rPr>
              <a:t>Prämissen</a:t>
            </a:r>
            <a:endParaRPr lang="en-DE" b="1" dirty="0">
              <a:latin typeface="Bauhaus 93" panose="04030905020B02020C02" pitchFamily="82" charset="0"/>
            </a:endParaRPr>
          </a:p>
        </p:txBody>
      </p:sp>
      <p:sp>
        <p:nvSpPr>
          <p:cNvPr id="9" name="Title 1">
            <a:extLst>
              <a:ext uri="{FF2B5EF4-FFF2-40B4-BE49-F238E27FC236}">
                <a16:creationId xmlns:a16="http://schemas.microsoft.com/office/drawing/2014/main" id="{6C3323D2-DE02-D78D-C72C-56F17E3AFD5E}"/>
              </a:ext>
            </a:extLst>
          </p:cNvPr>
          <p:cNvSpPr txBox="1">
            <a:spLocks/>
          </p:cNvSpPr>
          <p:nvPr/>
        </p:nvSpPr>
        <p:spPr>
          <a:xfrm>
            <a:off x="1444728" y="1457325"/>
            <a:ext cx="1432423" cy="6905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latin typeface="Bauhaus 93" panose="04030905020B02020C02" pitchFamily="82" charset="0"/>
              </a:rPr>
              <a:t>Learning</a:t>
            </a:r>
            <a:endParaRPr lang="en-DE" sz="2000" b="1" dirty="0">
              <a:latin typeface="Bauhaus 93" panose="04030905020B02020C02" pitchFamily="82" charset="0"/>
            </a:endParaRPr>
          </a:p>
        </p:txBody>
      </p:sp>
      <p:sp>
        <p:nvSpPr>
          <p:cNvPr id="10" name="Title 1">
            <a:extLst>
              <a:ext uri="{FF2B5EF4-FFF2-40B4-BE49-F238E27FC236}">
                <a16:creationId xmlns:a16="http://schemas.microsoft.com/office/drawing/2014/main" id="{F88F8679-FC3F-C153-8025-8B22E394E82D}"/>
              </a:ext>
            </a:extLst>
          </p:cNvPr>
          <p:cNvSpPr txBox="1">
            <a:spLocks/>
          </p:cNvSpPr>
          <p:nvPr/>
        </p:nvSpPr>
        <p:spPr>
          <a:xfrm>
            <a:off x="1444727" y="3083719"/>
            <a:ext cx="1432423" cy="6905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latin typeface="Bauhaus 93" panose="04030905020B02020C02" pitchFamily="82" charset="0"/>
              </a:rPr>
              <a:t>Gameplay</a:t>
            </a:r>
            <a:endParaRPr lang="en-DE" sz="2000" b="1" dirty="0">
              <a:latin typeface="Bauhaus 93" panose="04030905020B02020C02" pitchFamily="82" charset="0"/>
            </a:endParaRPr>
          </a:p>
        </p:txBody>
      </p:sp>
      <p:sp>
        <p:nvSpPr>
          <p:cNvPr id="11" name="Title 1">
            <a:extLst>
              <a:ext uri="{FF2B5EF4-FFF2-40B4-BE49-F238E27FC236}">
                <a16:creationId xmlns:a16="http://schemas.microsoft.com/office/drawing/2014/main" id="{E78A7F49-4710-8019-29AC-1804930DB104}"/>
              </a:ext>
            </a:extLst>
          </p:cNvPr>
          <p:cNvSpPr txBox="1">
            <a:spLocks/>
          </p:cNvSpPr>
          <p:nvPr/>
        </p:nvSpPr>
        <p:spPr>
          <a:xfrm>
            <a:off x="1597128" y="4710113"/>
            <a:ext cx="1432423" cy="6905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latin typeface="Bauhaus 93" panose="04030905020B02020C02" pitchFamily="82" charset="0"/>
              </a:rPr>
              <a:t>Story</a:t>
            </a:r>
            <a:endParaRPr lang="en-DE" sz="2000" b="1" dirty="0">
              <a:latin typeface="Bauhaus 93" panose="04030905020B02020C02" pitchFamily="82" charset="0"/>
            </a:endParaRPr>
          </a:p>
        </p:txBody>
      </p:sp>
    </p:spTree>
    <p:extLst>
      <p:ext uri="{BB962C8B-B14F-4D97-AF65-F5344CB8AC3E}">
        <p14:creationId xmlns:p14="http://schemas.microsoft.com/office/powerpoint/2010/main" val="217153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C836C11-BF0A-61F1-0930-CB44F8B479DC}"/>
              </a:ext>
            </a:extLst>
          </p:cNvPr>
          <p:cNvSpPr>
            <a:spLocks noGrp="1"/>
          </p:cNvSpPr>
          <p:nvPr>
            <p:ph type="dt" sz="half" idx="10"/>
          </p:nvPr>
        </p:nvSpPr>
        <p:spPr/>
        <p:txBody>
          <a:bodyPr/>
          <a:lstStyle/>
          <a:p>
            <a:fld id="{65233AC3-BD5F-4E3B-B426-1377A5B5C8C7}" type="datetime1">
              <a:rPr lang="de-DE" smtClean="0"/>
              <a:t>05.02.2024</a:t>
            </a:fld>
            <a:endParaRPr lang="en-DE" dirty="0"/>
          </a:p>
        </p:txBody>
      </p:sp>
      <p:sp>
        <p:nvSpPr>
          <p:cNvPr id="5" name="Footer Placeholder 4">
            <a:extLst>
              <a:ext uri="{FF2B5EF4-FFF2-40B4-BE49-F238E27FC236}">
                <a16:creationId xmlns:a16="http://schemas.microsoft.com/office/drawing/2014/main" id="{5D62DD53-7960-F161-CF49-63AA9F77A385}"/>
              </a:ext>
            </a:extLst>
          </p:cNvPr>
          <p:cNvSpPr>
            <a:spLocks noGrp="1"/>
          </p:cNvSpPr>
          <p:nvPr>
            <p:ph type="ftr" sz="quarter" idx="11"/>
          </p:nvPr>
        </p:nvSpPr>
        <p:spPr/>
        <p:txBody>
          <a:bodyPr/>
          <a:lstStyle/>
          <a:p>
            <a:r>
              <a:rPr lang="en-US"/>
              <a:t>Game Concept Document: Evomag</a:t>
            </a:r>
            <a:endParaRPr lang="en-DE"/>
          </a:p>
        </p:txBody>
      </p:sp>
      <p:sp>
        <p:nvSpPr>
          <p:cNvPr id="6" name="Slide Number Placeholder 5">
            <a:extLst>
              <a:ext uri="{FF2B5EF4-FFF2-40B4-BE49-F238E27FC236}">
                <a16:creationId xmlns:a16="http://schemas.microsoft.com/office/drawing/2014/main" id="{E27C1EC7-CF6F-8EBD-2100-105612D70B3E}"/>
              </a:ext>
            </a:extLst>
          </p:cNvPr>
          <p:cNvSpPr>
            <a:spLocks noGrp="1"/>
          </p:cNvSpPr>
          <p:nvPr>
            <p:ph type="sldNum" sz="quarter" idx="12"/>
          </p:nvPr>
        </p:nvSpPr>
        <p:spPr/>
        <p:txBody>
          <a:bodyPr/>
          <a:lstStyle/>
          <a:p>
            <a:fld id="{29C4495E-90C5-49CF-B82B-9708F32E51EC}" type="slidenum">
              <a:rPr lang="en-DE" smtClean="0"/>
              <a:t>6</a:t>
            </a:fld>
            <a:endParaRPr lang="en-DE"/>
          </a:p>
        </p:txBody>
      </p:sp>
      <p:pic>
        <p:nvPicPr>
          <p:cNvPr id="2050" name="Picture 2" descr="Geomag Pro-L Panels 110 pcs - Geomagworld">
            <a:extLst>
              <a:ext uri="{FF2B5EF4-FFF2-40B4-BE49-F238E27FC236}">
                <a16:creationId xmlns:a16="http://schemas.microsoft.com/office/drawing/2014/main" id="{F5DAFF0D-E58C-5A06-3A4E-C711AAE496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267" y="1551483"/>
            <a:ext cx="3370042" cy="337004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052" name="Picture 4" descr="Geomag Pro-L Labor Groß - Geomagworld">
            <a:extLst>
              <a:ext uri="{FF2B5EF4-FFF2-40B4-BE49-F238E27FC236}">
                <a16:creationId xmlns:a16="http://schemas.microsoft.com/office/drawing/2014/main" id="{BB354A3E-BC10-2621-3BAF-ECF56F449E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2328" y="308722"/>
            <a:ext cx="1775405" cy="17754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A3BA6DCF-1251-7697-A605-12551DB52FC6}"/>
              </a:ext>
            </a:extLst>
          </p:cNvPr>
          <p:cNvSpPr>
            <a:spLocks noGrp="1"/>
          </p:cNvSpPr>
          <p:nvPr>
            <p:ph type="title"/>
          </p:nvPr>
        </p:nvSpPr>
        <p:spPr>
          <a:xfrm>
            <a:off x="417513" y="30163"/>
            <a:ext cx="11036300" cy="690562"/>
          </a:xfrm>
        </p:spPr>
        <p:txBody>
          <a:bodyPr>
            <a:normAutofit fontScale="90000"/>
          </a:bodyPr>
          <a:lstStyle/>
          <a:p>
            <a:r>
              <a:rPr lang="en-US" b="1" dirty="0">
                <a:solidFill>
                  <a:schemeClr val="bg1"/>
                </a:solidFill>
                <a:latin typeface="Bauhaus 93" panose="04030905020B02020C02" pitchFamily="82" charset="0"/>
              </a:rPr>
              <a:t>Game </a:t>
            </a:r>
            <a:r>
              <a:rPr lang="en-US" b="1" dirty="0" err="1">
                <a:solidFill>
                  <a:schemeClr val="bg1"/>
                </a:solidFill>
                <a:latin typeface="Bauhaus 93" panose="04030905020B02020C02" pitchFamily="82" charset="0"/>
              </a:rPr>
              <a:t>Metapher</a:t>
            </a:r>
            <a:endParaRPr lang="en-DE" b="1" dirty="0">
              <a:latin typeface="Bauhaus 93" panose="04030905020B02020C02" pitchFamily="82" charset="0"/>
            </a:endParaRPr>
          </a:p>
        </p:txBody>
      </p:sp>
      <p:pic>
        <p:nvPicPr>
          <p:cNvPr id="2054" name="Picture 6">
            <a:extLst>
              <a:ext uri="{FF2B5EF4-FFF2-40B4-BE49-F238E27FC236}">
                <a16:creationId xmlns:a16="http://schemas.microsoft.com/office/drawing/2014/main" id="{EB131497-3A4F-0E3B-BDD8-C8BCDFD14D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196425"/>
            <a:ext cx="4114800" cy="9018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5CFFB6B-CD67-FA23-C5FE-A706FDA32639}"/>
              </a:ext>
            </a:extLst>
          </p:cNvPr>
          <p:cNvSpPr txBox="1"/>
          <p:nvPr/>
        </p:nvSpPr>
        <p:spPr>
          <a:xfrm>
            <a:off x="4038600" y="2356082"/>
            <a:ext cx="7901996" cy="3293209"/>
          </a:xfrm>
          <a:prstGeom prst="rect">
            <a:avLst/>
          </a:prstGeom>
          <a:noFill/>
        </p:spPr>
        <p:txBody>
          <a:bodyPr wrap="square" rtlCol="0">
            <a:spAutoFit/>
          </a:bodyPr>
          <a:lstStyle/>
          <a:p>
            <a:r>
              <a:rPr lang="en-US" sz="1600" dirty="0" err="1">
                <a:solidFill>
                  <a:schemeClr val="bg1"/>
                </a:solidFill>
                <a:latin typeface="Bauhaus 93" panose="04030905020B02020C02" pitchFamily="82" charset="0"/>
              </a:rPr>
              <a:t>Geomag</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ist</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ein</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magnetisches</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Konstruktionsspielzeug</a:t>
            </a:r>
            <a:r>
              <a:rPr lang="en-US" sz="1600" dirty="0">
                <a:solidFill>
                  <a:schemeClr val="bg1"/>
                </a:solidFill>
                <a:latin typeface="Bauhaus 93" panose="04030905020B02020C02" pitchFamily="82" charset="0"/>
              </a:rPr>
              <a:t>, das 1998 vom Schweizer </a:t>
            </a:r>
            <a:r>
              <a:rPr lang="en-US" sz="1600" dirty="0" err="1">
                <a:solidFill>
                  <a:schemeClr val="bg1"/>
                </a:solidFill>
                <a:latin typeface="Bauhaus 93" panose="04030905020B02020C02" pitchFamily="82" charset="0"/>
              </a:rPr>
              <a:t>Cladio</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Vicentelli</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erfunden</a:t>
            </a:r>
            <a:r>
              <a:rPr lang="en-US" sz="1600" dirty="0">
                <a:solidFill>
                  <a:schemeClr val="bg1"/>
                </a:solidFill>
                <a:latin typeface="Bauhaus 93" panose="04030905020B02020C02" pitchFamily="82" charset="0"/>
              </a:rPr>
              <a:t> würde. Das Spiel </a:t>
            </a:r>
            <a:r>
              <a:rPr lang="en-US" sz="1600" dirty="0" err="1">
                <a:solidFill>
                  <a:schemeClr val="bg1"/>
                </a:solidFill>
                <a:latin typeface="Bauhaus 93" panose="04030905020B02020C02" pitchFamily="82" charset="0"/>
              </a:rPr>
              <a:t>besteht</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aus</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Plastikstangen</a:t>
            </a:r>
            <a:r>
              <a:rPr lang="en-US" sz="1600" dirty="0">
                <a:solidFill>
                  <a:schemeClr val="bg1"/>
                </a:solidFill>
                <a:latin typeface="Bauhaus 93" panose="04030905020B02020C02" pitchFamily="82" charset="0"/>
              </a:rPr>
              <a:t>, die an </a:t>
            </a:r>
            <a:r>
              <a:rPr lang="en-US" sz="1600" dirty="0" err="1">
                <a:solidFill>
                  <a:schemeClr val="bg1"/>
                </a:solidFill>
                <a:latin typeface="Bauhaus 93" panose="04030905020B02020C02" pitchFamily="82" charset="0"/>
              </a:rPr>
              <a:t>jedem</a:t>
            </a:r>
            <a:r>
              <a:rPr lang="en-US" sz="1600" dirty="0">
                <a:solidFill>
                  <a:schemeClr val="bg1"/>
                </a:solidFill>
                <a:latin typeface="Bauhaus 93" panose="04030905020B02020C02" pitchFamily="82" charset="0"/>
              </a:rPr>
              <a:t> Ende einen </a:t>
            </a:r>
            <a:r>
              <a:rPr lang="en-US" sz="1600" dirty="0" err="1">
                <a:solidFill>
                  <a:schemeClr val="bg1"/>
                </a:solidFill>
                <a:latin typeface="Bauhaus 93" panose="04030905020B02020C02" pitchFamily="82" charset="0"/>
              </a:rPr>
              <a:t>kleinen</a:t>
            </a:r>
            <a:r>
              <a:rPr lang="en-US" sz="1600" dirty="0">
                <a:solidFill>
                  <a:schemeClr val="bg1"/>
                </a:solidFill>
                <a:latin typeface="Bauhaus 93" panose="04030905020B02020C02" pitchFamily="82" charset="0"/>
              </a:rPr>
              <a:t> Magnet </a:t>
            </a:r>
            <a:r>
              <a:rPr lang="en-US" sz="1600" dirty="0" err="1">
                <a:solidFill>
                  <a:schemeClr val="bg1"/>
                </a:solidFill>
                <a:latin typeface="Bauhaus 93" panose="04030905020B02020C02" pitchFamily="82" charset="0"/>
              </a:rPr>
              <a:t>besitzen</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sowie</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kleinen</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Metallkugeln</a:t>
            </a:r>
            <a:r>
              <a:rPr lang="en-US" sz="1600" dirty="0">
                <a:solidFill>
                  <a:schemeClr val="bg1"/>
                </a:solidFill>
                <a:latin typeface="Bauhaus 93" panose="04030905020B02020C02" pitchFamily="82" charset="0"/>
              </a:rPr>
              <a:t>.</a:t>
            </a:r>
            <a:br>
              <a:rPr lang="en-US" sz="1600" dirty="0">
                <a:solidFill>
                  <a:schemeClr val="bg1"/>
                </a:solidFill>
                <a:latin typeface="Bauhaus 93" panose="04030905020B02020C02" pitchFamily="82" charset="0"/>
              </a:rPr>
            </a:br>
            <a:br>
              <a:rPr lang="en-US" sz="1600" dirty="0">
                <a:solidFill>
                  <a:schemeClr val="bg1"/>
                </a:solidFill>
                <a:latin typeface="Bauhaus 93" panose="04030905020B02020C02" pitchFamily="82" charset="0"/>
              </a:rPr>
            </a:br>
            <a:r>
              <a:rPr lang="en-US" sz="1600" dirty="0">
                <a:solidFill>
                  <a:schemeClr val="bg1"/>
                </a:solidFill>
                <a:latin typeface="Bauhaus 93" panose="04030905020B02020C02" pitchFamily="82" charset="0"/>
              </a:rPr>
              <a:t>Durch die </a:t>
            </a:r>
            <a:r>
              <a:rPr lang="en-US" sz="1600" dirty="0" err="1">
                <a:solidFill>
                  <a:schemeClr val="bg1"/>
                </a:solidFill>
                <a:latin typeface="Bauhaus 93" panose="04030905020B02020C02" pitchFamily="82" charset="0"/>
              </a:rPr>
              <a:t>magnetische</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Anziehungskraft</a:t>
            </a:r>
            <a:r>
              <a:rPr lang="en-US" sz="1600" dirty="0">
                <a:solidFill>
                  <a:schemeClr val="bg1"/>
                </a:solidFill>
                <a:latin typeface="Bauhaus 93" panose="04030905020B02020C02" pitchFamily="82" charset="0"/>
              </a:rPr>
              <a:t> können die </a:t>
            </a:r>
            <a:r>
              <a:rPr lang="en-US" sz="1600" dirty="0" err="1">
                <a:solidFill>
                  <a:schemeClr val="bg1"/>
                </a:solidFill>
                <a:latin typeface="Bauhaus 93" panose="04030905020B02020C02" pitchFamily="82" charset="0"/>
              </a:rPr>
              <a:t>Stangen</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über</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Kugeln</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miteinander</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Verbunden</a:t>
            </a:r>
            <a:r>
              <a:rPr lang="en-US" sz="1600" dirty="0">
                <a:solidFill>
                  <a:schemeClr val="bg1"/>
                </a:solidFill>
                <a:latin typeface="Bauhaus 93" panose="04030905020B02020C02" pitchFamily="82" charset="0"/>
              </a:rPr>
              <a:t> werden. Die </a:t>
            </a:r>
            <a:r>
              <a:rPr lang="en-US" sz="1600" dirty="0" err="1">
                <a:solidFill>
                  <a:schemeClr val="bg1"/>
                </a:solidFill>
                <a:latin typeface="Bauhaus 93" panose="04030905020B02020C02" pitchFamily="82" charset="0"/>
              </a:rPr>
              <a:t>entstehenden</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Flächen</a:t>
            </a:r>
            <a:r>
              <a:rPr lang="en-US" sz="1600" dirty="0">
                <a:solidFill>
                  <a:schemeClr val="bg1"/>
                </a:solidFill>
                <a:latin typeface="Bauhaus 93" panose="04030905020B02020C02" pitchFamily="82" charset="0"/>
              </a:rPr>
              <a:t> können </a:t>
            </a:r>
            <a:r>
              <a:rPr lang="en-US" sz="1600" dirty="0" err="1">
                <a:solidFill>
                  <a:schemeClr val="bg1"/>
                </a:solidFill>
                <a:latin typeface="Bauhaus 93" panose="04030905020B02020C02" pitchFamily="82" charset="0"/>
              </a:rPr>
              <a:t>mit</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Plastikplättchen</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gefüllt</a:t>
            </a:r>
            <a:r>
              <a:rPr lang="en-US" sz="1600" dirty="0">
                <a:solidFill>
                  <a:schemeClr val="bg1"/>
                </a:solidFill>
                <a:latin typeface="Bauhaus 93" panose="04030905020B02020C02" pitchFamily="82" charset="0"/>
              </a:rPr>
              <a:t> werden um die </a:t>
            </a:r>
            <a:r>
              <a:rPr lang="en-US" sz="1600" dirty="0" err="1">
                <a:solidFill>
                  <a:schemeClr val="bg1"/>
                </a:solidFill>
                <a:latin typeface="Bauhaus 93" panose="04030905020B02020C02" pitchFamily="82" charset="0"/>
              </a:rPr>
              <a:t>Stabilität</a:t>
            </a:r>
            <a:r>
              <a:rPr lang="en-US" sz="1600" dirty="0">
                <a:solidFill>
                  <a:schemeClr val="bg1"/>
                </a:solidFill>
                <a:latin typeface="Bauhaus 93" panose="04030905020B02020C02" pitchFamily="82" charset="0"/>
              </a:rPr>
              <a:t> und die </a:t>
            </a:r>
            <a:r>
              <a:rPr lang="en-US" sz="1600" dirty="0" err="1">
                <a:solidFill>
                  <a:schemeClr val="bg1"/>
                </a:solidFill>
                <a:latin typeface="Bauhaus 93" panose="04030905020B02020C02" pitchFamily="82" charset="0"/>
              </a:rPr>
              <a:t>Optik</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zu</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verbessern</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Beim</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Zusammenführen</a:t>
            </a:r>
            <a:r>
              <a:rPr lang="en-US" sz="1600" dirty="0">
                <a:solidFill>
                  <a:schemeClr val="bg1"/>
                </a:solidFill>
                <a:latin typeface="Bauhaus 93" panose="04030905020B02020C02" pitchFamily="82" charset="0"/>
              </a:rPr>
              <a:t> von </a:t>
            </a:r>
            <a:r>
              <a:rPr lang="en-US" sz="1600" dirty="0" err="1">
                <a:solidFill>
                  <a:schemeClr val="bg1"/>
                </a:solidFill>
                <a:latin typeface="Bauhaus 93" panose="04030905020B02020C02" pitchFamily="82" charset="0"/>
              </a:rPr>
              <a:t>Kugeln</a:t>
            </a:r>
            <a:r>
              <a:rPr lang="en-US" sz="1600" dirty="0">
                <a:solidFill>
                  <a:schemeClr val="bg1"/>
                </a:solidFill>
                <a:latin typeface="Bauhaus 93" panose="04030905020B02020C02" pitchFamily="82" charset="0"/>
              </a:rPr>
              <a:t> und </a:t>
            </a:r>
            <a:r>
              <a:rPr lang="en-US" sz="1600" dirty="0" err="1">
                <a:solidFill>
                  <a:schemeClr val="bg1"/>
                </a:solidFill>
                <a:latin typeface="Bauhaus 93" panose="04030905020B02020C02" pitchFamily="82" charset="0"/>
              </a:rPr>
              <a:t>Stangen</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entsteht</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ein</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befriedigendes</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Klicken</a:t>
            </a:r>
            <a:r>
              <a:rPr lang="en-US" sz="1600" dirty="0">
                <a:solidFill>
                  <a:schemeClr val="bg1"/>
                </a:solidFill>
                <a:latin typeface="Bauhaus 93" panose="04030905020B02020C02" pitchFamily="82" charset="0"/>
              </a:rPr>
              <a:t>.</a:t>
            </a:r>
          </a:p>
          <a:p>
            <a:r>
              <a:rPr lang="en-US" sz="1600" dirty="0">
                <a:solidFill>
                  <a:schemeClr val="bg1"/>
                </a:solidFill>
                <a:latin typeface="Bauhaus 93" panose="04030905020B02020C02" pitchFamily="82" charset="0"/>
              </a:rPr>
              <a:t>Die </a:t>
            </a:r>
            <a:r>
              <a:rPr lang="en-US" sz="1600" dirty="0" err="1">
                <a:solidFill>
                  <a:schemeClr val="bg1"/>
                </a:solidFill>
                <a:latin typeface="Bauhaus 93" panose="04030905020B02020C02" pitchFamily="82" charset="0"/>
              </a:rPr>
              <a:t>entstehenden</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Strukturen</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sind</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erstaunlich</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stabil</a:t>
            </a:r>
            <a:r>
              <a:rPr lang="en-US" sz="1600" dirty="0">
                <a:solidFill>
                  <a:schemeClr val="bg1"/>
                </a:solidFill>
                <a:latin typeface="Bauhaus 93" panose="04030905020B02020C02" pitchFamily="82" charset="0"/>
              </a:rPr>
              <a:t>, die </a:t>
            </a:r>
            <a:r>
              <a:rPr lang="en-US" sz="1600" dirty="0" err="1">
                <a:solidFill>
                  <a:schemeClr val="bg1"/>
                </a:solidFill>
                <a:latin typeface="Bauhaus 93" panose="04030905020B02020C02" pitchFamily="82" charset="0"/>
              </a:rPr>
              <a:t>Vielfältigkeit</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ist</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nur</a:t>
            </a:r>
            <a:r>
              <a:rPr lang="en-US" sz="1600" dirty="0">
                <a:solidFill>
                  <a:schemeClr val="bg1"/>
                </a:solidFill>
                <a:latin typeface="Bauhaus 93" panose="04030905020B02020C02" pitchFamily="82" charset="0"/>
              </a:rPr>
              <a:t> durch die </a:t>
            </a:r>
            <a:r>
              <a:rPr lang="en-US" sz="1600" dirty="0" err="1">
                <a:solidFill>
                  <a:schemeClr val="bg1"/>
                </a:solidFill>
                <a:latin typeface="Bauhaus 93" panose="04030905020B02020C02" pitchFamily="82" charset="0"/>
              </a:rPr>
              <a:t>Fantasie</a:t>
            </a:r>
            <a:r>
              <a:rPr lang="en-US" sz="1600" dirty="0">
                <a:solidFill>
                  <a:schemeClr val="bg1"/>
                </a:solidFill>
                <a:latin typeface="Bauhaus 93" panose="04030905020B02020C02" pitchFamily="82" charset="0"/>
              </a:rPr>
              <a:t> des </a:t>
            </a:r>
            <a:r>
              <a:rPr lang="en-US" sz="1600" dirty="0" err="1">
                <a:solidFill>
                  <a:schemeClr val="bg1"/>
                </a:solidFill>
                <a:latin typeface="Bauhaus 93" panose="04030905020B02020C02" pitchFamily="82" charset="0"/>
              </a:rPr>
              <a:t>Bauenden</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begrenzt</a:t>
            </a:r>
            <a:r>
              <a:rPr lang="en-US" sz="1600" dirty="0">
                <a:solidFill>
                  <a:schemeClr val="bg1"/>
                </a:solidFill>
                <a:latin typeface="Bauhaus 93" panose="04030905020B02020C02" pitchFamily="82" charset="0"/>
              </a:rPr>
              <a:t>.</a:t>
            </a:r>
          </a:p>
          <a:p>
            <a:endParaRPr lang="en-US" sz="1600" dirty="0">
              <a:solidFill>
                <a:schemeClr val="bg1"/>
              </a:solidFill>
              <a:latin typeface="Bauhaus 93" panose="04030905020B02020C02" pitchFamily="82" charset="0"/>
            </a:endParaRPr>
          </a:p>
          <a:p>
            <a:r>
              <a:rPr lang="en-US" sz="1600" dirty="0">
                <a:solidFill>
                  <a:schemeClr val="bg1"/>
                </a:solidFill>
                <a:latin typeface="Bauhaus 93" panose="04030905020B02020C02" pitchFamily="82" charset="0"/>
              </a:rPr>
              <a:t>Das </a:t>
            </a:r>
            <a:r>
              <a:rPr lang="en-US" sz="1600" dirty="0" err="1">
                <a:solidFill>
                  <a:schemeClr val="bg1"/>
                </a:solidFill>
                <a:latin typeface="Bauhaus 93" panose="04030905020B02020C02" pitchFamily="82" charset="0"/>
              </a:rPr>
              <a:t>Erstellen</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eigener</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Kreaturen</a:t>
            </a:r>
            <a:r>
              <a:rPr lang="en-US" sz="1600" dirty="0">
                <a:solidFill>
                  <a:schemeClr val="bg1"/>
                </a:solidFill>
                <a:latin typeface="Bauhaus 93" panose="04030905020B02020C02" pitchFamily="82" charset="0"/>
              </a:rPr>
              <a:t> in </a:t>
            </a:r>
            <a:r>
              <a:rPr lang="en-US" sz="1600" dirty="0" err="1">
                <a:solidFill>
                  <a:schemeClr val="bg1"/>
                </a:solidFill>
                <a:latin typeface="Bauhaus 93" panose="04030905020B02020C02" pitchFamily="82" charset="0"/>
              </a:rPr>
              <a:t>Evomag</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soll</a:t>
            </a:r>
            <a:r>
              <a:rPr lang="en-US" sz="1600" dirty="0">
                <a:solidFill>
                  <a:schemeClr val="bg1"/>
                </a:solidFill>
                <a:latin typeface="Bauhaus 93" panose="04030905020B02020C02" pitchFamily="82" charset="0"/>
              </a:rPr>
              <a:t> so intuitive, </a:t>
            </a:r>
            <a:r>
              <a:rPr lang="en-US" sz="1600" dirty="0" err="1">
                <a:solidFill>
                  <a:schemeClr val="bg1"/>
                </a:solidFill>
                <a:latin typeface="Bauhaus 93" panose="04030905020B02020C02" pitchFamily="82" charset="0"/>
              </a:rPr>
              <a:t>frei</a:t>
            </a:r>
            <a:r>
              <a:rPr lang="en-US" sz="1600" dirty="0">
                <a:solidFill>
                  <a:schemeClr val="bg1"/>
                </a:solidFill>
                <a:latin typeface="Bauhaus 93" panose="04030905020B02020C02" pitchFamily="82" charset="0"/>
              </a:rPr>
              <a:t> und </a:t>
            </a:r>
            <a:r>
              <a:rPr lang="en-US" sz="1600" dirty="0" err="1">
                <a:solidFill>
                  <a:schemeClr val="bg1"/>
                </a:solidFill>
                <a:latin typeface="Bauhaus 93" panose="04030905020B02020C02" pitchFamily="82" charset="0"/>
              </a:rPr>
              <a:t>befriedigend</a:t>
            </a:r>
            <a:r>
              <a:rPr lang="en-US" sz="1600" dirty="0">
                <a:solidFill>
                  <a:schemeClr val="bg1"/>
                </a:solidFill>
                <a:latin typeface="Bauhaus 93" panose="04030905020B02020C02" pitchFamily="82" charset="0"/>
              </a:rPr>
              <a:t> sein, wie die </a:t>
            </a:r>
            <a:r>
              <a:rPr lang="en-US" sz="1600" dirty="0" err="1">
                <a:solidFill>
                  <a:schemeClr val="bg1"/>
                </a:solidFill>
                <a:latin typeface="Bauhaus 93" panose="04030905020B02020C02" pitchFamily="82" charset="0"/>
              </a:rPr>
              <a:t>ein</a:t>
            </a:r>
            <a:r>
              <a:rPr lang="en-US" sz="1600" dirty="0">
                <a:solidFill>
                  <a:schemeClr val="bg1"/>
                </a:solidFill>
                <a:latin typeface="Bauhaus 93" panose="04030905020B02020C02" pitchFamily="82" charset="0"/>
              </a:rPr>
              <a:t> Kind das </a:t>
            </a:r>
            <a:r>
              <a:rPr lang="en-US" sz="1600" dirty="0" err="1">
                <a:solidFill>
                  <a:schemeClr val="bg1"/>
                </a:solidFill>
                <a:latin typeface="Bauhaus 93" panose="04030905020B02020C02" pitchFamily="82" charset="0"/>
              </a:rPr>
              <a:t>mit</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Geomag</a:t>
            </a:r>
            <a:r>
              <a:rPr lang="en-US" sz="1600" dirty="0">
                <a:solidFill>
                  <a:schemeClr val="bg1"/>
                </a:solidFill>
                <a:latin typeface="Bauhaus 93" panose="04030905020B02020C02" pitchFamily="82" charset="0"/>
              </a:rPr>
              <a:t> </a:t>
            </a:r>
            <a:r>
              <a:rPr lang="en-US" sz="1600" dirty="0" err="1">
                <a:solidFill>
                  <a:schemeClr val="bg1"/>
                </a:solidFill>
                <a:latin typeface="Bauhaus 93" panose="04030905020B02020C02" pitchFamily="82" charset="0"/>
              </a:rPr>
              <a:t>spielt</a:t>
            </a:r>
            <a:r>
              <a:rPr lang="en-US" sz="1600" dirty="0">
                <a:solidFill>
                  <a:schemeClr val="bg1"/>
                </a:solidFill>
                <a:latin typeface="Bauhaus 93" panose="04030905020B02020C02" pitchFamily="82" charset="0"/>
              </a:rPr>
              <a:t>.</a:t>
            </a:r>
            <a:endParaRPr lang="en-DE" sz="1600" dirty="0">
              <a:solidFill>
                <a:schemeClr val="bg1"/>
              </a:solidFill>
              <a:latin typeface="Bauhaus 93" panose="04030905020B02020C02" pitchFamily="82" charset="0"/>
            </a:endParaRPr>
          </a:p>
        </p:txBody>
      </p:sp>
    </p:spTree>
    <p:extLst>
      <p:ext uri="{BB962C8B-B14F-4D97-AF65-F5344CB8AC3E}">
        <p14:creationId xmlns:p14="http://schemas.microsoft.com/office/powerpoint/2010/main" val="2221380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A0FCEB28-5B0C-5ACB-9F8B-5C18F3A7F54E}"/>
              </a:ext>
            </a:extLst>
          </p:cNvPr>
          <p:cNvGraphicFramePr>
            <a:graphicFrameLocks noGrp="1"/>
          </p:cNvGraphicFramePr>
          <p:nvPr>
            <p:ph idx="1"/>
            <p:extLst>
              <p:ext uri="{D42A27DB-BD31-4B8C-83A1-F6EECF244321}">
                <p14:modId xmlns:p14="http://schemas.microsoft.com/office/powerpoint/2010/main" val="1256839938"/>
              </p:ext>
            </p:extLst>
          </p:nvPr>
        </p:nvGraphicFramePr>
        <p:xfrm>
          <a:off x="132633" y="910173"/>
          <a:ext cx="11926734" cy="5151247"/>
        </p:xfrm>
        <a:graphic>
          <a:graphicData uri="http://schemas.openxmlformats.org/drawingml/2006/table">
            <a:tbl>
              <a:tblPr firstRow="1" bandRow="1">
                <a:tableStyleId>{5C22544A-7EE6-4342-B048-85BDC9FD1C3A}</a:tableStyleId>
              </a:tblPr>
              <a:tblGrid>
                <a:gridCol w="1839663">
                  <a:extLst>
                    <a:ext uri="{9D8B030D-6E8A-4147-A177-3AD203B41FA5}">
                      <a16:colId xmlns:a16="http://schemas.microsoft.com/office/drawing/2014/main" val="211750897"/>
                    </a:ext>
                  </a:extLst>
                </a:gridCol>
                <a:gridCol w="1643740">
                  <a:extLst>
                    <a:ext uri="{9D8B030D-6E8A-4147-A177-3AD203B41FA5}">
                      <a16:colId xmlns:a16="http://schemas.microsoft.com/office/drawing/2014/main" val="3139186299"/>
                    </a:ext>
                  </a:extLst>
                </a:gridCol>
                <a:gridCol w="2060369">
                  <a:extLst>
                    <a:ext uri="{9D8B030D-6E8A-4147-A177-3AD203B41FA5}">
                      <a16:colId xmlns:a16="http://schemas.microsoft.com/office/drawing/2014/main" val="3286426827"/>
                    </a:ext>
                  </a:extLst>
                </a:gridCol>
                <a:gridCol w="2359734">
                  <a:extLst>
                    <a:ext uri="{9D8B030D-6E8A-4147-A177-3AD203B41FA5}">
                      <a16:colId xmlns:a16="http://schemas.microsoft.com/office/drawing/2014/main" val="3783368170"/>
                    </a:ext>
                  </a:extLst>
                </a:gridCol>
                <a:gridCol w="2011614">
                  <a:extLst>
                    <a:ext uri="{9D8B030D-6E8A-4147-A177-3AD203B41FA5}">
                      <a16:colId xmlns:a16="http://schemas.microsoft.com/office/drawing/2014/main" val="3154376441"/>
                    </a:ext>
                  </a:extLst>
                </a:gridCol>
                <a:gridCol w="2011614">
                  <a:extLst>
                    <a:ext uri="{9D8B030D-6E8A-4147-A177-3AD203B41FA5}">
                      <a16:colId xmlns:a16="http://schemas.microsoft.com/office/drawing/2014/main" val="1766518312"/>
                    </a:ext>
                  </a:extLst>
                </a:gridCol>
              </a:tblGrid>
              <a:tr h="605509">
                <a:tc>
                  <a:txBody>
                    <a:bodyPr/>
                    <a:lstStyle/>
                    <a:p>
                      <a:r>
                        <a:rPr lang="en-US" sz="1400" dirty="0" err="1"/>
                        <a:t>Lern</a:t>
                      </a:r>
                      <a:r>
                        <a:rPr lang="en-US" sz="1400" dirty="0"/>
                        <a:t>- und </a:t>
                      </a:r>
                      <a:r>
                        <a:rPr lang="en-US" sz="1400" dirty="0" err="1"/>
                        <a:t>Kommunikationsziel</a:t>
                      </a:r>
                      <a:endParaRPr lang="en-DE" sz="1400" dirty="0"/>
                    </a:p>
                  </a:txBody>
                  <a:tcPr/>
                </a:tc>
                <a:tc>
                  <a:txBody>
                    <a:bodyPr/>
                    <a:lstStyle/>
                    <a:p>
                      <a:r>
                        <a:rPr lang="en-US" sz="1400" dirty="0" err="1"/>
                        <a:t>Umsetzung</a:t>
                      </a:r>
                      <a:r>
                        <a:rPr lang="en-US" sz="1400" dirty="0"/>
                        <a:t> </a:t>
                      </a:r>
                      <a:r>
                        <a:rPr lang="en-US" sz="1400" dirty="0" err="1"/>
                        <a:t>im</a:t>
                      </a:r>
                      <a:r>
                        <a:rPr lang="en-US" sz="1400" dirty="0"/>
                        <a:t> Spiel</a:t>
                      </a:r>
                      <a:endParaRPr lang="en-DE" sz="1400" dirty="0"/>
                    </a:p>
                  </a:txBody>
                  <a:tcPr/>
                </a:tc>
                <a:tc>
                  <a:txBody>
                    <a:bodyPr/>
                    <a:lstStyle/>
                    <a:p>
                      <a:r>
                        <a:rPr lang="en-US" sz="1400" dirty="0"/>
                        <a:t>Spiel-</a:t>
                      </a:r>
                      <a:r>
                        <a:rPr lang="en-US" sz="1400" dirty="0" err="1"/>
                        <a:t>Elemente</a:t>
                      </a:r>
                      <a:endParaRPr lang="en-DE" sz="1400" dirty="0"/>
                    </a:p>
                  </a:txBody>
                  <a:tcPr/>
                </a:tc>
                <a:tc>
                  <a:txBody>
                    <a:bodyPr/>
                    <a:lstStyle/>
                    <a:p>
                      <a:r>
                        <a:rPr lang="en-US" sz="1400" dirty="0" err="1"/>
                        <a:t>Regeln</a:t>
                      </a:r>
                      <a:endParaRPr lang="en-DE" sz="1400" dirty="0"/>
                    </a:p>
                  </a:txBody>
                  <a:tcPr/>
                </a:tc>
                <a:tc>
                  <a:txBody>
                    <a:bodyPr/>
                    <a:lstStyle/>
                    <a:p>
                      <a:r>
                        <a:rPr lang="en-US" sz="1400" dirty="0" err="1"/>
                        <a:t>Ziele</a:t>
                      </a:r>
                      <a:endParaRPr lang="en-DE" sz="1400" dirty="0"/>
                    </a:p>
                  </a:txBody>
                  <a:tcPr/>
                </a:tc>
                <a:tc>
                  <a:txBody>
                    <a:bodyPr/>
                    <a:lstStyle/>
                    <a:p>
                      <a:r>
                        <a:rPr lang="en-US" sz="1400" dirty="0"/>
                        <a:t>Feedback</a:t>
                      </a:r>
                      <a:endParaRPr lang="en-DE" sz="1400" dirty="0"/>
                    </a:p>
                  </a:txBody>
                  <a:tcPr/>
                </a:tc>
                <a:extLst>
                  <a:ext uri="{0D108BD9-81ED-4DB2-BD59-A6C34878D82A}">
                    <a16:rowId xmlns:a16="http://schemas.microsoft.com/office/drawing/2014/main" val="3074950631"/>
                  </a:ext>
                </a:extLst>
              </a:tr>
              <a:tr h="10902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a:t>Effiziente</a:t>
                      </a:r>
                      <a:r>
                        <a:rPr lang="en-US" sz="1000" dirty="0"/>
                        <a:t> </a:t>
                      </a:r>
                      <a:r>
                        <a:rPr lang="en-US" sz="1000" dirty="0" err="1"/>
                        <a:t>Bewegung</a:t>
                      </a:r>
                      <a:r>
                        <a:rPr lang="en-US" sz="1000" dirty="0"/>
                        <a:t> durch die </a:t>
                      </a:r>
                      <a:r>
                        <a:rPr lang="en-US" sz="1000" dirty="0" err="1"/>
                        <a:t>Spielwelt</a:t>
                      </a:r>
                      <a:r>
                        <a:rPr lang="en-US" sz="1000" dirty="0"/>
                        <a:t>, </a:t>
                      </a:r>
                      <a:r>
                        <a:rPr lang="en-US" sz="1000" dirty="0" err="1"/>
                        <a:t>passende</a:t>
                      </a:r>
                      <a:r>
                        <a:rPr lang="en-US" sz="1000" dirty="0"/>
                        <a:t> </a:t>
                      </a:r>
                      <a:r>
                        <a:rPr lang="en-US" sz="1000" dirty="0" err="1"/>
                        <a:t>Nahrung</a:t>
                      </a:r>
                      <a:r>
                        <a:rPr lang="en-US" sz="1000" dirty="0"/>
                        <a:t> </a:t>
                      </a:r>
                      <a:r>
                        <a:rPr lang="en-US" sz="1000" dirty="0" err="1"/>
                        <a:t>finden</a:t>
                      </a:r>
                      <a:endParaRPr lang="en-DE" sz="1000" dirty="0"/>
                    </a:p>
                  </a:txBody>
                  <a:tcPr/>
                </a:tc>
                <a:tc>
                  <a:txBody>
                    <a:bodyPr/>
                    <a:lstStyle/>
                    <a:p>
                      <a:r>
                        <a:rPr lang="en-US" sz="1000" dirty="0"/>
                        <a:t>Spieler </a:t>
                      </a:r>
                      <a:r>
                        <a:rPr lang="en-US" sz="1000" dirty="0" err="1"/>
                        <a:t>bewegt</a:t>
                      </a:r>
                      <a:r>
                        <a:rPr lang="en-US" sz="1000" dirty="0"/>
                        <a:t> sich durch die </a:t>
                      </a:r>
                      <a:r>
                        <a:rPr lang="en-US" sz="1000" dirty="0" err="1"/>
                        <a:t>Spielwelt</a:t>
                      </a:r>
                      <a:r>
                        <a:rPr lang="en-US" sz="1000" dirty="0"/>
                        <a:t> und </a:t>
                      </a:r>
                      <a:r>
                        <a:rPr lang="en-US" sz="1000" dirty="0" err="1"/>
                        <a:t>sammelt</a:t>
                      </a:r>
                      <a:r>
                        <a:rPr lang="en-US" sz="1000" dirty="0"/>
                        <a:t> die </a:t>
                      </a:r>
                      <a:r>
                        <a:rPr lang="en-US" sz="1000" dirty="0" err="1"/>
                        <a:t>passende</a:t>
                      </a:r>
                      <a:r>
                        <a:rPr lang="en-US" sz="1000" dirty="0"/>
                        <a:t> </a:t>
                      </a:r>
                      <a:r>
                        <a:rPr lang="en-US" sz="1000" dirty="0" err="1"/>
                        <a:t>Nahrung</a:t>
                      </a:r>
                      <a:r>
                        <a:rPr lang="en-US" sz="1000" dirty="0"/>
                        <a:t> </a:t>
                      </a:r>
                      <a:r>
                        <a:rPr lang="en-US" sz="1000" dirty="0" err="1"/>
                        <a:t>ein</a:t>
                      </a:r>
                      <a:endParaRPr lang="en-DE" sz="1000" dirty="0"/>
                    </a:p>
                  </a:txBody>
                  <a:tcPr/>
                </a:tc>
                <a:tc>
                  <a:txBody>
                    <a:bodyPr/>
                    <a:lstStyle/>
                    <a:p>
                      <a:r>
                        <a:rPr lang="en-US" sz="1000" dirty="0" err="1"/>
                        <a:t>Fleischliche</a:t>
                      </a:r>
                      <a:r>
                        <a:rPr lang="en-US" sz="1000" dirty="0"/>
                        <a:t> </a:t>
                      </a:r>
                      <a:r>
                        <a:rPr lang="en-US" sz="1000" dirty="0" err="1"/>
                        <a:t>Nahrung</a:t>
                      </a:r>
                      <a:r>
                        <a:rPr lang="en-US" sz="1000" dirty="0"/>
                        <a:t>, </a:t>
                      </a:r>
                      <a:r>
                        <a:rPr lang="en-US" sz="1000" dirty="0" err="1"/>
                        <a:t>Pflanzliche</a:t>
                      </a:r>
                      <a:r>
                        <a:rPr lang="en-US" sz="1000" dirty="0"/>
                        <a:t> </a:t>
                      </a:r>
                      <a:r>
                        <a:rPr lang="en-US" sz="1000" dirty="0" err="1"/>
                        <a:t>Nahrung</a:t>
                      </a:r>
                      <a:r>
                        <a:rPr lang="en-US" sz="1000" dirty="0"/>
                        <a:t>, </a:t>
                      </a:r>
                      <a:r>
                        <a:rPr lang="en-US" sz="1000" dirty="0" err="1"/>
                        <a:t>Hindernisse</a:t>
                      </a:r>
                      <a:endParaRPr lang="en-DE" sz="1000" dirty="0"/>
                    </a:p>
                  </a:txBody>
                  <a:tcPr/>
                </a:tc>
                <a:tc>
                  <a:txBody>
                    <a:bodyPr/>
                    <a:lstStyle/>
                    <a:p>
                      <a:r>
                        <a:rPr lang="en-US" sz="1000" dirty="0" err="1"/>
                        <a:t>Fleischfresser</a:t>
                      </a:r>
                      <a:r>
                        <a:rPr lang="en-US" sz="1000" dirty="0"/>
                        <a:t> und </a:t>
                      </a:r>
                      <a:r>
                        <a:rPr lang="en-US" sz="1000" dirty="0" err="1"/>
                        <a:t>Pflanzenfresser</a:t>
                      </a:r>
                      <a:r>
                        <a:rPr lang="en-US" sz="1000" dirty="0"/>
                        <a:t> </a:t>
                      </a:r>
                      <a:r>
                        <a:rPr lang="en-US" sz="1000" dirty="0" err="1"/>
                        <a:t>sind</a:t>
                      </a:r>
                      <a:r>
                        <a:rPr lang="en-US" sz="1000" dirty="0"/>
                        <a:t> auf </a:t>
                      </a:r>
                      <a:r>
                        <a:rPr lang="en-US" sz="1000" dirty="0" err="1"/>
                        <a:t>ihre</a:t>
                      </a:r>
                      <a:r>
                        <a:rPr lang="en-US" sz="1000" dirty="0"/>
                        <a:t> </a:t>
                      </a:r>
                      <a:r>
                        <a:rPr lang="en-US" sz="1000" dirty="0" err="1"/>
                        <a:t>jeweilige</a:t>
                      </a:r>
                      <a:r>
                        <a:rPr lang="en-US" sz="1000" dirty="0"/>
                        <a:t> </a:t>
                      </a:r>
                      <a:r>
                        <a:rPr lang="en-US" sz="1000" dirty="0" err="1"/>
                        <a:t>Nahrung</a:t>
                      </a:r>
                      <a:r>
                        <a:rPr lang="en-US" sz="1000" dirty="0"/>
                        <a:t> </a:t>
                      </a:r>
                      <a:r>
                        <a:rPr lang="en-US" sz="1000" dirty="0" err="1"/>
                        <a:t>beschränkt</a:t>
                      </a:r>
                      <a:endParaRPr lang="en-DE" sz="1000" dirty="0"/>
                    </a:p>
                  </a:txBody>
                  <a:tcPr/>
                </a:tc>
                <a:tc>
                  <a:txBody>
                    <a:bodyPr/>
                    <a:lstStyle/>
                    <a:p>
                      <a:r>
                        <a:rPr lang="en-US" sz="1000" dirty="0" err="1"/>
                        <a:t>Nahrung</a:t>
                      </a:r>
                      <a:r>
                        <a:rPr lang="en-US" sz="1000" dirty="0"/>
                        <a:t> </a:t>
                      </a:r>
                      <a:r>
                        <a:rPr lang="en-US" sz="1000" dirty="0" err="1"/>
                        <a:t>finden</a:t>
                      </a:r>
                      <a:r>
                        <a:rPr lang="en-US" sz="1000" dirty="0"/>
                        <a:t> und </a:t>
                      </a:r>
                      <a:r>
                        <a:rPr lang="en-US" sz="1000" dirty="0" err="1"/>
                        <a:t>essen</a:t>
                      </a:r>
                      <a:r>
                        <a:rPr lang="en-US" sz="1000" dirty="0"/>
                        <a:t> bevor andere </a:t>
                      </a:r>
                      <a:r>
                        <a:rPr lang="en-US" sz="1000" dirty="0" err="1"/>
                        <a:t>Kreaturen</a:t>
                      </a:r>
                      <a:r>
                        <a:rPr lang="en-US" sz="1000" dirty="0"/>
                        <a:t> die </a:t>
                      </a:r>
                      <a:r>
                        <a:rPr lang="en-US" sz="1000" dirty="0" err="1"/>
                        <a:t>Nahrung</a:t>
                      </a:r>
                      <a:r>
                        <a:rPr lang="en-US" sz="1000" dirty="0"/>
                        <a:t> </a:t>
                      </a:r>
                      <a:r>
                        <a:rPr lang="en-US" sz="1000" dirty="0" err="1"/>
                        <a:t>wegfressen</a:t>
                      </a:r>
                      <a:endParaRPr lang="en-DE" sz="1000" dirty="0"/>
                    </a:p>
                  </a:txBody>
                  <a:tcPr/>
                </a:tc>
                <a:tc>
                  <a:txBody>
                    <a:bodyPr/>
                    <a:lstStyle/>
                    <a:p>
                      <a:r>
                        <a:rPr lang="en-US" sz="1000" dirty="0" err="1"/>
                        <a:t>Hindernisse</a:t>
                      </a:r>
                      <a:r>
                        <a:rPr lang="en-US" sz="1000" dirty="0"/>
                        <a:t> </a:t>
                      </a:r>
                      <a:r>
                        <a:rPr lang="en-US" sz="1000" dirty="0" err="1"/>
                        <a:t>blockieren</a:t>
                      </a:r>
                      <a:r>
                        <a:rPr lang="en-US" sz="1000" dirty="0"/>
                        <a:t> </a:t>
                      </a:r>
                      <a:r>
                        <a:rPr lang="en-US" sz="1000" dirty="0" err="1"/>
                        <a:t>Bewegung</a:t>
                      </a:r>
                      <a:r>
                        <a:rPr lang="en-US" sz="1000" dirty="0"/>
                        <a:t>. Essen </a:t>
                      </a:r>
                      <a:r>
                        <a:rPr lang="en-US" sz="1000" dirty="0" err="1"/>
                        <a:t>passender</a:t>
                      </a:r>
                      <a:r>
                        <a:rPr lang="en-US" sz="1000" dirty="0"/>
                        <a:t> </a:t>
                      </a:r>
                      <a:r>
                        <a:rPr lang="en-US" sz="1000" dirty="0" err="1"/>
                        <a:t>Nahrung</a:t>
                      </a:r>
                      <a:r>
                        <a:rPr lang="en-US" sz="1000" dirty="0"/>
                        <a:t> </a:t>
                      </a:r>
                      <a:r>
                        <a:rPr lang="en-US" sz="1000" dirty="0" err="1"/>
                        <a:t>erhöht</a:t>
                      </a:r>
                      <a:r>
                        <a:rPr lang="en-US" sz="1000" dirty="0"/>
                        <a:t> die </a:t>
                      </a:r>
                      <a:r>
                        <a:rPr lang="en-US" sz="1000" dirty="0" err="1"/>
                        <a:t>Energieanzeige</a:t>
                      </a:r>
                      <a:r>
                        <a:rPr lang="en-US" sz="1000" dirty="0"/>
                        <a:t> und gibt die </a:t>
                      </a:r>
                      <a:r>
                        <a:rPr lang="en-US" sz="1000" dirty="0" err="1"/>
                        <a:t>Evolutionspunkte</a:t>
                      </a:r>
                      <a:r>
                        <a:rPr lang="en-US" sz="1000" dirty="0"/>
                        <a:t> und </a:t>
                      </a:r>
                      <a:r>
                        <a:rPr lang="en-US" sz="1000" dirty="0" err="1"/>
                        <a:t>Lebenspunkte</a:t>
                      </a:r>
                      <a:r>
                        <a:rPr lang="en-US" sz="1000" dirty="0"/>
                        <a:t> und wird durch </a:t>
                      </a:r>
                      <a:r>
                        <a:rPr lang="en-US" sz="1000" dirty="0" err="1"/>
                        <a:t>Animationen</a:t>
                      </a:r>
                      <a:r>
                        <a:rPr lang="en-US" sz="1000" dirty="0"/>
                        <a:t>/</a:t>
                      </a:r>
                      <a:r>
                        <a:rPr lang="en-US" sz="1000" dirty="0" err="1"/>
                        <a:t>Soundeffekte</a:t>
                      </a:r>
                      <a:r>
                        <a:rPr lang="en-US" sz="1000" dirty="0"/>
                        <a:t> </a:t>
                      </a:r>
                      <a:r>
                        <a:rPr lang="en-US" sz="1000" dirty="0" err="1"/>
                        <a:t>untermalt</a:t>
                      </a:r>
                      <a:endParaRPr lang="en-DE" sz="1000" dirty="0"/>
                    </a:p>
                  </a:txBody>
                  <a:tcPr/>
                </a:tc>
                <a:extLst>
                  <a:ext uri="{0D108BD9-81ED-4DB2-BD59-A6C34878D82A}">
                    <a16:rowId xmlns:a16="http://schemas.microsoft.com/office/drawing/2014/main" val="2094746447"/>
                  </a:ext>
                </a:extLst>
              </a:tr>
              <a:tr h="1200064">
                <a:tc>
                  <a:txBody>
                    <a:bodyPr/>
                    <a:lstStyle/>
                    <a:p>
                      <a:pPr algn="l"/>
                      <a:r>
                        <a:rPr lang="de-DE" sz="1000" dirty="0"/>
                        <a:t>Welche Mutationen/Evolutionen sind hilfreich (und unterstützen welchen Spielstil). Welche Mutationen sind weniger hilfreich oder kontraproduktiv.</a:t>
                      </a:r>
                      <a:endParaRPr lang="en-DE" sz="1000" dirty="0"/>
                    </a:p>
                  </a:txBody>
                  <a:tcPr/>
                </a:tc>
                <a:tc>
                  <a:txBody>
                    <a:bodyPr/>
                    <a:lstStyle/>
                    <a:p>
                      <a:pPr marL="0" indent="0">
                        <a:buFont typeface="+mj-lt"/>
                        <a:buNone/>
                      </a:pPr>
                      <a:r>
                        <a:rPr lang="en-US" sz="1000" dirty="0" err="1"/>
                        <a:t>Evolutionsbaukasten</a:t>
                      </a:r>
                      <a:r>
                        <a:rPr lang="en-US" sz="1000" dirty="0"/>
                        <a:t>: Spieler kann </a:t>
                      </a:r>
                      <a:r>
                        <a:rPr lang="en-US" sz="1000" dirty="0" err="1"/>
                        <a:t>mit</a:t>
                      </a:r>
                      <a:r>
                        <a:rPr lang="en-US" sz="1000" dirty="0"/>
                        <a:t> </a:t>
                      </a:r>
                      <a:r>
                        <a:rPr lang="en-US" sz="1000" dirty="0" err="1"/>
                        <a:t>Evolutionspunkten</a:t>
                      </a:r>
                      <a:r>
                        <a:rPr lang="en-US" sz="1000" dirty="0"/>
                        <a:t> </a:t>
                      </a:r>
                      <a:r>
                        <a:rPr lang="en-US" sz="1000" dirty="0" err="1"/>
                        <a:t>neue</a:t>
                      </a:r>
                      <a:r>
                        <a:rPr lang="en-US" sz="1000" dirty="0"/>
                        <a:t> </a:t>
                      </a:r>
                      <a:r>
                        <a:rPr lang="en-US" sz="1000" dirty="0" err="1"/>
                        <a:t>Körperteile</a:t>
                      </a:r>
                      <a:r>
                        <a:rPr lang="en-US" sz="1000" dirty="0"/>
                        <a:t> an seine </a:t>
                      </a:r>
                      <a:r>
                        <a:rPr lang="en-US" sz="1000" dirty="0" err="1"/>
                        <a:t>Kreatur</a:t>
                      </a:r>
                      <a:r>
                        <a:rPr lang="en-US" sz="1000" dirty="0"/>
                        <a:t> </a:t>
                      </a:r>
                      <a:r>
                        <a:rPr lang="en-US" sz="1000" dirty="0" err="1"/>
                        <a:t>anbauen</a:t>
                      </a:r>
                      <a:endParaRPr lang="en-US" sz="1000" dirty="0"/>
                    </a:p>
                  </a:txBody>
                  <a:tcPr/>
                </a:tc>
                <a:tc>
                  <a:txBody>
                    <a:bodyPr/>
                    <a:lstStyle/>
                    <a:p>
                      <a:pPr marL="0" indent="0">
                        <a:buFont typeface="+mj-lt"/>
                        <a:buNone/>
                      </a:pPr>
                      <a:r>
                        <a:rPr lang="en-US" sz="1000" dirty="0"/>
                        <a:t>Editor </a:t>
                      </a:r>
                      <a:r>
                        <a:rPr lang="en-US" sz="1000" dirty="0" err="1"/>
                        <a:t>mit</a:t>
                      </a:r>
                      <a:r>
                        <a:rPr lang="en-US" sz="1000" dirty="0"/>
                        <a:t> </a:t>
                      </a:r>
                      <a:r>
                        <a:rPr lang="en-US" sz="1000" dirty="0" err="1"/>
                        <a:t>Bauelementen</a:t>
                      </a:r>
                      <a:r>
                        <a:rPr lang="en-US" sz="1000" dirty="0"/>
                        <a:t> (</a:t>
                      </a:r>
                      <a:r>
                        <a:rPr lang="en-US" sz="1000" dirty="0" err="1"/>
                        <a:t>z.B.</a:t>
                      </a:r>
                      <a:r>
                        <a:rPr lang="en-US" sz="1000" dirty="0"/>
                        <a:t> </a:t>
                      </a:r>
                      <a:r>
                        <a:rPr lang="en-US" sz="1000" dirty="0" err="1"/>
                        <a:t>Stacheln</a:t>
                      </a:r>
                      <a:r>
                        <a:rPr lang="en-US" sz="1000" dirty="0"/>
                        <a:t>, Flagellum, </a:t>
                      </a:r>
                      <a:r>
                        <a:rPr lang="en-US" sz="1000" dirty="0" err="1"/>
                        <a:t>Flossen</a:t>
                      </a:r>
                      <a:r>
                        <a:rPr lang="en-US" sz="1000" dirty="0"/>
                        <a:t>,…). </a:t>
                      </a:r>
                      <a:r>
                        <a:rPr lang="en-US" sz="1000" dirty="0" err="1"/>
                        <a:t>Bauelemente</a:t>
                      </a:r>
                      <a:r>
                        <a:rPr lang="en-US" sz="1000" dirty="0"/>
                        <a:t> </a:t>
                      </a:r>
                      <a:r>
                        <a:rPr lang="en-US" sz="1000" dirty="0" err="1"/>
                        <a:t>kosten</a:t>
                      </a:r>
                      <a:r>
                        <a:rPr lang="en-US" sz="1000" dirty="0"/>
                        <a:t> </a:t>
                      </a:r>
                      <a:r>
                        <a:rPr lang="en-US" sz="1000" dirty="0" err="1"/>
                        <a:t>Evolutionspunkte</a:t>
                      </a:r>
                      <a:r>
                        <a:rPr lang="en-US" sz="1000" dirty="0"/>
                        <a:t> und können </a:t>
                      </a:r>
                      <a:r>
                        <a:rPr lang="en-US" sz="1000" dirty="0" err="1"/>
                        <a:t>frei</a:t>
                      </a:r>
                      <a:r>
                        <a:rPr lang="en-US" sz="1000" dirty="0"/>
                        <a:t> </a:t>
                      </a:r>
                      <a:r>
                        <a:rPr lang="en-US" sz="1000" dirty="0" err="1"/>
                        <a:t>Platziert</a:t>
                      </a:r>
                      <a:r>
                        <a:rPr lang="en-US" sz="1000" dirty="0"/>
                        <a:t> werden.</a:t>
                      </a:r>
                    </a:p>
                  </a:txBody>
                  <a:tcPr/>
                </a:tc>
                <a:tc>
                  <a:txBody>
                    <a:bodyPr/>
                    <a:lstStyle/>
                    <a:p>
                      <a:r>
                        <a:rPr lang="en-US" sz="1000" dirty="0" err="1"/>
                        <a:t>Bauelemente</a:t>
                      </a:r>
                      <a:r>
                        <a:rPr lang="en-US" sz="1000" dirty="0"/>
                        <a:t> </a:t>
                      </a:r>
                      <a:r>
                        <a:rPr lang="en-US" sz="1000" dirty="0" err="1"/>
                        <a:t>kosten</a:t>
                      </a:r>
                      <a:r>
                        <a:rPr lang="en-US" sz="1000" dirty="0"/>
                        <a:t> </a:t>
                      </a:r>
                      <a:r>
                        <a:rPr lang="en-US" sz="1000" dirty="0" err="1"/>
                        <a:t>Evolutionspunkte</a:t>
                      </a:r>
                      <a:r>
                        <a:rPr lang="en-US" sz="1000" dirty="0"/>
                        <a:t>, je </a:t>
                      </a:r>
                      <a:r>
                        <a:rPr lang="en-US" sz="1000" dirty="0" err="1"/>
                        <a:t>besser</a:t>
                      </a:r>
                      <a:r>
                        <a:rPr lang="en-US" sz="1000" dirty="0"/>
                        <a:t> das Element </a:t>
                      </a:r>
                      <a:r>
                        <a:rPr lang="en-US" sz="1000" dirty="0" err="1"/>
                        <a:t>desto</a:t>
                      </a:r>
                      <a:r>
                        <a:rPr lang="en-US" sz="1000" dirty="0"/>
                        <a:t> </a:t>
                      </a:r>
                      <a:r>
                        <a:rPr lang="en-US" sz="1000" dirty="0" err="1"/>
                        <a:t>teurer</a:t>
                      </a:r>
                      <a:r>
                        <a:rPr lang="en-US" sz="1000" dirty="0"/>
                        <a:t>.</a:t>
                      </a:r>
                    </a:p>
                    <a:p>
                      <a:r>
                        <a:rPr lang="en-US" sz="1000" dirty="0"/>
                        <a:t>Mehr </a:t>
                      </a:r>
                      <a:r>
                        <a:rPr lang="en-US" sz="1000" dirty="0" err="1"/>
                        <a:t>Bauelemente</a:t>
                      </a:r>
                      <a:r>
                        <a:rPr lang="en-US" sz="1000" dirty="0"/>
                        <a:t> </a:t>
                      </a:r>
                      <a:r>
                        <a:rPr lang="en-US" sz="1000" dirty="0" err="1"/>
                        <a:t>erhöhen</a:t>
                      </a:r>
                      <a:r>
                        <a:rPr lang="en-US" sz="1000" dirty="0"/>
                        <a:t> den </a:t>
                      </a:r>
                      <a:r>
                        <a:rPr lang="en-US" sz="1000" dirty="0" err="1"/>
                        <a:t>Kalorienbedarf</a:t>
                      </a:r>
                      <a:r>
                        <a:rPr lang="en-US" sz="1000" dirty="0"/>
                        <a:t> der </a:t>
                      </a:r>
                      <a:r>
                        <a:rPr lang="en-US" sz="1000" dirty="0" err="1"/>
                        <a:t>Kreature</a:t>
                      </a:r>
                      <a:r>
                        <a:rPr lang="en-US" sz="1000" dirty="0"/>
                        <a:t> -&gt; </a:t>
                      </a:r>
                      <a:r>
                        <a:rPr lang="en-US" sz="1000" dirty="0" err="1"/>
                        <a:t>Energieanzeige</a:t>
                      </a:r>
                      <a:r>
                        <a:rPr lang="en-US" sz="1000" dirty="0"/>
                        <a:t> </a:t>
                      </a:r>
                      <a:r>
                        <a:rPr lang="en-US" sz="1000" dirty="0" err="1"/>
                        <a:t>sinkt</a:t>
                      </a:r>
                      <a:r>
                        <a:rPr lang="en-US" sz="1000" dirty="0"/>
                        <a:t> Schneller. </a:t>
                      </a:r>
                      <a:r>
                        <a:rPr lang="en-US" sz="1000" dirty="0" err="1"/>
                        <a:t>Erreicht</a:t>
                      </a:r>
                      <a:r>
                        <a:rPr lang="en-US" sz="1000" dirty="0"/>
                        <a:t> die </a:t>
                      </a:r>
                      <a:r>
                        <a:rPr lang="en-US" sz="1000" dirty="0" err="1"/>
                        <a:t>Energieanzeige</a:t>
                      </a:r>
                      <a:r>
                        <a:rPr lang="en-US" sz="1000" dirty="0"/>
                        <a:t> 0, </a:t>
                      </a:r>
                      <a:r>
                        <a:rPr lang="en-US" sz="1000" dirty="0" err="1"/>
                        <a:t>verhungert</a:t>
                      </a:r>
                      <a:r>
                        <a:rPr lang="en-US" sz="1000" dirty="0"/>
                        <a:t> die </a:t>
                      </a:r>
                      <a:r>
                        <a:rPr lang="en-US" sz="1000" dirty="0" err="1"/>
                        <a:t>Kreatur</a:t>
                      </a:r>
                      <a:r>
                        <a:rPr lang="en-US" sz="1000" dirty="0"/>
                        <a:t>.</a:t>
                      </a:r>
                      <a:endParaRPr lang="en-DE" sz="1000" dirty="0"/>
                    </a:p>
                  </a:txBody>
                  <a:tcPr/>
                </a:tc>
                <a:tc>
                  <a:txBody>
                    <a:bodyPr/>
                    <a:lstStyle/>
                    <a:p>
                      <a:r>
                        <a:rPr lang="en-US" sz="1000" dirty="0"/>
                        <a:t>Eine </a:t>
                      </a:r>
                      <a:r>
                        <a:rPr lang="en-US" sz="1000" dirty="0" err="1"/>
                        <a:t>möglichst</a:t>
                      </a:r>
                      <a:r>
                        <a:rPr lang="en-US" sz="1000" dirty="0"/>
                        <a:t> gut an Umwelt und </a:t>
                      </a:r>
                      <a:r>
                        <a:rPr lang="en-US" sz="1000" dirty="0" err="1"/>
                        <a:t>konkurrierende</a:t>
                      </a:r>
                      <a:r>
                        <a:rPr lang="en-US" sz="1000" dirty="0"/>
                        <a:t> </a:t>
                      </a:r>
                      <a:r>
                        <a:rPr lang="en-US" sz="1000" dirty="0" err="1"/>
                        <a:t>Kreaturen</a:t>
                      </a:r>
                      <a:r>
                        <a:rPr lang="en-US" sz="1000" dirty="0"/>
                        <a:t> </a:t>
                      </a:r>
                      <a:r>
                        <a:rPr lang="en-US" sz="1000" dirty="0" err="1"/>
                        <a:t>angepasste</a:t>
                      </a:r>
                      <a:r>
                        <a:rPr lang="en-US" sz="1000" dirty="0"/>
                        <a:t> </a:t>
                      </a:r>
                      <a:r>
                        <a:rPr lang="en-US" sz="1000" dirty="0" err="1"/>
                        <a:t>Kreatur</a:t>
                      </a:r>
                      <a:r>
                        <a:rPr lang="en-US" sz="1000" dirty="0"/>
                        <a:t> </a:t>
                      </a:r>
                      <a:r>
                        <a:rPr lang="en-US" sz="1000" dirty="0" err="1"/>
                        <a:t>zu</a:t>
                      </a:r>
                      <a:r>
                        <a:rPr lang="en-US" sz="1000" dirty="0"/>
                        <a:t> </a:t>
                      </a:r>
                      <a:r>
                        <a:rPr lang="en-US" sz="1000" dirty="0" err="1"/>
                        <a:t>bauen</a:t>
                      </a:r>
                      <a:r>
                        <a:rPr lang="en-US" sz="1000" dirty="0"/>
                        <a:t> </a:t>
                      </a:r>
                      <a:r>
                        <a:rPr lang="en-US" sz="1000" dirty="0" err="1"/>
                        <a:t>hinsichtlich</a:t>
                      </a:r>
                      <a:r>
                        <a:rPr lang="en-US" sz="1000" dirty="0"/>
                        <a:t> Angriff, </a:t>
                      </a:r>
                      <a:r>
                        <a:rPr lang="en-US" sz="1000" dirty="0" err="1"/>
                        <a:t>Verteidigung</a:t>
                      </a:r>
                      <a:r>
                        <a:rPr lang="en-US" sz="1000" dirty="0"/>
                        <a:t>, </a:t>
                      </a:r>
                      <a:r>
                        <a:rPr lang="en-US" sz="1000" dirty="0" err="1"/>
                        <a:t>Beweglichkeit</a:t>
                      </a:r>
                      <a:r>
                        <a:rPr lang="en-US" sz="1000" dirty="0"/>
                        <a:t> und </a:t>
                      </a:r>
                      <a:r>
                        <a:rPr lang="en-US" sz="1000" dirty="0" err="1"/>
                        <a:t>Kalorienbedarf</a:t>
                      </a:r>
                      <a:r>
                        <a:rPr lang="en-US" sz="1000" dirty="0"/>
                        <a:t>.</a:t>
                      </a:r>
                      <a:endParaRPr lang="en-DE" sz="1000" dirty="0"/>
                    </a:p>
                  </a:txBody>
                  <a:tcPr/>
                </a:tc>
                <a:tc>
                  <a:txBody>
                    <a:bodyPr/>
                    <a:lstStyle/>
                    <a:p>
                      <a:r>
                        <a:rPr lang="en-US" sz="1000" dirty="0" err="1"/>
                        <a:t>Energieanzeige</a:t>
                      </a:r>
                      <a:r>
                        <a:rPr lang="en-US" sz="1000" dirty="0"/>
                        <a:t> </a:t>
                      </a:r>
                      <a:r>
                        <a:rPr lang="en-US" sz="1000" dirty="0" err="1"/>
                        <a:t>im</a:t>
                      </a:r>
                      <a:r>
                        <a:rPr lang="en-US" sz="1000" dirty="0"/>
                        <a:t> GUI.</a:t>
                      </a:r>
                    </a:p>
                    <a:p>
                      <a:r>
                        <a:rPr lang="en-US" sz="1000" dirty="0" err="1"/>
                        <a:t>Erfolg</a:t>
                      </a:r>
                      <a:r>
                        <a:rPr lang="en-US" sz="1000" dirty="0"/>
                        <a:t> </a:t>
                      </a:r>
                      <a:r>
                        <a:rPr lang="en-US" sz="1000" dirty="0" err="1"/>
                        <a:t>oder</a:t>
                      </a:r>
                      <a:r>
                        <a:rPr lang="en-US" sz="1000" dirty="0"/>
                        <a:t> </a:t>
                      </a:r>
                      <a:r>
                        <a:rPr lang="en-US" sz="1000" dirty="0" err="1"/>
                        <a:t>Misserfolg</a:t>
                      </a:r>
                      <a:r>
                        <a:rPr lang="en-US" sz="1000" dirty="0"/>
                        <a:t> </a:t>
                      </a:r>
                      <a:r>
                        <a:rPr lang="en-US" sz="1000" dirty="0" err="1"/>
                        <a:t>im</a:t>
                      </a:r>
                      <a:r>
                        <a:rPr lang="en-US" sz="1000" dirty="0"/>
                        <a:t> Kampf durch </a:t>
                      </a:r>
                      <a:r>
                        <a:rPr lang="en-US" sz="1000" dirty="0" err="1"/>
                        <a:t>Lebenspunkteanzeigen</a:t>
                      </a:r>
                      <a:r>
                        <a:rPr lang="en-US" sz="1000" dirty="0"/>
                        <a:t> und </a:t>
                      </a:r>
                      <a:r>
                        <a:rPr lang="en-US" sz="1000" dirty="0" err="1"/>
                        <a:t>Soundeffekte</a:t>
                      </a:r>
                      <a:r>
                        <a:rPr lang="en-US" sz="1000" dirty="0"/>
                        <a:t> </a:t>
                      </a:r>
                      <a:r>
                        <a:rPr lang="en-US" sz="1000" dirty="0" err="1"/>
                        <a:t>sowie</a:t>
                      </a:r>
                      <a:r>
                        <a:rPr lang="en-US" sz="1000" dirty="0"/>
                        <a:t> </a:t>
                      </a:r>
                      <a:r>
                        <a:rPr lang="en-US" sz="1000" dirty="0" err="1"/>
                        <a:t>Animationen</a:t>
                      </a:r>
                      <a:endParaRPr lang="en-DE" sz="1000" dirty="0"/>
                    </a:p>
                  </a:txBody>
                  <a:tcPr/>
                </a:tc>
                <a:extLst>
                  <a:ext uri="{0D108BD9-81ED-4DB2-BD59-A6C34878D82A}">
                    <a16:rowId xmlns:a16="http://schemas.microsoft.com/office/drawing/2014/main" val="1906474522"/>
                  </a:ext>
                </a:extLst>
              </a:tr>
              <a:tr h="724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a:t>Vermeiden</a:t>
                      </a:r>
                      <a:r>
                        <a:rPr lang="en-US" sz="1000" dirty="0"/>
                        <a:t> von </a:t>
                      </a:r>
                      <a:r>
                        <a:rPr lang="en-US" sz="1000" dirty="0" err="1"/>
                        <a:t>stärkeren</a:t>
                      </a:r>
                      <a:r>
                        <a:rPr lang="en-US" sz="1000" dirty="0"/>
                        <a:t> </a:t>
                      </a:r>
                      <a:r>
                        <a:rPr lang="en-US" sz="1000" dirty="0" err="1"/>
                        <a:t>Gegner</a:t>
                      </a:r>
                      <a:r>
                        <a:rPr lang="en-US" sz="1000" dirty="0"/>
                        <a:t>, </a:t>
                      </a:r>
                      <a:r>
                        <a:rPr lang="en-US" sz="1000" dirty="0" err="1"/>
                        <a:t>Jagen</a:t>
                      </a:r>
                      <a:r>
                        <a:rPr lang="en-US" sz="1000" dirty="0"/>
                        <a:t> von </a:t>
                      </a:r>
                      <a:r>
                        <a:rPr lang="en-US" sz="1000" dirty="0" err="1"/>
                        <a:t>schwächeren</a:t>
                      </a:r>
                      <a:r>
                        <a:rPr lang="en-US" sz="1000" dirty="0"/>
                        <a:t> </a:t>
                      </a:r>
                      <a:r>
                        <a:rPr lang="en-US" sz="1000" dirty="0" err="1"/>
                        <a:t>Gegnern</a:t>
                      </a:r>
                      <a:endParaRPr lang="en-DE" sz="1000" dirty="0"/>
                    </a:p>
                  </a:txBody>
                  <a:tcPr/>
                </a:tc>
                <a:tc>
                  <a:txBody>
                    <a:bodyPr/>
                    <a:lstStyle/>
                    <a:p>
                      <a:r>
                        <a:rPr lang="en-US" sz="1000" dirty="0"/>
                        <a:t>Spieler kann andere </a:t>
                      </a:r>
                      <a:r>
                        <a:rPr lang="en-US" sz="1000" dirty="0" err="1"/>
                        <a:t>Kreaturen</a:t>
                      </a:r>
                      <a:r>
                        <a:rPr lang="en-US" sz="1000" dirty="0"/>
                        <a:t> </a:t>
                      </a:r>
                      <a:r>
                        <a:rPr lang="en-US" sz="1000" dirty="0" err="1"/>
                        <a:t>angreifen</a:t>
                      </a:r>
                      <a:r>
                        <a:rPr lang="en-US" sz="1000" dirty="0"/>
                        <a:t> und von </a:t>
                      </a:r>
                      <a:r>
                        <a:rPr lang="en-US" sz="1000" dirty="0" err="1"/>
                        <a:t>anderen</a:t>
                      </a:r>
                      <a:r>
                        <a:rPr lang="en-US" sz="1000" dirty="0"/>
                        <a:t> </a:t>
                      </a:r>
                      <a:r>
                        <a:rPr lang="en-US" sz="1000" dirty="0" err="1"/>
                        <a:t>Kreaturen</a:t>
                      </a:r>
                      <a:r>
                        <a:rPr lang="en-US" sz="1000" dirty="0"/>
                        <a:t> </a:t>
                      </a:r>
                      <a:r>
                        <a:rPr lang="en-US" sz="1000" dirty="0" err="1"/>
                        <a:t>angegriffen</a:t>
                      </a:r>
                      <a:r>
                        <a:rPr lang="en-US" sz="1000" dirty="0"/>
                        <a:t> werden.</a:t>
                      </a:r>
                      <a:endParaRPr lang="en-DE" sz="1000" dirty="0"/>
                    </a:p>
                  </a:txBody>
                  <a:tcPr/>
                </a:tc>
                <a:tc>
                  <a:txBody>
                    <a:bodyPr/>
                    <a:lstStyle/>
                    <a:p>
                      <a:r>
                        <a:rPr lang="en-US" sz="1000" dirty="0"/>
                        <a:t>Spieler </a:t>
                      </a:r>
                      <a:r>
                        <a:rPr lang="en-US" sz="1000" dirty="0" err="1"/>
                        <a:t>sowie</a:t>
                      </a:r>
                      <a:r>
                        <a:rPr lang="en-US" sz="1000" dirty="0"/>
                        <a:t> andere </a:t>
                      </a:r>
                      <a:r>
                        <a:rPr lang="en-US" sz="1000" dirty="0" err="1"/>
                        <a:t>Kreaturen</a:t>
                      </a:r>
                      <a:r>
                        <a:rPr lang="en-US" sz="1000" dirty="0"/>
                        <a:t> </a:t>
                      </a:r>
                      <a:r>
                        <a:rPr lang="en-US" sz="1000" dirty="0" err="1"/>
                        <a:t>besitzen</a:t>
                      </a:r>
                      <a:r>
                        <a:rPr lang="en-US" sz="1000" dirty="0"/>
                        <a:t> </a:t>
                      </a:r>
                      <a:r>
                        <a:rPr lang="en-US" sz="1000" dirty="0" err="1"/>
                        <a:t>Eigenschaften</a:t>
                      </a:r>
                      <a:r>
                        <a:rPr lang="en-US" sz="1000" dirty="0"/>
                        <a:t> wie </a:t>
                      </a:r>
                      <a:r>
                        <a:rPr lang="en-US" sz="1000" dirty="0" err="1"/>
                        <a:t>Stacheln</a:t>
                      </a:r>
                      <a:r>
                        <a:rPr lang="en-US" sz="1000" dirty="0"/>
                        <a:t> und </a:t>
                      </a:r>
                      <a:r>
                        <a:rPr lang="en-US" sz="1000" dirty="0" err="1"/>
                        <a:t>Mäuler</a:t>
                      </a:r>
                      <a:r>
                        <a:rPr lang="en-US" sz="1000" dirty="0"/>
                        <a:t> </a:t>
                      </a:r>
                      <a:r>
                        <a:rPr lang="en-US" sz="1000" dirty="0" err="1"/>
                        <a:t>mit</a:t>
                      </a:r>
                      <a:r>
                        <a:rPr lang="en-US" sz="1000" dirty="0"/>
                        <a:t> </a:t>
                      </a:r>
                      <a:r>
                        <a:rPr lang="en-US" sz="1000" dirty="0" err="1"/>
                        <a:t>denen</a:t>
                      </a:r>
                      <a:r>
                        <a:rPr lang="en-US" sz="1000" dirty="0"/>
                        <a:t> </a:t>
                      </a:r>
                      <a:r>
                        <a:rPr lang="en-US" sz="1000" dirty="0" err="1"/>
                        <a:t>Anderen</a:t>
                      </a:r>
                      <a:r>
                        <a:rPr lang="en-US" sz="1000" dirty="0"/>
                        <a:t> </a:t>
                      </a:r>
                      <a:r>
                        <a:rPr lang="en-US" sz="1000" dirty="0" err="1"/>
                        <a:t>Schaden</a:t>
                      </a:r>
                      <a:r>
                        <a:rPr lang="en-US" sz="1000" dirty="0"/>
                        <a:t> </a:t>
                      </a:r>
                      <a:r>
                        <a:rPr lang="en-US" sz="1000" dirty="0" err="1"/>
                        <a:t>zugefügt</a:t>
                      </a:r>
                      <a:r>
                        <a:rPr lang="en-US" sz="1000" dirty="0"/>
                        <a:t> werden kann</a:t>
                      </a:r>
                      <a:endParaRPr lang="en-DE" sz="1000" dirty="0"/>
                    </a:p>
                  </a:txBody>
                  <a:tcPr/>
                </a:tc>
                <a:tc>
                  <a:txBody>
                    <a:bodyPr/>
                    <a:lstStyle/>
                    <a:p>
                      <a:r>
                        <a:rPr lang="en-US" sz="1000" dirty="0"/>
                        <a:t>Je </a:t>
                      </a:r>
                      <a:r>
                        <a:rPr lang="en-US" sz="1000" dirty="0" err="1"/>
                        <a:t>größer</a:t>
                      </a:r>
                      <a:r>
                        <a:rPr lang="en-US" sz="1000" dirty="0"/>
                        <a:t> die Masse </a:t>
                      </a:r>
                      <a:r>
                        <a:rPr lang="en-US" sz="1000" dirty="0" err="1"/>
                        <a:t>einer</a:t>
                      </a:r>
                      <a:r>
                        <a:rPr lang="en-US" sz="1000" dirty="0"/>
                        <a:t> </a:t>
                      </a:r>
                      <a:r>
                        <a:rPr lang="en-US" sz="1000" dirty="0" err="1"/>
                        <a:t>Kreatur</a:t>
                      </a:r>
                      <a:r>
                        <a:rPr lang="en-US" sz="1000" dirty="0"/>
                        <a:t>, </a:t>
                      </a:r>
                      <a:r>
                        <a:rPr lang="en-US" sz="1000" dirty="0" err="1"/>
                        <a:t>desto</a:t>
                      </a:r>
                      <a:r>
                        <a:rPr lang="en-US" sz="1000" dirty="0"/>
                        <a:t> mehr </a:t>
                      </a:r>
                      <a:r>
                        <a:rPr lang="en-US" sz="1000" dirty="0" err="1"/>
                        <a:t>Lebenspunkte</a:t>
                      </a:r>
                      <a:r>
                        <a:rPr lang="en-US" sz="1000" dirty="0"/>
                        <a:t> </a:t>
                      </a:r>
                      <a:r>
                        <a:rPr lang="en-US" sz="1000" dirty="0" err="1"/>
                        <a:t>bestitzt</a:t>
                      </a:r>
                      <a:r>
                        <a:rPr lang="en-US" sz="1000" dirty="0"/>
                        <a:t> </a:t>
                      </a:r>
                      <a:r>
                        <a:rPr lang="en-US" sz="1000" dirty="0" err="1"/>
                        <a:t>sie</a:t>
                      </a:r>
                      <a:r>
                        <a:rPr lang="en-US" sz="1000" dirty="0"/>
                        <a:t>. Fallen die </a:t>
                      </a:r>
                      <a:r>
                        <a:rPr lang="en-US" sz="1000" dirty="0" err="1"/>
                        <a:t>Lebenspunkte</a:t>
                      </a:r>
                      <a:r>
                        <a:rPr lang="en-US" sz="1000" dirty="0"/>
                        <a:t> </a:t>
                      </a:r>
                      <a:r>
                        <a:rPr lang="en-US" sz="1000" dirty="0" err="1"/>
                        <a:t>einer</a:t>
                      </a:r>
                      <a:r>
                        <a:rPr lang="en-US" sz="1000" dirty="0"/>
                        <a:t> </a:t>
                      </a:r>
                      <a:r>
                        <a:rPr lang="en-US" sz="1000" dirty="0" err="1"/>
                        <a:t>Kreatur</a:t>
                      </a:r>
                      <a:r>
                        <a:rPr lang="en-US" sz="1000" dirty="0"/>
                        <a:t> auf 0, </a:t>
                      </a:r>
                      <a:r>
                        <a:rPr lang="en-US" sz="1000" dirty="0" err="1"/>
                        <a:t>stirbt</a:t>
                      </a:r>
                      <a:r>
                        <a:rPr lang="en-US" sz="1000" dirty="0"/>
                        <a:t> </a:t>
                      </a:r>
                      <a:r>
                        <a:rPr lang="en-US" sz="1000" dirty="0" err="1"/>
                        <a:t>sie</a:t>
                      </a:r>
                      <a:r>
                        <a:rPr lang="en-US" sz="1000" dirty="0"/>
                        <a:t> und </a:t>
                      </a:r>
                      <a:r>
                        <a:rPr lang="en-US" sz="1000" dirty="0" err="1"/>
                        <a:t>hinterlässt</a:t>
                      </a:r>
                      <a:r>
                        <a:rPr lang="en-US" sz="1000" dirty="0"/>
                        <a:t> </a:t>
                      </a:r>
                      <a:r>
                        <a:rPr lang="en-US" sz="1000" dirty="0" err="1"/>
                        <a:t>essbares</a:t>
                      </a:r>
                      <a:r>
                        <a:rPr lang="en-US" sz="1000" dirty="0"/>
                        <a:t> </a:t>
                      </a:r>
                      <a:r>
                        <a:rPr lang="en-US" sz="1000" dirty="0" err="1"/>
                        <a:t>Fleisch</a:t>
                      </a:r>
                      <a:endParaRPr lang="en-DE" sz="1000" dirty="0"/>
                    </a:p>
                  </a:txBody>
                  <a:tcPr/>
                </a:tc>
                <a:tc>
                  <a:txBody>
                    <a:bodyPr/>
                    <a:lstStyle/>
                    <a:p>
                      <a:r>
                        <a:rPr lang="en-US" sz="1000" dirty="0" err="1"/>
                        <a:t>Schaden</a:t>
                      </a:r>
                      <a:r>
                        <a:rPr lang="en-US" sz="1000" dirty="0"/>
                        <a:t> von </a:t>
                      </a:r>
                      <a:r>
                        <a:rPr lang="en-US" sz="1000" dirty="0" err="1"/>
                        <a:t>anderen</a:t>
                      </a:r>
                      <a:r>
                        <a:rPr lang="en-US" sz="1000" dirty="0"/>
                        <a:t> </a:t>
                      </a:r>
                      <a:r>
                        <a:rPr lang="en-US" sz="1000" dirty="0" err="1"/>
                        <a:t>Kreaturen</a:t>
                      </a:r>
                      <a:r>
                        <a:rPr lang="en-US" sz="1000" dirty="0"/>
                        <a:t> </a:t>
                      </a:r>
                      <a:r>
                        <a:rPr lang="en-US" sz="1000" dirty="0" err="1"/>
                        <a:t>vermeiden</a:t>
                      </a:r>
                      <a:r>
                        <a:rPr lang="en-US" sz="1000" dirty="0"/>
                        <a:t>, wenn </a:t>
                      </a:r>
                      <a:r>
                        <a:rPr lang="en-US" sz="1000" dirty="0" err="1"/>
                        <a:t>möglich</a:t>
                      </a:r>
                      <a:r>
                        <a:rPr lang="en-US" sz="1000" dirty="0"/>
                        <a:t> </a:t>
                      </a:r>
                      <a:r>
                        <a:rPr lang="en-US" sz="1000" dirty="0" err="1"/>
                        <a:t>oder</a:t>
                      </a:r>
                      <a:r>
                        <a:rPr lang="en-US" sz="1000" dirty="0"/>
                        <a:t> </a:t>
                      </a:r>
                      <a:r>
                        <a:rPr lang="en-US" sz="1000" dirty="0" err="1"/>
                        <a:t>notwendig</a:t>
                      </a:r>
                      <a:r>
                        <a:rPr lang="en-US" sz="1000" dirty="0"/>
                        <a:t> können </a:t>
                      </a:r>
                      <a:r>
                        <a:rPr lang="en-US" sz="1000" dirty="0" err="1"/>
                        <a:t>gegnerische</a:t>
                      </a:r>
                      <a:r>
                        <a:rPr lang="en-US" sz="1000" dirty="0"/>
                        <a:t> </a:t>
                      </a:r>
                      <a:r>
                        <a:rPr lang="en-US" sz="1000" dirty="0" err="1"/>
                        <a:t>Kreaturen</a:t>
                      </a:r>
                      <a:r>
                        <a:rPr lang="en-US" sz="1000" dirty="0"/>
                        <a:t> </a:t>
                      </a:r>
                      <a:r>
                        <a:rPr lang="en-US" sz="1000" dirty="0" err="1"/>
                        <a:t>angegriffen</a:t>
                      </a:r>
                      <a:r>
                        <a:rPr lang="en-US" sz="1000" dirty="0"/>
                        <a:t> werden</a:t>
                      </a:r>
                      <a:endParaRPr lang="en-DE" sz="1000" dirty="0"/>
                    </a:p>
                  </a:txBody>
                  <a:tcPr/>
                </a:tc>
                <a:tc>
                  <a:txBody>
                    <a:bodyPr/>
                    <a:lstStyle/>
                    <a:p>
                      <a:r>
                        <a:rPr lang="en-US" sz="1000" dirty="0" err="1"/>
                        <a:t>Lebenspunkteanzeige</a:t>
                      </a:r>
                      <a:r>
                        <a:rPr lang="en-US" sz="1000" dirty="0"/>
                        <a:t> des Spielers </a:t>
                      </a:r>
                      <a:r>
                        <a:rPr lang="en-US" sz="1000" dirty="0" err="1"/>
                        <a:t>sowie</a:t>
                      </a:r>
                      <a:r>
                        <a:rPr lang="en-US" sz="1000" dirty="0"/>
                        <a:t> </a:t>
                      </a:r>
                      <a:r>
                        <a:rPr lang="en-US" sz="1000" dirty="0" err="1"/>
                        <a:t>Lebenspunkteanzeige</a:t>
                      </a:r>
                      <a:r>
                        <a:rPr lang="en-US" sz="1000" dirty="0"/>
                        <a:t> des </a:t>
                      </a:r>
                      <a:r>
                        <a:rPr lang="en-US" sz="1000" dirty="0" err="1"/>
                        <a:t>Gegners</a:t>
                      </a:r>
                      <a:endParaRPr lang="en-DE" sz="1000" dirty="0"/>
                    </a:p>
                  </a:txBody>
                  <a:tcPr/>
                </a:tc>
                <a:extLst>
                  <a:ext uri="{0D108BD9-81ED-4DB2-BD59-A6C34878D82A}">
                    <a16:rowId xmlns:a16="http://schemas.microsoft.com/office/drawing/2014/main" val="1587371911"/>
                  </a:ext>
                </a:extLst>
              </a:tr>
              <a:tr h="724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a:t>Erfolgreiche</a:t>
                      </a:r>
                      <a:r>
                        <a:rPr lang="en-US" sz="1000" dirty="0"/>
                        <a:t> </a:t>
                      </a:r>
                      <a:r>
                        <a:rPr lang="en-US" sz="1000" dirty="0" err="1"/>
                        <a:t>Anpassung</a:t>
                      </a:r>
                      <a:r>
                        <a:rPr lang="en-US" sz="1000" dirty="0"/>
                        <a:t> muss Umwelt </a:t>
                      </a:r>
                      <a:r>
                        <a:rPr lang="en-US" sz="1000" dirty="0" err="1"/>
                        <a:t>sowie</a:t>
                      </a:r>
                      <a:r>
                        <a:rPr lang="en-US" sz="1000" dirty="0"/>
                        <a:t> </a:t>
                      </a:r>
                      <a:r>
                        <a:rPr lang="en-US" sz="1000" dirty="0" err="1"/>
                        <a:t>Tierwelt</a:t>
                      </a:r>
                      <a:r>
                        <a:rPr lang="en-US" sz="1000" dirty="0"/>
                        <a:t> </a:t>
                      </a:r>
                      <a:r>
                        <a:rPr lang="en-US" sz="1000" dirty="0" err="1"/>
                        <a:t>beachten</a:t>
                      </a:r>
                      <a:endParaRPr lang="en-DE" sz="1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DE" sz="1000" dirty="0"/>
                    </a:p>
                  </a:txBody>
                  <a:tcPr/>
                </a:tc>
                <a:tc>
                  <a:txBody>
                    <a:bodyPr/>
                    <a:lstStyle/>
                    <a:p>
                      <a:r>
                        <a:rPr lang="en-US" sz="1000" dirty="0" err="1"/>
                        <a:t>Spielerkreatur</a:t>
                      </a:r>
                      <a:r>
                        <a:rPr lang="en-US" sz="1000" dirty="0"/>
                        <a:t> muss stark genug sein um sich </a:t>
                      </a:r>
                      <a:r>
                        <a:rPr lang="en-US" sz="1000" dirty="0" err="1"/>
                        <a:t>zu</a:t>
                      </a:r>
                      <a:r>
                        <a:rPr lang="en-US" sz="1000" dirty="0"/>
                        <a:t> </a:t>
                      </a:r>
                      <a:r>
                        <a:rPr lang="en-US" sz="1000" dirty="0" err="1"/>
                        <a:t>Verteiden</a:t>
                      </a:r>
                      <a:r>
                        <a:rPr lang="en-US" sz="1000" dirty="0"/>
                        <a:t> </a:t>
                      </a:r>
                      <a:r>
                        <a:rPr lang="en-US" sz="1000" dirty="0" err="1"/>
                        <a:t>oder</a:t>
                      </a:r>
                      <a:r>
                        <a:rPr lang="en-US" sz="1000" dirty="0"/>
                        <a:t> </a:t>
                      </a:r>
                      <a:r>
                        <a:rPr lang="en-US" sz="1000" dirty="0" err="1"/>
                        <a:t>sogar</a:t>
                      </a:r>
                      <a:r>
                        <a:rPr lang="en-US" sz="1000" dirty="0"/>
                        <a:t> </a:t>
                      </a:r>
                      <a:r>
                        <a:rPr lang="en-US" sz="1000" dirty="0" err="1"/>
                        <a:t>Angreifen</a:t>
                      </a:r>
                      <a:r>
                        <a:rPr lang="en-US" sz="1000" dirty="0"/>
                        <a:t> </a:t>
                      </a:r>
                      <a:r>
                        <a:rPr lang="en-US" sz="1000" dirty="0" err="1"/>
                        <a:t>zu</a:t>
                      </a:r>
                      <a:r>
                        <a:rPr lang="en-US" sz="1000" dirty="0"/>
                        <a:t> können. Schnell und wenig genug sein um </a:t>
                      </a:r>
                      <a:r>
                        <a:rPr lang="en-US" sz="1000" dirty="0" err="1"/>
                        <a:t>Nahrung</a:t>
                      </a:r>
                      <a:r>
                        <a:rPr lang="en-US" sz="1000" dirty="0"/>
                        <a:t> </a:t>
                      </a:r>
                      <a:r>
                        <a:rPr lang="en-US" sz="1000" dirty="0" err="1"/>
                        <a:t>zu</a:t>
                      </a:r>
                      <a:r>
                        <a:rPr lang="en-US" sz="1000" dirty="0"/>
                        <a:t> </a:t>
                      </a:r>
                      <a:r>
                        <a:rPr lang="en-US" sz="1000" dirty="0" err="1"/>
                        <a:t>sichern</a:t>
                      </a:r>
                      <a:r>
                        <a:rPr lang="en-US" sz="1000" dirty="0"/>
                        <a:t>. Der </a:t>
                      </a:r>
                      <a:r>
                        <a:rPr lang="en-US" sz="1000" dirty="0" err="1"/>
                        <a:t>Kalorienbedarf</a:t>
                      </a:r>
                      <a:r>
                        <a:rPr lang="en-US" sz="1000" dirty="0"/>
                        <a:t> </a:t>
                      </a:r>
                      <a:r>
                        <a:rPr lang="en-US" sz="1000" dirty="0" err="1"/>
                        <a:t>darf</a:t>
                      </a:r>
                      <a:r>
                        <a:rPr lang="en-US" sz="1000" dirty="0"/>
                        <a:t> nicht zum </a:t>
                      </a:r>
                      <a:r>
                        <a:rPr lang="en-US" sz="1000" dirty="0" err="1"/>
                        <a:t>Hungertod</a:t>
                      </a:r>
                      <a:r>
                        <a:rPr lang="en-US" sz="1000" dirty="0"/>
                        <a:t> </a:t>
                      </a:r>
                      <a:r>
                        <a:rPr lang="en-US" sz="1000" dirty="0" err="1"/>
                        <a:t>führen</a:t>
                      </a:r>
                      <a:r>
                        <a:rPr lang="en-US" sz="1000" dirty="0"/>
                        <a:t>.</a:t>
                      </a:r>
                      <a:endParaRPr lang="en-DE" sz="1000" dirty="0"/>
                    </a:p>
                  </a:txBody>
                  <a:tcPr/>
                </a:tc>
                <a:tc>
                  <a:txBody>
                    <a:bodyPr/>
                    <a:lstStyle/>
                    <a:p>
                      <a:r>
                        <a:rPr lang="en-US" sz="1000" dirty="0" err="1"/>
                        <a:t>Zufällige</a:t>
                      </a:r>
                      <a:r>
                        <a:rPr lang="en-US" sz="1000" dirty="0"/>
                        <a:t> </a:t>
                      </a:r>
                      <a:r>
                        <a:rPr lang="en-US" sz="1000" dirty="0" err="1"/>
                        <a:t>Pflanzliche</a:t>
                      </a:r>
                      <a:r>
                        <a:rPr lang="en-US" sz="1000" dirty="0"/>
                        <a:t> </a:t>
                      </a:r>
                      <a:r>
                        <a:rPr lang="en-US" sz="1000" dirty="0" err="1"/>
                        <a:t>Nahrungsspawns</a:t>
                      </a:r>
                      <a:r>
                        <a:rPr lang="en-US" sz="1000" dirty="0"/>
                        <a:t> in der Welt,</a:t>
                      </a:r>
                    </a:p>
                    <a:p>
                      <a:r>
                        <a:rPr lang="en-US" sz="1000" dirty="0" err="1"/>
                        <a:t>Gegnerische</a:t>
                      </a:r>
                      <a:r>
                        <a:rPr lang="en-US" sz="1000" dirty="0"/>
                        <a:t> </a:t>
                      </a:r>
                      <a:r>
                        <a:rPr lang="en-US" sz="1000" dirty="0" err="1"/>
                        <a:t>Kreaturen</a:t>
                      </a:r>
                      <a:r>
                        <a:rPr lang="en-US" sz="1000" dirty="0"/>
                        <a:t> (manche </a:t>
                      </a:r>
                      <a:r>
                        <a:rPr lang="en-US" sz="1000" dirty="0" err="1"/>
                        <a:t>stärker</a:t>
                      </a:r>
                      <a:r>
                        <a:rPr lang="en-US" sz="1000" dirty="0"/>
                        <a:t>, manche </a:t>
                      </a:r>
                      <a:r>
                        <a:rPr lang="en-US" sz="1000" dirty="0" err="1"/>
                        <a:t>schwächer</a:t>
                      </a:r>
                      <a:r>
                        <a:rPr lang="en-US" sz="1000" dirty="0"/>
                        <a:t>, manche </a:t>
                      </a:r>
                      <a:r>
                        <a:rPr lang="en-US" sz="1000" dirty="0" err="1"/>
                        <a:t>Fleischfresser</a:t>
                      </a:r>
                      <a:r>
                        <a:rPr lang="en-US" sz="1000" dirty="0"/>
                        <a:t>)</a:t>
                      </a:r>
                    </a:p>
                    <a:p>
                      <a:r>
                        <a:rPr lang="en-US" sz="1000" dirty="0" err="1"/>
                        <a:t>Kalorienbedarf</a:t>
                      </a:r>
                      <a:r>
                        <a:rPr lang="en-US" sz="1000" dirty="0"/>
                        <a:t> </a:t>
                      </a:r>
                      <a:r>
                        <a:rPr lang="en-US" sz="1000" dirty="0" err="1"/>
                        <a:t>mit</a:t>
                      </a:r>
                      <a:r>
                        <a:rPr lang="en-US" sz="1000" dirty="0"/>
                        <a:t> </a:t>
                      </a:r>
                      <a:r>
                        <a:rPr lang="en-US" sz="1000" dirty="0" err="1"/>
                        <a:t>Kalorienanzeige</a:t>
                      </a:r>
                      <a:endParaRPr lang="en-US" sz="1000" dirty="0"/>
                    </a:p>
                    <a:p>
                      <a:endParaRPr lang="en-DE" sz="1000" dirty="0"/>
                    </a:p>
                  </a:txBody>
                  <a:tcPr/>
                </a:tc>
                <a:tc>
                  <a:txBody>
                    <a:bodyPr/>
                    <a:lstStyle/>
                    <a:p>
                      <a:r>
                        <a:rPr lang="en-US" sz="1000" dirty="0" err="1"/>
                        <a:t>Gegnerische</a:t>
                      </a:r>
                      <a:r>
                        <a:rPr lang="en-US" sz="1000" dirty="0"/>
                        <a:t> </a:t>
                      </a:r>
                      <a:r>
                        <a:rPr lang="en-US" sz="1000" dirty="0" err="1"/>
                        <a:t>Fleischfresser</a:t>
                      </a:r>
                      <a:r>
                        <a:rPr lang="en-US" sz="1000" dirty="0"/>
                        <a:t> können die </a:t>
                      </a:r>
                      <a:r>
                        <a:rPr lang="en-US" sz="1000" dirty="0" err="1"/>
                        <a:t>Spielerkreatur</a:t>
                      </a:r>
                      <a:r>
                        <a:rPr lang="en-US" sz="1000" dirty="0"/>
                        <a:t> </a:t>
                      </a:r>
                      <a:r>
                        <a:rPr lang="en-US" sz="1000" dirty="0" err="1"/>
                        <a:t>jagen</a:t>
                      </a:r>
                      <a:r>
                        <a:rPr lang="en-US" sz="1000" dirty="0"/>
                        <a:t> und </a:t>
                      </a:r>
                      <a:r>
                        <a:rPr lang="en-US" sz="1000" dirty="0" err="1"/>
                        <a:t>töten</a:t>
                      </a:r>
                      <a:endParaRPr lang="en-US" sz="1000" dirty="0"/>
                    </a:p>
                    <a:p>
                      <a:r>
                        <a:rPr lang="en-US" sz="1000" dirty="0" err="1"/>
                        <a:t>Gegnerische</a:t>
                      </a:r>
                      <a:r>
                        <a:rPr lang="en-US" sz="1000" dirty="0"/>
                        <a:t> </a:t>
                      </a:r>
                      <a:r>
                        <a:rPr lang="en-US" sz="1000" dirty="0" err="1"/>
                        <a:t>Pflanzenfresser</a:t>
                      </a:r>
                      <a:r>
                        <a:rPr lang="en-US" sz="1000" dirty="0"/>
                        <a:t> können der </a:t>
                      </a:r>
                      <a:r>
                        <a:rPr lang="en-US" sz="1000" dirty="0" err="1"/>
                        <a:t>Spielerkreatur</a:t>
                      </a:r>
                      <a:r>
                        <a:rPr lang="en-US" sz="1000" dirty="0"/>
                        <a:t> die </a:t>
                      </a:r>
                      <a:r>
                        <a:rPr lang="en-US" sz="1000" dirty="0" err="1"/>
                        <a:t>pflanzliche</a:t>
                      </a:r>
                      <a:r>
                        <a:rPr lang="en-US" sz="1000" dirty="0"/>
                        <a:t> </a:t>
                      </a:r>
                      <a:r>
                        <a:rPr lang="en-US" sz="1000" dirty="0" err="1"/>
                        <a:t>Nahrung</a:t>
                      </a:r>
                      <a:r>
                        <a:rPr lang="en-US" sz="1000" dirty="0"/>
                        <a:t> </a:t>
                      </a:r>
                      <a:r>
                        <a:rPr lang="en-US" sz="1000" dirty="0" err="1"/>
                        <a:t>wegfressen</a:t>
                      </a:r>
                      <a:endParaRPr lang="en-US" sz="1000" dirty="0"/>
                    </a:p>
                    <a:p>
                      <a:r>
                        <a:rPr lang="en-US" sz="1000" dirty="0"/>
                        <a:t>Der </a:t>
                      </a:r>
                      <a:r>
                        <a:rPr lang="en-US" sz="1000" dirty="0" err="1"/>
                        <a:t>Kalorienbedarf</a:t>
                      </a:r>
                      <a:r>
                        <a:rPr lang="en-US" sz="1000" dirty="0"/>
                        <a:t> der </a:t>
                      </a:r>
                      <a:r>
                        <a:rPr lang="en-US" sz="1000" dirty="0" err="1"/>
                        <a:t>Spielerkreatur</a:t>
                      </a:r>
                      <a:r>
                        <a:rPr lang="en-US" sz="1000" dirty="0"/>
                        <a:t> kann so </a:t>
                      </a:r>
                      <a:r>
                        <a:rPr lang="en-US" sz="1000" dirty="0" err="1"/>
                        <a:t>hoch</a:t>
                      </a:r>
                      <a:r>
                        <a:rPr lang="en-US" sz="1000" dirty="0"/>
                        <a:t> werden, </a:t>
                      </a:r>
                      <a:r>
                        <a:rPr lang="en-US" sz="1000" dirty="0" err="1"/>
                        <a:t>dass</a:t>
                      </a:r>
                      <a:r>
                        <a:rPr lang="en-US" sz="1000" dirty="0"/>
                        <a:t> </a:t>
                      </a:r>
                      <a:r>
                        <a:rPr lang="en-US" sz="1000" dirty="0" err="1"/>
                        <a:t>sie</a:t>
                      </a:r>
                      <a:r>
                        <a:rPr lang="en-US" sz="1000" dirty="0"/>
                        <a:t> </a:t>
                      </a:r>
                      <a:r>
                        <a:rPr lang="en-US" sz="1000" dirty="0" err="1"/>
                        <a:t>verhungert</a:t>
                      </a:r>
                      <a:r>
                        <a:rPr lang="en-US" sz="1000" dirty="0"/>
                        <a:t>.</a:t>
                      </a:r>
                      <a:endParaRPr lang="en-DE" sz="1000" dirty="0"/>
                    </a:p>
                  </a:txBody>
                  <a:tcPr/>
                </a:tc>
                <a:tc>
                  <a:txBody>
                    <a:bodyPr/>
                    <a:lstStyle/>
                    <a:p>
                      <a:r>
                        <a:rPr lang="en-US" sz="1000" dirty="0"/>
                        <a:t>Balance </a:t>
                      </a:r>
                      <a:r>
                        <a:rPr lang="en-US" sz="1000" dirty="0" err="1"/>
                        <a:t>zwischen</a:t>
                      </a:r>
                      <a:r>
                        <a:rPr lang="en-US" sz="1000" dirty="0"/>
                        <a:t> </a:t>
                      </a:r>
                      <a:r>
                        <a:rPr lang="en-US" sz="1000" dirty="0" err="1"/>
                        <a:t>Stärke</a:t>
                      </a:r>
                      <a:r>
                        <a:rPr lang="en-US" sz="1000" dirty="0"/>
                        <a:t>/</a:t>
                      </a:r>
                      <a:r>
                        <a:rPr lang="en-US" sz="1000" dirty="0" err="1"/>
                        <a:t>Verteidung</a:t>
                      </a:r>
                      <a:r>
                        <a:rPr lang="en-US" sz="1000" dirty="0"/>
                        <a:t>, </a:t>
                      </a:r>
                      <a:r>
                        <a:rPr lang="en-US" sz="1000" dirty="0" err="1"/>
                        <a:t>Beweglichkeit</a:t>
                      </a:r>
                      <a:r>
                        <a:rPr lang="en-US" sz="1000" dirty="0"/>
                        <a:t> und </a:t>
                      </a:r>
                      <a:r>
                        <a:rPr lang="en-US" sz="1000" dirty="0" err="1"/>
                        <a:t>Kalorienbedarf</a:t>
                      </a:r>
                      <a:r>
                        <a:rPr lang="en-US" sz="1000" dirty="0"/>
                        <a:t> </a:t>
                      </a:r>
                      <a:r>
                        <a:rPr lang="en-US" sz="1000" dirty="0" err="1"/>
                        <a:t>finden</a:t>
                      </a:r>
                      <a:r>
                        <a:rPr lang="en-US" sz="1000" dirty="0"/>
                        <a:t>, </a:t>
                      </a:r>
                      <a:r>
                        <a:rPr lang="en-US" sz="1000" dirty="0" err="1"/>
                        <a:t>unter</a:t>
                      </a:r>
                      <a:r>
                        <a:rPr lang="en-US" sz="1000" dirty="0"/>
                        <a:t> </a:t>
                      </a:r>
                      <a:r>
                        <a:rPr lang="en-US" sz="1000" dirty="0" err="1"/>
                        <a:t>Berücksichtigung</a:t>
                      </a:r>
                      <a:r>
                        <a:rPr lang="en-US" sz="1000" dirty="0"/>
                        <a:t> von Umwelt und </a:t>
                      </a:r>
                      <a:r>
                        <a:rPr lang="en-US" sz="1000" dirty="0" err="1"/>
                        <a:t>konkurrierenden</a:t>
                      </a:r>
                      <a:r>
                        <a:rPr lang="en-US" sz="1000" dirty="0"/>
                        <a:t> </a:t>
                      </a:r>
                      <a:r>
                        <a:rPr lang="en-US" sz="1000" dirty="0" err="1"/>
                        <a:t>Kreaturen</a:t>
                      </a:r>
                      <a:endParaRPr lang="en-DE" sz="1000" dirty="0"/>
                    </a:p>
                  </a:txBody>
                  <a:tcPr/>
                </a:tc>
                <a:tc>
                  <a:txBody>
                    <a:bodyPr/>
                    <a:lstStyle/>
                    <a:p>
                      <a:r>
                        <a:rPr lang="en-US" sz="1000" dirty="0" err="1"/>
                        <a:t>Überleben</a:t>
                      </a:r>
                      <a:r>
                        <a:rPr lang="en-US" sz="1000" dirty="0"/>
                        <a:t>, </a:t>
                      </a:r>
                      <a:r>
                        <a:rPr lang="en-US" sz="1000" dirty="0" err="1"/>
                        <a:t>Weiterentlicklung</a:t>
                      </a:r>
                      <a:r>
                        <a:rPr lang="en-US" sz="1000" dirty="0"/>
                        <a:t> und </a:t>
                      </a:r>
                      <a:r>
                        <a:rPr lang="en-US" sz="1000" dirty="0" err="1"/>
                        <a:t>Evolutionspunkte</a:t>
                      </a:r>
                      <a:endParaRPr lang="en-DE" sz="1000" dirty="0"/>
                    </a:p>
                  </a:txBody>
                  <a:tcPr/>
                </a:tc>
                <a:extLst>
                  <a:ext uri="{0D108BD9-81ED-4DB2-BD59-A6C34878D82A}">
                    <a16:rowId xmlns:a16="http://schemas.microsoft.com/office/drawing/2014/main" val="313978124"/>
                  </a:ext>
                </a:extLst>
              </a:tr>
            </a:tbl>
          </a:graphicData>
        </a:graphic>
      </p:graphicFrame>
      <p:sp>
        <p:nvSpPr>
          <p:cNvPr id="4" name="Date Placeholder 3">
            <a:extLst>
              <a:ext uri="{FF2B5EF4-FFF2-40B4-BE49-F238E27FC236}">
                <a16:creationId xmlns:a16="http://schemas.microsoft.com/office/drawing/2014/main" id="{02174069-2EB3-D7EC-C411-551FEDFE1D6F}"/>
              </a:ext>
            </a:extLst>
          </p:cNvPr>
          <p:cNvSpPr>
            <a:spLocks noGrp="1"/>
          </p:cNvSpPr>
          <p:nvPr>
            <p:ph type="dt" sz="half" idx="10"/>
          </p:nvPr>
        </p:nvSpPr>
        <p:spPr/>
        <p:txBody>
          <a:bodyPr/>
          <a:lstStyle/>
          <a:p>
            <a:fld id="{65233AC3-BD5F-4E3B-B426-1377A5B5C8C7}" type="datetime1">
              <a:rPr lang="de-DE" smtClean="0"/>
              <a:t>05.02.2024</a:t>
            </a:fld>
            <a:endParaRPr lang="en-DE" dirty="0"/>
          </a:p>
        </p:txBody>
      </p:sp>
      <p:sp>
        <p:nvSpPr>
          <p:cNvPr id="5" name="Footer Placeholder 4">
            <a:extLst>
              <a:ext uri="{FF2B5EF4-FFF2-40B4-BE49-F238E27FC236}">
                <a16:creationId xmlns:a16="http://schemas.microsoft.com/office/drawing/2014/main" id="{573FAF91-6E82-EE89-5B97-9D4BDD4E7E20}"/>
              </a:ext>
            </a:extLst>
          </p:cNvPr>
          <p:cNvSpPr>
            <a:spLocks noGrp="1"/>
          </p:cNvSpPr>
          <p:nvPr>
            <p:ph type="ftr" sz="quarter" idx="11"/>
          </p:nvPr>
        </p:nvSpPr>
        <p:spPr/>
        <p:txBody>
          <a:bodyPr/>
          <a:lstStyle/>
          <a:p>
            <a:r>
              <a:rPr lang="en-US"/>
              <a:t>Game Concept Document: Evomag</a:t>
            </a:r>
            <a:endParaRPr lang="en-DE"/>
          </a:p>
        </p:txBody>
      </p:sp>
      <p:sp>
        <p:nvSpPr>
          <p:cNvPr id="6" name="Slide Number Placeholder 5">
            <a:extLst>
              <a:ext uri="{FF2B5EF4-FFF2-40B4-BE49-F238E27FC236}">
                <a16:creationId xmlns:a16="http://schemas.microsoft.com/office/drawing/2014/main" id="{08D58BC1-1FAA-E352-199D-D78A02FC06A2}"/>
              </a:ext>
            </a:extLst>
          </p:cNvPr>
          <p:cNvSpPr>
            <a:spLocks noGrp="1"/>
          </p:cNvSpPr>
          <p:nvPr>
            <p:ph type="sldNum" sz="quarter" idx="12"/>
          </p:nvPr>
        </p:nvSpPr>
        <p:spPr/>
        <p:txBody>
          <a:bodyPr/>
          <a:lstStyle/>
          <a:p>
            <a:fld id="{29C4495E-90C5-49CF-B82B-9708F32E51EC}" type="slidenum">
              <a:rPr lang="en-DE" smtClean="0"/>
              <a:t>7</a:t>
            </a:fld>
            <a:endParaRPr lang="en-DE"/>
          </a:p>
        </p:txBody>
      </p:sp>
      <p:sp>
        <p:nvSpPr>
          <p:cNvPr id="8" name="Title 1">
            <a:extLst>
              <a:ext uri="{FF2B5EF4-FFF2-40B4-BE49-F238E27FC236}">
                <a16:creationId xmlns:a16="http://schemas.microsoft.com/office/drawing/2014/main" id="{BA8E5DD3-3430-90A8-E0C0-A2104918F4E9}"/>
              </a:ext>
            </a:extLst>
          </p:cNvPr>
          <p:cNvSpPr txBox="1">
            <a:spLocks/>
          </p:cNvSpPr>
          <p:nvPr/>
        </p:nvSpPr>
        <p:spPr>
          <a:xfrm>
            <a:off x="389795" y="124608"/>
            <a:ext cx="5910888" cy="6905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solidFill>
                  <a:schemeClr val="bg1"/>
                </a:solidFill>
                <a:latin typeface="Bauhaus 93" panose="04030905020B02020C02" pitchFamily="82" charset="0"/>
              </a:rPr>
              <a:t>Spielelemente</a:t>
            </a:r>
            <a:r>
              <a:rPr lang="en-US" b="1" dirty="0">
                <a:solidFill>
                  <a:schemeClr val="bg1"/>
                </a:solidFill>
                <a:latin typeface="Bauhaus 93" panose="04030905020B02020C02" pitchFamily="82" charset="0"/>
              </a:rPr>
              <a:t> 1/2</a:t>
            </a:r>
            <a:endParaRPr lang="en-DE" b="1" dirty="0">
              <a:latin typeface="Bauhaus 93" panose="04030905020B02020C02" pitchFamily="82" charset="0"/>
            </a:endParaRPr>
          </a:p>
        </p:txBody>
      </p:sp>
    </p:spTree>
    <p:extLst>
      <p:ext uri="{BB962C8B-B14F-4D97-AF65-F5344CB8AC3E}">
        <p14:creationId xmlns:p14="http://schemas.microsoft.com/office/powerpoint/2010/main" val="221413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19645-286E-62EA-DC72-4BC8F1B63268}"/>
            </a:ext>
          </a:extLst>
        </p:cNvPr>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C5BA04C9-04D0-FC78-814A-A0AAEE6059C7}"/>
              </a:ext>
            </a:extLst>
          </p:cNvPr>
          <p:cNvGraphicFramePr>
            <a:graphicFrameLocks noGrp="1"/>
          </p:cNvGraphicFramePr>
          <p:nvPr>
            <p:ph idx="1"/>
            <p:extLst>
              <p:ext uri="{D42A27DB-BD31-4B8C-83A1-F6EECF244321}">
                <p14:modId xmlns:p14="http://schemas.microsoft.com/office/powerpoint/2010/main" val="2346041886"/>
              </p:ext>
            </p:extLst>
          </p:nvPr>
        </p:nvGraphicFramePr>
        <p:xfrm>
          <a:off x="153512" y="1237957"/>
          <a:ext cx="11905855" cy="4514481"/>
        </p:xfrm>
        <a:graphic>
          <a:graphicData uri="http://schemas.openxmlformats.org/drawingml/2006/table">
            <a:tbl>
              <a:tblPr firstRow="1" bandRow="1">
                <a:tableStyleId>{5C22544A-7EE6-4342-B048-85BDC9FD1C3A}</a:tableStyleId>
              </a:tblPr>
              <a:tblGrid>
                <a:gridCol w="1818784">
                  <a:extLst>
                    <a:ext uri="{9D8B030D-6E8A-4147-A177-3AD203B41FA5}">
                      <a16:colId xmlns:a16="http://schemas.microsoft.com/office/drawing/2014/main" val="211750897"/>
                    </a:ext>
                  </a:extLst>
                </a:gridCol>
                <a:gridCol w="2445325">
                  <a:extLst>
                    <a:ext uri="{9D8B030D-6E8A-4147-A177-3AD203B41FA5}">
                      <a16:colId xmlns:a16="http://schemas.microsoft.com/office/drawing/2014/main" val="3139186299"/>
                    </a:ext>
                  </a:extLst>
                </a:gridCol>
                <a:gridCol w="1799111">
                  <a:extLst>
                    <a:ext uri="{9D8B030D-6E8A-4147-A177-3AD203B41FA5}">
                      <a16:colId xmlns:a16="http://schemas.microsoft.com/office/drawing/2014/main" val="3286426827"/>
                    </a:ext>
                  </a:extLst>
                </a:gridCol>
                <a:gridCol w="2671949">
                  <a:extLst>
                    <a:ext uri="{9D8B030D-6E8A-4147-A177-3AD203B41FA5}">
                      <a16:colId xmlns:a16="http://schemas.microsoft.com/office/drawing/2014/main" val="3783368170"/>
                    </a:ext>
                  </a:extLst>
                </a:gridCol>
                <a:gridCol w="1416674">
                  <a:extLst>
                    <a:ext uri="{9D8B030D-6E8A-4147-A177-3AD203B41FA5}">
                      <a16:colId xmlns:a16="http://schemas.microsoft.com/office/drawing/2014/main" val="3154376441"/>
                    </a:ext>
                  </a:extLst>
                </a:gridCol>
                <a:gridCol w="1754012">
                  <a:extLst>
                    <a:ext uri="{9D8B030D-6E8A-4147-A177-3AD203B41FA5}">
                      <a16:colId xmlns:a16="http://schemas.microsoft.com/office/drawing/2014/main" val="1766518312"/>
                    </a:ext>
                  </a:extLst>
                </a:gridCol>
              </a:tblGrid>
              <a:tr h="605509">
                <a:tc>
                  <a:txBody>
                    <a:bodyPr/>
                    <a:lstStyle/>
                    <a:p>
                      <a:r>
                        <a:rPr lang="en-US" sz="1400" dirty="0" err="1"/>
                        <a:t>Lern</a:t>
                      </a:r>
                      <a:r>
                        <a:rPr lang="en-US" sz="1400" dirty="0"/>
                        <a:t>- und </a:t>
                      </a:r>
                      <a:r>
                        <a:rPr lang="en-US" sz="1400" dirty="0" err="1"/>
                        <a:t>Kommunikationsziel</a:t>
                      </a:r>
                      <a:endParaRPr lang="en-DE" sz="1400" dirty="0"/>
                    </a:p>
                  </a:txBody>
                  <a:tcPr/>
                </a:tc>
                <a:tc>
                  <a:txBody>
                    <a:bodyPr/>
                    <a:lstStyle/>
                    <a:p>
                      <a:r>
                        <a:rPr lang="en-US" sz="1400" dirty="0" err="1"/>
                        <a:t>Umsetzung</a:t>
                      </a:r>
                      <a:r>
                        <a:rPr lang="en-US" sz="1400" dirty="0"/>
                        <a:t> </a:t>
                      </a:r>
                      <a:r>
                        <a:rPr lang="en-US" sz="1400" dirty="0" err="1"/>
                        <a:t>im</a:t>
                      </a:r>
                      <a:r>
                        <a:rPr lang="en-US" sz="1400" dirty="0"/>
                        <a:t> Spiel</a:t>
                      </a:r>
                      <a:endParaRPr lang="en-DE" sz="1400" dirty="0"/>
                    </a:p>
                  </a:txBody>
                  <a:tcPr/>
                </a:tc>
                <a:tc>
                  <a:txBody>
                    <a:bodyPr/>
                    <a:lstStyle/>
                    <a:p>
                      <a:r>
                        <a:rPr lang="en-US" sz="1400" dirty="0"/>
                        <a:t>Spiel-</a:t>
                      </a:r>
                      <a:r>
                        <a:rPr lang="en-US" sz="1400" dirty="0" err="1"/>
                        <a:t>Elemente</a:t>
                      </a:r>
                      <a:endParaRPr lang="en-DE" sz="1400" dirty="0"/>
                    </a:p>
                  </a:txBody>
                  <a:tcPr/>
                </a:tc>
                <a:tc>
                  <a:txBody>
                    <a:bodyPr/>
                    <a:lstStyle/>
                    <a:p>
                      <a:r>
                        <a:rPr lang="en-US" sz="1400" dirty="0" err="1"/>
                        <a:t>Regeln</a:t>
                      </a:r>
                      <a:endParaRPr lang="en-DE" sz="1400" dirty="0"/>
                    </a:p>
                  </a:txBody>
                  <a:tcPr/>
                </a:tc>
                <a:tc>
                  <a:txBody>
                    <a:bodyPr/>
                    <a:lstStyle/>
                    <a:p>
                      <a:r>
                        <a:rPr lang="en-US" sz="1400" dirty="0" err="1"/>
                        <a:t>Ziele</a:t>
                      </a:r>
                      <a:endParaRPr lang="en-DE" sz="1400" dirty="0"/>
                    </a:p>
                  </a:txBody>
                  <a:tcPr/>
                </a:tc>
                <a:tc>
                  <a:txBody>
                    <a:bodyPr/>
                    <a:lstStyle/>
                    <a:p>
                      <a:r>
                        <a:rPr lang="en-US" sz="1400" dirty="0"/>
                        <a:t>Feedback</a:t>
                      </a:r>
                      <a:endParaRPr lang="en-DE" sz="1400" dirty="0"/>
                    </a:p>
                  </a:txBody>
                  <a:tcPr/>
                </a:tc>
                <a:extLst>
                  <a:ext uri="{0D108BD9-81ED-4DB2-BD59-A6C34878D82A}">
                    <a16:rowId xmlns:a16="http://schemas.microsoft.com/office/drawing/2014/main" val="3074950631"/>
                  </a:ext>
                </a:extLst>
              </a:tr>
              <a:tr h="841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a:t>Lebensstil</a:t>
                      </a:r>
                      <a:r>
                        <a:rPr lang="en-US" sz="1000" dirty="0"/>
                        <a:t> </a:t>
                      </a:r>
                      <a:r>
                        <a:rPr lang="en-US" sz="1000" dirty="0" err="1"/>
                        <a:t>Fleischfresser</a:t>
                      </a:r>
                      <a:r>
                        <a:rPr lang="en-US" sz="1000" dirty="0"/>
                        <a:t> vs </a:t>
                      </a:r>
                      <a:r>
                        <a:rPr lang="en-US" sz="1000" dirty="0" err="1"/>
                        <a:t>Pflanzenfresser</a:t>
                      </a:r>
                      <a:endParaRPr lang="en-DE" sz="1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DE" sz="1000" dirty="0"/>
                    </a:p>
                  </a:txBody>
                  <a:tcPr/>
                </a:tc>
                <a:tc>
                  <a:txBody>
                    <a:bodyPr/>
                    <a:lstStyle/>
                    <a:p>
                      <a:r>
                        <a:rPr lang="en-US" sz="1000" dirty="0" err="1"/>
                        <a:t>Pflanzenfresser</a:t>
                      </a:r>
                      <a:r>
                        <a:rPr lang="en-US" sz="1000" dirty="0"/>
                        <a:t> </a:t>
                      </a:r>
                      <a:r>
                        <a:rPr lang="en-US" sz="1000" dirty="0" err="1"/>
                        <a:t>konkurrieren</a:t>
                      </a:r>
                      <a:r>
                        <a:rPr lang="en-US" sz="1000" dirty="0"/>
                        <a:t> </a:t>
                      </a:r>
                      <a:r>
                        <a:rPr lang="en-US" sz="1000" dirty="0" err="1"/>
                        <a:t>mit</a:t>
                      </a:r>
                      <a:r>
                        <a:rPr lang="en-US" sz="1000" dirty="0"/>
                        <a:t> </a:t>
                      </a:r>
                      <a:r>
                        <a:rPr lang="en-US" sz="1000" dirty="0" err="1"/>
                        <a:t>anderen</a:t>
                      </a:r>
                      <a:r>
                        <a:rPr lang="en-US" sz="1000" dirty="0"/>
                        <a:t> </a:t>
                      </a:r>
                      <a:r>
                        <a:rPr lang="en-US" sz="1000" dirty="0" err="1"/>
                        <a:t>Pflanzenfressern</a:t>
                      </a:r>
                      <a:r>
                        <a:rPr lang="en-US" sz="1000" dirty="0"/>
                        <a:t> um </a:t>
                      </a:r>
                      <a:r>
                        <a:rPr lang="en-US" sz="1000" dirty="0" err="1"/>
                        <a:t>bestehende</a:t>
                      </a:r>
                      <a:r>
                        <a:rPr lang="en-US" sz="1000" dirty="0"/>
                        <a:t> </a:t>
                      </a:r>
                      <a:r>
                        <a:rPr lang="en-US" sz="1000" dirty="0" err="1"/>
                        <a:t>pflanzliche</a:t>
                      </a:r>
                      <a:r>
                        <a:rPr lang="en-US" sz="1000" dirty="0"/>
                        <a:t> </a:t>
                      </a:r>
                      <a:r>
                        <a:rPr lang="en-US" sz="1000" dirty="0" err="1"/>
                        <a:t>Nahrung</a:t>
                      </a:r>
                      <a:r>
                        <a:rPr lang="en-US" sz="1000" dirty="0"/>
                        <a:t>. </a:t>
                      </a:r>
                      <a:r>
                        <a:rPr lang="en-US" sz="1000" dirty="0" err="1"/>
                        <a:t>Fleischfresser</a:t>
                      </a:r>
                      <a:r>
                        <a:rPr lang="en-US" sz="1000" dirty="0"/>
                        <a:t> </a:t>
                      </a:r>
                      <a:r>
                        <a:rPr lang="en-US" sz="1000" dirty="0" err="1"/>
                        <a:t>müssen</a:t>
                      </a:r>
                      <a:r>
                        <a:rPr lang="en-US" sz="1000" dirty="0"/>
                        <a:t> </a:t>
                      </a:r>
                      <a:r>
                        <a:rPr lang="en-US" sz="1000" dirty="0" err="1"/>
                        <a:t>schwächere</a:t>
                      </a:r>
                      <a:r>
                        <a:rPr lang="en-US" sz="1000" dirty="0"/>
                        <a:t> </a:t>
                      </a:r>
                      <a:r>
                        <a:rPr lang="en-US" sz="1000" dirty="0" err="1"/>
                        <a:t>Kreaturen</a:t>
                      </a:r>
                      <a:r>
                        <a:rPr lang="en-US" sz="1000" dirty="0"/>
                        <a:t> </a:t>
                      </a:r>
                      <a:r>
                        <a:rPr lang="en-US" sz="1000" dirty="0" err="1"/>
                        <a:t>jagen</a:t>
                      </a:r>
                      <a:r>
                        <a:rPr lang="en-US" sz="1000" dirty="0"/>
                        <a:t>.</a:t>
                      </a:r>
                      <a:endParaRPr lang="en-DE" sz="1000" dirty="0"/>
                    </a:p>
                  </a:txBody>
                  <a:tcPr/>
                </a:tc>
                <a:tc>
                  <a:txBody>
                    <a:bodyPr/>
                    <a:lstStyle/>
                    <a:p>
                      <a:r>
                        <a:rPr lang="en-US" sz="1000" dirty="0" err="1"/>
                        <a:t>Pflanzlicher</a:t>
                      </a:r>
                      <a:r>
                        <a:rPr lang="en-US" sz="1000" dirty="0"/>
                        <a:t> </a:t>
                      </a:r>
                      <a:r>
                        <a:rPr lang="en-US" sz="1000" dirty="0" err="1"/>
                        <a:t>Nahrung</a:t>
                      </a:r>
                      <a:r>
                        <a:rPr lang="en-US" sz="1000" dirty="0"/>
                        <a:t> in der </a:t>
                      </a:r>
                      <a:r>
                        <a:rPr lang="en-US" sz="1000" dirty="0" err="1"/>
                        <a:t>Spielwelt</a:t>
                      </a:r>
                      <a:r>
                        <a:rPr lang="en-US" sz="1000" dirty="0"/>
                        <a:t>.</a:t>
                      </a:r>
                    </a:p>
                    <a:p>
                      <a:r>
                        <a:rPr lang="en-US" sz="1000" dirty="0" err="1"/>
                        <a:t>Stärkere</a:t>
                      </a:r>
                      <a:r>
                        <a:rPr lang="en-US" sz="1000" dirty="0"/>
                        <a:t> und </a:t>
                      </a:r>
                      <a:r>
                        <a:rPr lang="en-US" sz="1000" dirty="0" err="1"/>
                        <a:t>schwächere</a:t>
                      </a:r>
                      <a:r>
                        <a:rPr lang="en-US" sz="1000" dirty="0"/>
                        <a:t> </a:t>
                      </a:r>
                      <a:r>
                        <a:rPr lang="en-US" sz="1000" dirty="0" err="1"/>
                        <a:t>fleischfressende</a:t>
                      </a:r>
                      <a:r>
                        <a:rPr lang="en-US" sz="1000" dirty="0"/>
                        <a:t> </a:t>
                      </a:r>
                      <a:r>
                        <a:rPr lang="en-US" sz="1000" dirty="0" err="1"/>
                        <a:t>Kreaturen</a:t>
                      </a:r>
                      <a:r>
                        <a:rPr lang="en-US" sz="1000" dirty="0"/>
                        <a:t> in der Welt.</a:t>
                      </a:r>
                      <a:endParaRPr lang="en-DE" sz="1000" dirty="0"/>
                    </a:p>
                  </a:txBody>
                  <a:tcPr/>
                </a:tc>
                <a:tc>
                  <a:txBody>
                    <a:bodyPr/>
                    <a:lstStyle/>
                    <a:p>
                      <a:r>
                        <a:rPr lang="en-US" sz="1000" dirty="0" err="1"/>
                        <a:t>Pflanzliche</a:t>
                      </a:r>
                      <a:r>
                        <a:rPr lang="en-US" sz="1000" dirty="0"/>
                        <a:t> </a:t>
                      </a:r>
                      <a:r>
                        <a:rPr lang="en-US" sz="1000" dirty="0" err="1"/>
                        <a:t>Nahrung</a:t>
                      </a:r>
                      <a:r>
                        <a:rPr lang="en-US" sz="1000" dirty="0"/>
                        <a:t> </a:t>
                      </a:r>
                      <a:r>
                        <a:rPr lang="en-US" sz="1000" dirty="0" err="1"/>
                        <a:t>spawnt</a:t>
                      </a:r>
                      <a:r>
                        <a:rPr lang="en-US" sz="1000" dirty="0"/>
                        <a:t> in </a:t>
                      </a:r>
                      <a:r>
                        <a:rPr lang="en-US" sz="1000" dirty="0" err="1"/>
                        <a:t>zufälligen</a:t>
                      </a:r>
                      <a:r>
                        <a:rPr lang="en-US" sz="1000" dirty="0"/>
                        <a:t> </a:t>
                      </a:r>
                      <a:r>
                        <a:rPr lang="en-US" sz="1000" dirty="0" err="1"/>
                        <a:t>Intervallen</a:t>
                      </a:r>
                      <a:r>
                        <a:rPr lang="en-US" sz="1000" dirty="0"/>
                        <a:t> an </a:t>
                      </a:r>
                      <a:r>
                        <a:rPr lang="en-US" sz="1000" dirty="0" err="1"/>
                        <a:t>zufälligen</a:t>
                      </a:r>
                      <a:r>
                        <a:rPr lang="en-US" sz="1000" dirty="0"/>
                        <a:t> </a:t>
                      </a:r>
                      <a:r>
                        <a:rPr lang="en-US" sz="1000" dirty="0" err="1"/>
                        <a:t>Orten</a:t>
                      </a:r>
                      <a:r>
                        <a:rPr lang="en-US" sz="1000" dirty="0"/>
                        <a:t> in der </a:t>
                      </a:r>
                      <a:r>
                        <a:rPr lang="en-US" sz="1000" dirty="0" err="1"/>
                        <a:t>Spielwelt</a:t>
                      </a:r>
                      <a:r>
                        <a:rPr lang="en-US" sz="1000" dirty="0"/>
                        <a:t>. </a:t>
                      </a:r>
                      <a:r>
                        <a:rPr lang="en-US" sz="1000" dirty="0" err="1"/>
                        <a:t>Fleisch</a:t>
                      </a:r>
                      <a:r>
                        <a:rPr lang="en-US" sz="1000" dirty="0"/>
                        <a:t> </a:t>
                      </a:r>
                      <a:r>
                        <a:rPr lang="en-US" sz="1000" dirty="0" err="1"/>
                        <a:t>spawnt</a:t>
                      </a:r>
                      <a:r>
                        <a:rPr lang="en-US" sz="1000" dirty="0"/>
                        <a:t> durch </a:t>
                      </a:r>
                      <a:r>
                        <a:rPr lang="en-US" sz="1000" dirty="0" err="1"/>
                        <a:t>töten</a:t>
                      </a:r>
                      <a:r>
                        <a:rPr lang="en-US" sz="1000" dirty="0"/>
                        <a:t> von </a:t>
                      </a:r>
                      <a:r>
                        <a:rPr lang="en-US" sz="1000" dirty="0" err="1"/>
                        <a:t>Kreaturen</a:t>
                      </a:r>
                      <a:r>
                        <a:rPr lang="en-US" sz="1000" dirty="0"/>
                        <a:t>.</a:t>
                      </a:r>
                      <a:endParaRPr lang="en-DE" sz="1000" dirty="0"/>
                    </a:p>
                  </a:txBody>
                  <a:tcPr/>
                </a:tc>
                <a:tc>
                  <a:txBody>
                    <a:bodyPr/>
                    <a:lstStyle/>
                    <a:p>
                      <a:r>
                        <a:rPr lang="en-US" sz="1000" dirty="0" err="1"/>
                        <a:t>Überleben</a:t>
                      </a:r>
                      <a:r>
                        <a:rPr lang="en-US" sz="1000" dirty="0"/>
                        <a:t> und </a:t>
                      </a:r>
                      <a:r>
                        <a:rPr lang="en-US" sz="1000" dirty="0" err="1"/>
                        <a:t>wachsen</a:t>
                      </a:r>
                      <a:endParaRPr lang="en-DE" sz="1000" dirty="0"/>
                    </a:p>
                  </a:txBody>
                  <a:tcPr/>
                </a:tc>
                <a:tc>
                  <a:txBody>
                    <a:bodyPr/>
                    <a:lstStyle/>
                    <a:p>
                      <a:r>
                        <a:rPr lang="en-US" sz="1000" dirty="0" err="1"/>
                        <a:t>Allgemeiner</a:t>
                      </a:r>
                      <a:r>
                        <a:rPr lang="en-US" sz="1000" dirty="0"/>
                        <a:t> </a:t>
                      </a:r>
                      <a:r>
                        <a:rPr lang="en-US" sz="1000" dirty="0" err="1"/>
                        <a:t>Spielstil</a:t>
                      </a:r>
                      <a:endParaRPr lang="en-DE" sz="1000" dirty="0"/>
                    </a:p>
                  </a:txBody>
                  <a:tcPr/>
                </a:tc>
                <a:extLst>
                  <a:ext uri="{0D108BD9-81ED-4DB2-BD59-A6C34878D82A}">
                    <a16:rowId xmlns:a16="http://schemas.microsoft.com/office/drawing/2014/main" val="2094746447"/>
                  </a:ext>
                </a:extLst>
              </a:tr>
              <a:tr h="9803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a:t>Balancieren</a:t>
                      </a:r>
                      <a:r>
                        <a:rPr lang="en-US" sz="1000" dirty="0"/>
                        <a:t> von </a:t>
                      </a:r>
                      <a:r>
                        <a:rPr lang="en-US" sz="1000" dirty="0" err="1"/>
                        <a:t>Größe</a:t>
                      </a:r>
                      <a:r>
                        <a:rPr lang="en-US" sz="1000" dirty="0"/>
                        <a:t>/</a:t>
                      </a:r>
                      <a:r>
                        <a:rPr lang="en-US" sz="1000" dirty="0" err="1"/>
                        <a:t>Stärke</a:t>
                      </a:r>
                      <a:r>
                        <a:rPr lang="en-US" sz="1000" dirty="0"/>
                        <a:t> und </a:t>
                      </a:r>
                      <a:r>
                        <a:rPr lang="en-US" sz="1000" dirty="0" err="1"/>
                        <a:t>Kalorienverbrauch</a:t>
                      </a:r>
                      <a:endParaRPr lang="en-DE" sz="1000" dirty="0"/>
                    </a:p>
                    <a:p>
                      <a:pPr algn="l"/>
                      <a:endParaRPr lang="en-DE" sz="1000" dirty="0"/>
                    </a:p>
                  </a:txBody>
                  <a:tcPr/>
                </a:tc>
                <a:tc>
                  <a:txBody>
                    <a:bodyPr/>
                    <a:lstStyle/>
                    <a:p>
                      <a:pPr marL="0" indent="0">
                        <a:buFont typeface="+mj-lt"/>
                        <a:buNone/>
                      </a:pPr>
                      <a:r>
                        <a:rPr lang="en-US" sz="1000" dirty="0" err="1"/>
                        <a:t>Im</a:t>
                      </a:r>
                      <a:r>
                        <a:rPr lang="en-US" sz="1000" dirty="0"/>
                        <a:t> Editor können für </a:t>
                      </a:r>
                      <a:r>
                        <a:rPr lang="en-US" sz="1000" dirty="0" err="1"/>
                        <a:t>Evolutionspunkte</a:t>
                      </a:r>
                      <a:r>
                        <a:rPr lang="en-US" sz="1000" dirty="0"/>
                        <a:t> </a:t>
                      </a:r>
                      <a:r>
                        <a:rPr lang="en-US" sz="1000" dirty="0" err="1"/>
                        <a:t>neue</a:t>
                      </a:r>
                      <a:r>
                        <a:rPr lang="en-US" sz="1000" dirty="0"/>
                        <a:t> </a:t>
                      </a:r>
                      <a:r>
                        <a:rPr lang="en-US" sz="1000" dirty="0" err="1"/>
                        <a:t>Körperteile</a:t>
                      </a:r>
                      <a:r>
                        <a:rPr lang="en-US" sz="1000" dirty="0"/>
                        <a:t> an die </a:t>
                      </a:r>
                      <a:r>
                        <a:rPr lang="en-US" sz="1000" dirty="0" err="1"/>
                        <a:t>Spielerfigur</a:t>
                      </a:r>
                      <a:r>
                        <a:rPr lang="en-US" sz="1000" dirty="0"/>
                        <a:t> </a:t>
                      </a:r>
                      <a:r>
                        <a:rPr lang="en-US" sz="1000" dirty="0" err="1"/>
                        <a:t>gebaut</a:t>
                      </a:r>
                      <a:r>
                        <a:rPr lang="en-US" sz="1000" dirty="0"/>
                        <a:t> werden. Diese </a:t>
                      </a:r>
                      <a:r>
                        <a:rPr lang="en-US" sz="1000" dirty="0" err="1"/>
                        <a:t>schalten</a:t>
                      </a:r>
                      <a:r>
                        <a:rPr lang="en-US" sz="1000" dirty="0"/>
                        <a:t> </a:t>
                      </a:r>
                      <a:r>
                        <a:rPr lang="en-US" sz="1000" dirty="0" err="1"/>
                        <a:t>neue</a:t>
                      </a:r>
                      <a:r>
                        <a:rPr lang="en-US" sz="1000" dirty="0"/>
                        <a:t> </a:t>
                      </a:r>
                      <a:r>
                        <a:rPr lang="en-US" sz="1000" dirty="0" err="1"/>
                        <a:t>Eigenschaften</a:t>
                      </a:r>
                      <a:r>
                        <a:rPr lang="en-US" sz="1000" dirty="0"/>
                        <a:t> </a:t>
                      </a:r>
                      <a:r>
                        <a:rPr lang="en-US" sz="1000" dirty="0" err="1"/>
                        <a:t>frei</a:t>
                      </a:r>
                      <a:r>
                        <a:rPr lang="en-US" sz="1000" dirty="0"/>
                        <a:t>, </a:t>
                      </a:r>
                      <a:r>
                        <a:rPr lang="en-US" sz="1000" dirty="0" err="1"/>
                        <a:t>erhöhen</a:t>
                      </a:r>
                      <a:r>
                        <a:rPr lang="en-US" sz="1000" dirty="0"/>
                        <a:t> </a:t>
                      </a:r>
                      <a:r>
                        <a:rPr lang="en-US" sz="1000" dirty="0" err="1"/>
                        <a:t>aber</a:t>
                      </a:r>
                      <a:r>
                        <a:rPr lang="en-US" sz="1000" dirty="0"/>
                        <a:t> </a:t>
                      </a:r>
                      <a:r>
                        <a:rPr lang="en-US" sz="1000" dirty="0" err="1"/>
                        <a:t>auch</a:t>
                      </a:r>
                      <a:r>
                        <a:rPr lang="en-US" sz="1000" dirty="0"/>
                        <a:t> den </a:t>
                      </a:r>
                      <a:r>
                        <a:rPr lang="en-US" sz="1000" dirty="0" err="1"/>
                        <a:t>Kalorienbedarf</a:t>
                      </a:r>
                      <a:r>
                        <a:rPr lang="en-US" sz="1000" dirty="0"/>
                        <a:t> der </a:t>
                      </a:r>
                      <a:r>
                        <a:rPr lang="en-US" sz="1000" dirty="0" err="1"/>
                        <a:t>Kreatur</a:t>
                      </a:r>
                      <a:r>
                        <a:rPr lang="en-US" sz="1000" dirty="0"/>
                        <a:t>.</a:t>
                      </a:r>
                      <a:endParaRPr lang="en-DE" sz="1000" dirty="0"/>
                    </a:p>
                  </a:txBody>
                  <a:tcPr/>
                </a:tc>
                <a:tc>
                  <a:txBody>
                    <a:bodyPr/>
                    <a:lstStyle/>
                    <a:p>
                      <a:pPr marL="0" indent="0">
                        <a:buFont typeface="+mj-lt"/>
                        <a:buNone/>
                      </a:pPr>
                      <a:r>
                        <a:rPr lang="en-US" sz="1000" dirty="0" err="1"/>
                        <a:t>Pflanzliche</a:t>
                      </a:r>
                      <a:r>
                        <a:rPr lang="en-US" sz="1000" dirty="0"/>
                        <a:t> </a:t>
                      </a:r>
                      <a:r>
                        <a:rPr lang="en-US" sz="1000" dirty="0" err="1"/>
                        <a:t>Nahrung</a:t>
                      </a:r>
                      <a:r>
                        <a:rPr lang="en-US" sz="1000" dirty="0"/>
                        <a:t> </a:t>
                      </a:r>
                      <a:r>
                        <a:rPr lang="en-US" sz="1000" dirty="0" err="1"/>
                        <a:t>bzw</a:t>
                      </a:r>
                      <a:r>
                        <a:rPr lang="en-US" sz="1000" dirty="0"/>
                        <a:t>. </a:t>
                      </a:r>
                      <a:r>
                        <a:rPr lang="en-US" sz="1000" dirty="0" err="1"/>
                        <a:t>Fleisch</a:t>
                      </a:r>
                      <a:r>
                        <a:rPr lang="en-US" sz="1000" dirty="0"/>
                        <a:t>, </a:t>
                      </a:r>
                      <a:r>
                        <a:rPr lang="en-US" sz="1000" dirty="0" err="1"/>
                        <a:t>Körperteile</a:t>
                      </a:r>
                      <a:r>
                        <a:rPr lang="en-US" sz="1000" dirty="0"/>
                        <a:t> </a:t>
                      </a:r>
                      <a:r>
                        <a:rPr lang="en-US" sz="1000" dirty="0" err="1"/>
                        <a:t>im</a:t>
                      </a:r>
                      <a:r>
                        <a:rPr lang="en-US" sz="1000" dirty="0"/>
                        <a:t> Editor</a:t>
                      </a:r>
                      <a:endParaRPr lang="en-DE" sz="1000" dirty="0"/>
                    </a:p>
                  </a:txBody>
                  <a:tcPr/>
                </a:tc>
                <a:tc>
                  <a:txBody>
                    <a:bodyPr/>
                    <a:lstStyle/>
                    <a:p>
                      <a:r>
                        <a:rPr lang="en-US" sz="1000" dirty="0"/>
                        <a:t>Sollte die </a:t>
                      </a:r>
                      <a:r>
                        <a:rPr lang="en-US" sz="1000" dirty="0" err="1"/>
                        <a:t>Energie</a:t>
                      </a:r>
                      <a:r>
                        <a:rPr lang="en-US" sz="1000" dirty="0"/>
                        <a:t> </a:t>
                      </a:r>
                      <a:r>
                        <a:rPr lang="en-US" sz="1000" dirty="0" err="1"/>
                        <a:t>einer</a:t>
                      </a:r>
                      <a:r>
                        <a:rPr lang="en-US" sz="1000" dirty="0"/>
                        <a:t> </a:t>
                      </a:r>
                      <a:r>
                        <a:rPr lang="en-US" sz="1000" dirty="0" err="1"/>
                        <a:t>Kreatur</a:t>
                      </a:r>
                      <a:r>
                        <a:rPr lang="en-US" sz="1000" dirty="0"/>
                        <a:t> 0 </a:t>
                      </a:r>
                      <a:r>
                        <a:rPr lang="en-US" sz="1000" dirty="0" err="1"/>
                        <a:t>erreichen</a:t>
                      </a:r>
                      <a:r>
                        <a:rPr lang="en-US" sz="1000" dirty="0"/>
                        <a:t>, </a:t>
                      </a:r>
                      <a:r>
                        <a:rPr lang="en-US" sz="1000" dirty="0" err="1"/>
                        <a:t>verhungert</a:t>
                      </a:r>
                      <a:r>
                        <a:rPr lang="en-US" sz="1000" dirty="0"/>
                        <a:t> die </a:t>
                      </a:r>
                      <a:r>
                        <a:rPr lang="en-US" sz="1000" dirty="0" err="1"/>
                        <a:t>Kreatur</a:t>
                      </a:r>
                      <a:r>
                        <a:rPr lang="en-US" sz="1000" dirty="0"/>
                        <a:t>.</a:t>
                      </a:r>
                    </a:p>
                    <a:p>
                      <a:r>
                        <a:rPr lang="en-US" sz="1000" dirty="0"/>
                        <a:t>Die </a:t>
                      </a:r>
                      <a:r>
                        <a:rPr lang="en-US" sz="1000" dirty="0" err="1"/>
                        <a:t>Energie</a:t>
                      </a:r>
                      <a:r>
                        <a:rPr lang="en-US" sz="1000" dirty="0"/>
                        <a:t> </a:t>
                      </a:r>
                      <a:r>
                        <a:rPr lang="en-US" sz="1000" dirty="0" err="1"/>
                        <a:t>einer</a:t>
                      </a:r>
                      <a:r>
                        <a:rPr lang="en-US" sz="1000" dirty="0"/>
                        <a:t> </a:t>
                      </a:r>
                      <a:r>
                        <a:rPr lang="en-US" sz="1000" dirty="0" err="1"/>
                        <a:t>Kreatur</a:t>
                      </a:r>
                      <a:r>
                        <a:rPr lang="en-US" sz="1000" dirty="0"/>
                        <a:t> </a:t>
                      </a:r>
                      <a:r>
                        <a:rPr lang="en-US" sz="1000" dirty="0" err="1"/>
                        <a:t>sinkt</a:t>
                      </a:r>
                      <a:r>
                        <a:rPr lang="en-US" sz="1000" dirty="0"/>
                        <a:t> pro </a:t>
                      </a:r>
                      <a:r>
                        <a:rPr lang="en-US" sz="1000" dirty="0" err="1"/>
                        <a:t>Sekunde</a:t>
                      </a:r>
                      <a:r>
                        <a:rPr lang="en-US" sz="1000" dirty="0"/>
                        <a:t> </a:t>
                      </a:r>
                      <a:r>
                        <a:rPr lang="en-US" sz="1000" dirty="0" err="1"/>
                        <a:t>abhängig</a:t>
                      </a:r>
                      <a:r>
                        <a:rPr lang="en-US" sz="1000" dirty="0"/>
                        <a:t> vom </a:t>
                      </a:r>
                      <a:r>
                        <a:rPr lang="en-US" sz="1000" dirty="0" err="1"/>
                        <a:t>Kalorienbedarf</a:t>
                      </a:r>
                      <a:r>
                        <a:rPr lang="en-US" sz="1000" dirty="0"/>
                        <a:t> der </a:t>
                      </a:r>
                      <a:r>
                        <a:rPr lang="en-US" sz="1000" dirty="0" err="1"/>
                        <a:t>Kreatur</a:t>
                      </a:r>
                      <a:r>
                        <a:rPr lang="en-US" sz="1000" dirty="0"/>
                        <a:t>.</a:t>
                      </a:r>
                    </a:p>
                    <a:p>
                      <a:r>
                        <a:rPr lang="en-US" sz="1000" dirty="0" err="1"/>
                        <a:t>Fressen</a:t>
                      </a:r>
                      <a:r>
                        <a:rPr lang="en-US" sz="1000" dirty="0"/>
                        <a:t> von </a:t>
                      </a:r>
                      <a:r>
                        <a:rPr lang="en-US" sz="1000" dirty="0" err="1"/>
                        <a:t>passender</a:t>
                      </a:r>
                      <a:r>
                        <a:rPr lang="en-US" sz="1000" dirty="0"/>
                        <a:t> </a:t>
                      </a:r>
                      <a:r>
                        <a:rPr lang="en-US" sz="1000" dirty="0" err="1"/>
                        <a:t>Nahrung</a:t>
                      </a:r>
                      <a:r>
                        <a:rPr lang="en-US" sz="1000" dirty="0"/>
                        <a:t> </a:t>
                      </a:r>
                      <a:r>
                        <a:rPr lang="en-US" sz="1000" dirty="0" err="1"/>
                        <a:t>erhöht</a:t>
                      </a:r>
                      <a:r>
                        <a:rPr lang="en-US" sz="1000" dirty="0"/>
                        <a:t> die </a:t>
                      </a:r>
                      <a:r>
                        <a:rPr lang="en-US" sz="1000" dirty="0" err="1"/>
                        <a:t>Energie</a:t>
                      </a:r>
                      <a:r>
                        <a:rPr lang="en-US" sz="1000" dirty="0"/>
                        <a:t> </a:t>
                      </a:r>
                      <a:r>
                        <a:rPr lang="en-US" sz="1000" dirty="0" err="1"/>
                        <a:t>einer</a:t>
                      </a:r>
                      <a:r>
                        <a:rPr lang="en-US" sz="1000" dirty="0"/>
                        <a:t> </a:t>
                      </a:r>
                      <a:r>
                        <a:rPr lang="en-US" sz="1000" dirty="0" err="1"/>
                        <a:t>Kreatur</a:t>
                      </a:r>
                      <a:r>
                        <a:rPr lang="en-US" sz="1000" dirty="0"/>
                        <a:t>.</a:t>
                      </a:r>
                    </a:p>
                  </a:txBody>
                  <a:tcPr/>
                </a:tc>
                <a:tc>
                  <a:txBody>
                    <a:bodyPr/>
                    <a:lstStyle/>
                    <a:p>
                      <a:r>
                        <a:rPr lang="en-US" sz="1000" dirty="0" err="1"/>
                        <a:t>Überleben</a:t>
                      </a:r>
                      <a:r>
                        <a:rPr lang="en-US" sz="1000" dirty="0"/>
                        <a:t>, nicht </a:t>
                      </a:r>
                      <a:r>
                        <a:rPr lang="en-US" sz="1000" dirty="0" err="1"/>
                        <a:t>verhungern</a:t>
                      </a:r>
                      <a:endParaRPr lang="en-DE" sz="1000" dirty="0"/>
                    </a:p>
                  </a:txBody>
                  <a:tcPr/>
                </a:tc>
                <a:tc>
                  <a:txBody>
                    <a:bodyPr/>
                    <a:lstStyle/>
                    <a:p>
                      <a:r>
                        <a:rPr lang="en-US" sz="1000" dirty="0" err="1"/>
                        <a:t>Energieanzeige</a:t>
                      </a:r>
                      <a:r>
                        <a:rPr lang="en-US" sz="1000" dirty="0"/>
                        <a:t> </a:t>
                      </a:r>
                      <a:r>
                        <a:rPr lang="en-US" sz="1000" dirty="0" err="1"/>
                        <a:t>im</a:t>
                      </a:r>
                      <a:r>
                        <a:rPr lang="en-US" sz="1000" dirty="0"/>
                        <a:t> GUI, Tod durch </a:t>
                      </a:r>
                      <a:r>
                        <a:rPr lang="en-US" sz="1000" dirty="0" err="1"/>
                        <a:t>verhungern</a:t>
                      </a:r>
                      <a:endParaRPr lang="en-US" sz="1000" dirty="0"/>
                    </a:p>
                  </a:txBody>
                  <a:tcPr/>
                </a:tc>
                <a:extLst>
                  <a:ext uri="{0D108BD9-81ED-4DB2-BD59-A6C34878D82A}">
                    <a16:rowId xmlns:a16="http://schemas.microsoft.com/office/drawing/2014/main" val="1906474522"/>
                  </a:ext>
                </a:extLst>
              </a:tr>
              <a:tr h="1024846">
                <a:tc>
                  <a:txBody>
                    <a:bodyPr/>
                    <a:lstStyle/>
                    <a:p>
                      <a:pPr algn="l"/>
                      <a:r>
                        <a:rPr lang="en-US" sz="1000" dirty="0"/>
                        <a:t>Kleine </a:t>
                      </a:r>
                      <a:r>
                        <a:rPr lang="en-US" sz="1000" dirty="0" err="1"/>
                        <a:t>Genetische</a:t>
                      </a:r>
                      <a:r>
                        <a:rPr lang="en-US" sz="1000" dirty="0"/>
                        <a:t> </a:t>
                      </a:r>
                      <a:r>
                        <a:rPr lang="en-US" sz="1000" dirty="0" err="1"/>
                        <a:t>Änderungen</a:t>
                      </a:r>
                      <a:r>
                        <a:rPr lang="en-US" sz="1000" dirty="0"/>
                        <a:t> durch </a:t>
                      </a:r>
                      <a:r>
                        <a:rPr lang="en-US" sz="1000" dirty="0" err="1"/>
                        <a:t>zufällige</a:t>
                      </a:r>
                      <a:r>
                        <a:rPr lang="en-US" sz="1000" dirty="0"/>
                        <a:t> </a:t>
                      </a:r>
                      <a:r>
                        <a:rPr lang="en-US" sz="1000" dirty="0" err="1"/>
                        <a:t>Mutationen</a:t>
                      </a:r>
                      <a:endParaRPr lang="en-DE"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Wenn der Spieler genug </a:t>
                      </a:r>
                      <a:r>
                        <a:rPr lang="en-US" sz="1000" dirty="0" err="1"/>
                        <a:t>Evolutionspunkte</a:t>
                      </a:r>
                      <a:r>
                        <a:rPr lang="en-US" sz="1000" dirty="0"/>
                        <a:t> </a:t>
                      </a:r>
                      <a:r>
                        <a:rPr lang="en-US" sz="1000" dirty="0" err="1"/>
                        <a:t>gesammelt</a:t>
                      </a:r>
                      <a:r>
                        <a:rPr lang="en-US" sz="1000" dirty="0"/>
                        <a:t> hat, </a:t>
                      </a:r>
                      <a:r>
                        <a:rPr lang="en-US" sz="1000" dirty="0" err="1"/>
                        <a:t>bekommt</a:t>
                      </a:r>
                      <a:r>
                        <a:rPr lang="en-US" sz="1000" dirty="0"/>
                        <a:t> er die </a:t>
                      </a:r>
                      <a:r>
                        <a:rPr lang="en-US" sz="1000" dirty="0" err="1"/>
                        <a:t>Auswahl</a:t>
                      </a:r>
                      <a:r>
                        <a:rPr lang="en-US" sz="1000" dirty="0"/>
                        <a:t> </a:t>
                      </a:r>
                      <a:r>
                        <a:rPr lang="en-US" sz="1000" dirty="0" err="1"/>
                        <a:t>aus</a:t>
                      </a:r>
                      <a:r>
                        <a:rPr lang="en-US" sz="1000" dirty="0"/>
                        <a:t> 3 </a:t>
                      </a:r>
                      <a:r>
                        <a:rPr lang="en-US" sz="1000" dirty="0" err="1"/>
                        <a:t>zufällig</a:t>
                      </a:r>
                      <a:r>
                        <a:rPr lang="en-US" sz="1000" dirty="0"/>
                        <a:t> </a:t>
                      </a:r>
                      <a:r>
                        <a:rPr lang="en-US" sz="1000" dirty="0" err="1"/>
                        <a:t>generierten</a:t>
                      </a:r>
                      <a:r>
                        <a:rPr lang="en-US" sz="1000" dirty="0"/>
                        <a:t> </a:t>
                      </a:r>
                      <a:r>
                        <a:rPr lang="en-US" sz="1000" dirty="0" err="1"/>
                        <a:t>Änderungen</a:t>
                      </a:r>
                      <a:r>
                        <a:rPr lang="en-US" sz="1000" dirty="0"/>
                        <a:t> </a:t>
                      </a:r>
                      <a:r>
                        <a:rPr lang="en-US" sz="1000" dirty="0" err="1"/>
                        <a:t>bereits</a:t>
                      </a:r>
                      <a:r>
                        <a:rPr lang="en-US" sz="1000" dirty="0"/>
                        <a:t> </a:t>
                      </a:r>
                      <a:r>
                        <a:rPr lang="en-US" sz="1000" dirty="0" err="1"/>
                        <a:t>bestehender</a:t>
                      </a:r>
                      <a:r>
                        <a:rPr lang="en-US" sz="1000" dirty="0"/>
                        <a:t> </a:t>
                      </a:r>
                      <a:r>
                        <a:rPr lang="en-US" sz="1000" dirty="0" err="1"/>
                        <a:t>Eigenschaften</a:t>
                      </a:r>
                      <a:endParaRPr lang="en-DE" sz="1000" dirty="0"/>
                    </a:p>
                    <a:p>
                      <a:endParaRPr lang="en-DE" sz="1000" dirty="0"/>
                    </a:p>
                  </a:txBody>
                  <a:tcPr/>
                </a:tc>
                <a:tc>
                  <a:txBody>
                    <a:bodyPr/>
                    <a:lstStyle/>
                    <a:p>
                      <a:r>
                        <a:rPr lang="en-US" sz="1000" dirty="0" err="1"/>
                        <a:t>Körperteile</a:t>
                      </a:r>
                      <a:r>
                        <a:rPr lang="en-US" sz="1000" dirty="0"/>
                        <a:t>/</a:t>
                      </a:r>
                      <a:r>
                        <a:rPr lang="en-US" sz="1000" dirty="0" err="1"/>
                        <a:t>Eigenschaften</a:t>
                      </a:r>
                      <a:r>
                        <a:rPr lang="en-US" sz="1000" dirty="0"/>
                        <a:t> der </a:t>
                      </a:r>
                      <a:r>
                        <a:rPr lang="en-US" sz="1000" dirty="0" err="1"/>
                        <a:t>Spielerkreatur</a:t>
                      </a:r>
                      <a:endParaRPr lang="en-DE" sz="1000" dirty="0"/>
                    </a:p>
                  </a:txBody>
                  <a:tcPr/>
                </a:tc>
                <a:tc>
                  <a:txBody>
                    <a:bodyPr/>
                    <a:lstStyle/>
                    <a:p>
                      <a:r>
                        <a:rPr lang="en-US" sz="1000" dirty="0"/>
                        <a:t>Es </a:t>
                      </a:r>
                      <a:r>
                        <a:rPr lang="en-US" sz="1000" dirty="0" err="1"/>
                        <a:t>darf</a:t>
                      </a:r>
                      <a:r>
                        <a:rPr lang="en-US" sz="1000" dirty="0"/>
                        <a:t> immer </a:t>
                      </a:r>
                      <a:r>
                        <a:rPr lang="en-US" sz="1000" dirty="0" err="1"/>
                        <a:t>nur</a:t>
                      </a:r>
                      <a:r>
                        <a:rPr lang="en-US" sz="1000" dirty="0"/>
                        <a:t> </a:t>
                      </a:r>
                      <a:r>
                        <a:rPr lang="en-US" sz="1000" dirty="0" err="1"/>
                        <a:t>eine</a:t>
                      </a:r>
                      <a:r>
                        <a:rPr lang="en-US" sz="1000" dirty="0"/>
                        <a:t> </a:t>
                      </a:r>
                      <a:r>
                        <a:rPr lang="en-US" sz="1000" dirty="0" err="1"/>
                        <a:t>Eigenschaft</a:t>
                      </a:r>
                      <a:r>
                        <a:rPr lang="en-US" sz="1000" dirty="0"/>
                        <a:t> </a:t>
                      </a:r>
                      <a:r>
                        <a:rPr lang="en-US" sz="1000" dirty="0" err="1"/>
                        <a:t>ausgewählt</a:t>
                      </a:r>
                      <a:r>
                        <a:rPr lang="en-US" sz="1000" dirty="0"/>
                        <a:t> werden (</a:t>
                      </a:r>
                      <a:r>
                        <a:rPr lang="en-US" sz="1000" dirty="0" err="1"/>
                        <a:t>z.B.</a:t>
                      </a:r>
                      <a:r>
                        <a:rPr lang="en-US" sz="1000" dirty="0"/>
                        <a:t> </a:t>
                      </a:r>
                      <a:r>
                        <a:rPr lang="en-US" sz="1000" dirty="0" err="1"/>
                        <a:t>höhere</a:t>
                      </a:r>
                      <a:r>
                        <a:rPr lang="en-US" sz="1000" dirty="0"/>
                        <a:t> </a:t>
                      </a:r>
                      <a:r>
                        <a:rPr lang="en-US" sz="1000" dirty="0" err="1"/>
                        <a:t>Geschwindigkeit</a:t>
                      </a:r>
                      <a:r>
                        <a:rPr lang="en-US" sz="1000" dirty="0"/>
                        <a:t>, </a:t>
                      </a:r>
                      <a:r>
                        <a:rPr lang="en-US" sz="1000" dirty="0" err="1"/>
                        <a:t>bessere</a:t>
                      </a:r>
                      <a:r>
                        <a:rPr lang="en-US" sz="1000" dirty="0"/>
                        <a:t> </a:t>
                      </a:r>
                      <a:r>
                        <a:rPr lang="en-US" sz="1000" dirty="0" err="1"/>
                        <a:t>Wendigkeit</a:t>
                      </a:r>
                      <a:r>
                        <a:rPr lang="en-US" sz="1000" dirty="0"/>
                        <a:t> </a:t>
                      </a:r>
                      <a:r>
                        <a:rPr lang="en-US" sz="1000" dirty="0" err="1"/>
                        <a:t>oder</a:t>
                      </a:r>
                      <a:r>
                        <a:rPr lang="en-US" sz="1000" dirty="0"/>
                        <a:t> </a:t>
                      </a:r>
                      <a:r>
                        <a:rPr lang="en-US" sz="1000" dirty="0" err="1"/>
                        <a:t>größerer</a:t>
                      </a:r>
                      <a:r>
                        <a:rPr lang="en-US" sz="1000" dirty="0"/>
                        <a:t> </a:t>
                      </a:r>
                      <a:r>
                        <a:rPr lang="en-US" sz="1000" dirty="0" err="1"/>
                        <a:t>Stachel</a:t>
                      </a:r>
                      <a:r>
                        <a:rPr lang="en-US" sz="1000" dirty="0"/>
                        <a:t>)</a:t>
                      </a:r>
                    </a:p>
                    <a:p>
                      <a:r>
                        <a:rPr lang="en-US" sz="1000" dirty="0" err="1"/>
                        <a:t>Mutationen</a:t>
                      </a:r>
                      <a:r>
                        <a:rPr lang="en-US" sz="1000" dirty="0"/>
                        <a:t> </a:t>
                      </a:r>
                      <a:r>
                        <a:rPr lang="en-US" sz="1000" dirty="0" err="1"/>
                        <a:t>basieren</a:t>
                      </a:r>
                      <a:r>
                        <a:rPr lang="en-US" sz="1000" dirty="0"/>
                        <a:t> auf </a:t>
                      </a:r>
                      <a:r>
                        <a:rPr lang="en-US" sz="1000" dirty="0" err="1"/>
                        <a:t>bestehenden</a:t>
                      </a:r>
                      <a:r>
                        <a:rPr lang="en-US" sz="1000" dirty="0"/>
                        <a:t> </a:t>
                      </a:r>
                      <a:r>
                        <a:rPr lang="en-US" sz="1000" dirty="0" err="1"/>
                        <a:t>Eigenschaften</a:t>
                      </a:r>
                      <a:r>
                        <a:rPr lang="en-US" sz="1000" dirty="0"/>
                        <a:t> der </a:t>
                      </a:r>
                      <a:r>
                        <a:rPr lang="en-US" sz="1000" dirty="0" err="1"/>
                        <a:t>Spielerkreatur</a:t>
                      </a:r>
                      <a:endParaRPr lang="en-DE" sz="1000" dirty="0"/>
                    </a:p>
                  </a:txBody>
                  <a:tcPr/>
                </a:tc>
                <a:tc>
                  <a:txBody>
                    <a:bodyPr/>
                    <a:lstStyle/>
                    <a:p>
                      <a:r>
                        <a:rPr lang="en-US" sz="1000" dirty="0"/>
                        <a:t>Die </a:t>
                      </a:r>
                      <a:r>
                        <a:rPr lang="en-US" sz="1000" dirty="0" err="1"/>
                        <a:t>hilfreichste</a:t>
                      </a:r>
                      <a:r>
                        <a:rPr lang="en-US" sz="1000" dirty="0"/>
                        <a:t> Mutation </a:t>
                      </a:r>
                      <a:r>
                        <a:rPr lang="en-US" sz="1000" dirty="0" err="1"/>
                        <a:t>wählen</a:t>
                      </a:r>
                      <a:endParaRPr lang="en-DE" sz="1000" dirty="0"/>
                    </a:p>
                  </a:txBody>
                  <a:tcPr/>
                </a:tc>
                <a:tc>
                  <a:txBody>
                    <a:bodyPr/>
                    <a:lstStyle/>
                    <a:p>
                      <a:r>
                        <a:rPr lang="en-US" sz="1000" dirty="0" err="1"/>
                        <a:t>Änderung</a:t>
                      </a:r>
                      <a:r>
                        <a:rPr lang="en-US" sz="1000" dirty="0"/>
                        <a:t> der </a:t>
                      </a:r>
                      <a:r>
                        <a:rPr lang="en-US" sz="1000" dirty="0" err="1"/>
                        <a:t>Eigenschaften</a:t>
                      </a:r>
                      <a:r>
                        <a:rPr lang="en-US" sz="1000" dirty="0"/>
                        <a:t> der </a:t>
                      </a:r>
                      <a:r>
                        <a:rPr lang="en-US" sz="1000" dirty="0" err="1"/>
                        <a:t>Spielerkreatur</a:t>
                      </a:r>
                      <a:endParaRPr lang="en-US" sz="1000" dirty="0"/>
                    </a:p>
                    <a:p>
                      <a:endParaRPr lang="en-DE" sz="1000" dirty="0"/>
                    </a:p>
                  </a:txBody>
                  <a:tcPr/>
                </a:tc>
                <a:extLst>
                  <a:ext uri="{0D108BD9-81ED-4DB2-BD59-A6C34878D82A}">
                    <a16:rowId xmlns:a16="http://schemas.microsoft.com/office/drawing/2014/main" val="1587371911"/>
                  </a:ext>
                </a:extLst>
              </a:tr>
              <a:tr h="10248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a:t>Erfolgreiche</a:t>
                      </a:r>
                      <a:r>
                        <a:rPr lang="en-US" sz="1000" dirty="0"/>
                        <a:t> </a:t>
                      </a:r>
                      <a:r>
                        <a:rPr lang="en-US" sz="1000" dirty="0" err="1"/>
                        <a:t>Rekombination</a:t>
                      </a:r>
                      <a:r>
                        <a:rPr lang="en-US" sz="1000" dirty="0"/>
                        <a:t> passiert durch </a:t>
                      </a:r>
                      <a:r>
                        <a:rPr lang="en-US" sz="1000" dirty="0" err="1"/>
                        <a:t>passende</a:t>
                      </a:r>
                      <a:r>
                        <a:rPr lang="en-US" sz="1000" dirty="0"/>
                        <a:t> </a:t>
                      </a:r>
                      <a:r>
                        <a:rPr lang="en-US" sz="1000" dirty="0" err="1"/>
                        <a:t>Partnerwahl</a:t>
                      </a:r>
                      <a:endParaRPr lang="en-DE" sz="1000" dirty="0"/>
                    </a:p>
                    <a:p>
                      <a:pPr algn="l"/>
                      <a:endParaRPr lang="en-DE" sz="1000" dirty="0"/>
                    </a:p>
                  </a:txBody>
                  <a:tcPr/>
                </a:tc>
                <a:tc>
                  <a:txBody>
                    <a:bodyPr/>
                    <a:lstStyle/>
                    <a:p>
                      <a:r>
                        <a:rPr lang="en-US" sz="1000" dirty="0"/>
                        <a:t>Die </a:t>
                      </a:r>
                      <a:r>
                        <a:rPr lang="en-US" sz="1000" dirty="0" err="1"/>
                        <a:t>Spielerkreatur</a:t>
                      </a:r>
                      <a:r>
                        <a:rPr lang="en-US" sz="1000" dirty="0"/>
                        <a:t> kann </a:t>
                      </a:r>
                      <a:r>
                        <a:rPr lang="en-US" sz="1000" dirty="0" err="1"/>
                        <a:t>versuchen</a:t>
                      </a:r>
                      <a:r>
                        <a:rPr lang="en-US" sz="1000" dirty="0"/>
                        <a:t>, sich </a:t>
                      </a:r>
                      <a:r>
                        <a:rPr lang="en-US" sz="1000" dirty="0" err="1"/>
                        <a:t>mit</a:t>
                      </a:r>
                      <a:r>
                        <a:rPr lang="en-US" sz="1000" dirty="0"/>
                        <a:t> </a:t>
                      </a:r>
                      <a:r>
                        <a:rPr lang="en-US" sz="1000" dirty="0" err="1"/>
                        <a:t>einer</a:t>
                      </a:r>
                      <a:r>
                        <a:rPr lang="en-US" sz="1000" dirty="0"/>
                        <a:t> NPC-</a:t>
                      </a:r>
                      <a:r>
                        <a:rPr lang="en-US" sz="1000" dirty="0" err="1"/>
                        <a:t>Kreatur</a:t>
                      </a:r>
                      <a:r>
                        <a:rPr lang="en-US" sz="1000" dirty="0"/>
                        <a:t> </a:t>
                      </a:r>
                      <a:r>
                        <a:rPr lang="en-US" sz="1000" dirty="0" err="1"/>
                        <a:t>zu</a:t>
                      </a:r>
                      <a:r>
                        <a:rPr lang="en-US" sz="1000" dirty="0"/>
                        <a:t> </a:t>
                      </a:r>
                      <a:r>
                        <a:rPr lang="en-US" sz="1000" dirty="0" err="1"/>
                        <a:t>paaren</a:t>
                      </a:r>
                      <a:r>
                        <a:rPr lang="en-US" sz="1000" dirty="0"/>
                        <a:t>. Sollte die </a:t>
                      </a:r>
                      <a:r>
                        <a:rPr lang="en-US" sz="1000" dirty="0" err="1"/>
                        <a:t>Paarung</a:t>
                      </a:r>
                      <a:r>
                        <a:rPr lang="en-US" sz="1000" dirty="0"/>
                        <a:t> </a:t>
                      </a:r>
                      <a:r>
                        <a:rPr lang="en-US" sz="1000" dirty="0" err="1"/>
                        <a:t>erfolgreich</a:t>
                      </a:r>
                      <a:r>
                        <a:rPr lang="en-US" sz="1000" dirty="0"/>
                        <a:t> sein, </a:t>
                      </a:r>
                      <a:r>
                        <a:rPr lang="en-US" sz="1000" dirty="0" err="1"/>
                        <a:t>übernimmt</a:t>
                      </a:r>
                      <a:r>
                        <a:rPr lang="en-US" sz="1000" dirty="0"/>
                        <a:t> die </a:t>
                      </a:r>
                      <a:r>
                        <a:rPr lang="en-US" sz="1000" dirty="0" err="1"/>
                        <a:t>neue</a:t>
                      </a:r>
                      <a:r>
                        <a:rPr lang="en-US" sz="1000" dirty="0"/>
                        <a:t> </a:t>
                      </a:r>
                      <a:r>
                        <a:rPr lang="en-US" sz="1000" dirty="0" err="1"/>
                        <a:t>Spielerkreatur</a:t>
                      </a:r>
                      <a:r>
                        <a:rPr lang="en-US" sz="1000" dirty="0"/>
                        <a:t> </a:t>
                      </a:r>
                      <a:r>
                        <a:rPr lang="en-US" sz="1000" dirty="0" err="1"/>
                        <a:t>eine</a:t>
                      </a:r>
                      <a:r>
                        <a:rPr lang="en-US" sz="1000" dirty="0"/>
                        <a:t> positive </a:t>
                      </a:r>
                      <a:r>
                        <a:rPr lang="en-US" sz="1000" dirty="0" err="1"/>
                        <a:t>Eigenschaft</a:t>
                      </a:r>
                      <a:r>
                        <a:rPr lang="en-US" sz="1000" dirty="0"/>
                        <a:t> der NPC-</a:t>
                      </a:r>
                      <a:r>
                        <a:rPr lang="en-US" sz="1000" dirty="0" err="1"/>
                        <a:t>Kreatur</a:t>
                      </a:r>
                      <a:endParaRPr lang="en-DE" sz="1000" dirty="0"/>
                    </a:p>
                  </a:txBody>
                  <a:tcPr/>
                </a:tc>
                <a:tc>
                  <a:txBody>
                    <a:bodyPr/>
                    <a:lstStyle/>
                    <a:p>
                      <a:r>
                        <a:rPr lang="en-US" sz="1000" dirty="0" err="1"/>
                        <a:t>Freundliche</a:t>
                      </a:r>
                      <a:r>
                        <a:rPr lang="en-US" sz="1000" dirty="0"/>
                        <a:t>/</a:t>
                      </a:r>
                      <a:r>
                        <a:rPr lang="en-US" sz="1000" dirty="0" err="1"/>
                        <a:t>neutrale</a:t>
                      </a:r>
                      <a:r>
                        <a:rPr lang="en-US" sz="1000" dirty="0"/>
                        <a:t> NPC-</a:t>
                      </a:r>
                      <a:r>
                        <a:rPr lang="en-US" sz="1000" dirty="0" err="1"/>
                        <a:t>Kreaturen</a:t>
                      </a:r>
                      <a:endParaRPr lang="en-DE" sz="1000" dirty="0"/>
                    </a:p>
                  </a:txBody>
                  <a:tcPr/>
                </a:tc>
                <a:tc>
                  <a:txBody>
                    <a:bodyPr/>
                    <a:lstStyle/>
                    <a:p>
                      <a:r>
                        <a:rPr lang="en-US" sz="1000" dirty="0"/>
                        <a:t>Spieler muss </a:t>
                      </a:r>
                      <a:r>
                        <a:rPr lang="en-US" sz="1000" dirty="0" err="1"/>
                        <a:t>ein</a:t>
                      </a:r>
                      <a:r>
                        <a:rPr lang="en-US" sz="1000" dirty="0"/>
                        <a:t> </a:t>
                      </a:r>
                      <a:r>
                        <a:rPr lang="en-US" sz="1000" dirty="0" err="1"/>
                        <a:t>Minispiel</a:t>
                      </a:r>
                      <a:r>
                        <a:rPr lang="en-US" sz="1000" dirty="0"/>
                        <a:t> </a:t>
                      </a:r>
                      <a:r>
                        <a:rPr lang="en-US" sz="1000" dirty="0" err="1"/>
                        <a:t>gewinnen</a:t>
                      </a:r>
                      <a:r>
                        <a:rPr lang="en-US" sz="1000" dirty="0"/>
                        <a:t>, um sich den NPC </a:t>
                      </a:r>
                      <a:r>
                        <a:rPr lang="en-US" sz="1000" dirty="0" err="1"/>
                        <a:t>zur</a:t>
                      </a:r>
                      <a:r>
                        <a:rPr lang="en-US" sz="1000" dirty="0"/>
                        <a:t> </a:t>
                      </a:r>
                      <a:r>
                        <a:rPr lang="en-US" sz="1000" dirty="0" err="1"/>
                        <a:t>Paarung</a:t>
                      </a:r>
                      <a:r>
                        <a:rPr lang="en-US" sz="1000" dirty="0"/>
                        <a:t> </a:t>
                      </a:r>
                      <a:r>
                        <a:rPr lang="en-US" sz="1000" dirty="0" err="1"/>
                        <a:t>zu</a:t>
                      </a:r>
                      <a:r>
                        <a:rPr lang="en-US" sz="1000" dirty="0"/>
                        <a:t> </a:t>
                      </a:r>
                      <a:r>
                        <a:rPr lang="en-US" sz="1000" dirty="0" err="1"/>
                        <a:t>überzeugen</a:t>
                      </a:r>
                      <a:endParaRPr lang="en-DE" sz="1000" dirty="0"/>
                    </a:p>
                  </a:txBody>
                  <a:tcPr/>
                </a:tc>
                <a:tc>
                  <a:txBody>
                    <a:bodyPr/>
                    <a:lstStyle/>
                    <a:p>
                      <a:r>
                        <a:rPr lang="en-US" sz="1000" dirty="0" err="1"/>
                        <a:t>Erfolgreiche</a:t>
                      </a:r>
                      <a:r>
                        <a:rPr lang="en-US" sz="1000" dirty="0"/>
                        <a:t> </a:t>
                      </a:r>
                      <a:r>
                        <a:rPr lang="en-US" sz="1000" dirty="0" err="1"/>
                        <a:t>Paarung</a:t>
                      </a:r>
                      <a:r>
                        <a:rPr lang="en-US" sz="1000" dirty="0"/>
                        <a:t> und </a:t>
                      </a:r>
                      <a:r>
                        <a:rPr lang="en-US" sz="1000" dirty="0" err="1"/>
                        <a:t>übernehmen</a:t>
                      </a:r>
                      <a:r>
                        <a:rPr lang="en-US" sz="1000" dirty="0"/>
                        <a:t> </a:t>
                      </a:r>
                      <a:r>
                        <a:rPr lang="en-US" sz="1000" dirty="0" err="1"/>
                        <a:t>einer</a:t>
                      </a:r>
                      <a:r>
                        <a:rPr lang="en-US" sz="1000" dirty="0"/>
                        <a:t> </a:t>
                      </a:r>
                      <a:r>
                        <a:rPr lang="en-US" sz="1000" dirty="0" err="1"/>
                        <a:t>positiven</a:t>
                      </a:r>
                      <a:r>
                        <a:rPr lang="en-US" sz="1000" dirty="0"/>
                        <a:t> </a:t>
                      </a:r>
                      <a:r>
                        <a:rPr lang="en-US" sz="1000" dirty="0" err="1"/>
                        <a:t>Eigenschaft</a:t>
                      </a:r>
                      <a:endParaRPr lang="en-DE" sz="1000" dirty="0"/>
                    </a:p>
                  </a:txBody>
                  <a:tcPr/>
                </a:tc>
                <a:tc>
                  <a:txBody>
                    <a:bodyPr/>
                    <a:lstStyle/>
                    <a:p>
                      <a:r>
                        <a:rPr lang="en-US" sz="1000" dirty="0"/>
                        <a:t>Bei </a:t>
                      </a:r>
                      <a:r>
                        <a:rPr lang="en-US" sz="1000" dirty="0" err="1"/>
                        <a:t>Erfolg</a:t>
                      </a:r>
                      <a:r>
                        <a:rPr lang="en-US" sz="1000" dirty="0"/>
                        <a:t>: </a:t>
                      </a:r>
                      <a:r>
                        <a:rPr lang="en-US" sz="1000" dirty="0" err="1"/>
                        <a:t>Erfolgreiche</a:t>
                      </a:r>
                      <a:r>
                        <a:rPr lang="en-US" sz="1000" dirty="0"/>
                        <a:t> </a:t>
                      </a:r>
                      <a:r>
                        <a:rPr lang="en-US" sz="1000" dirty="0" err="1"/>
                        <a:t>Paarungsanimation</a:t>
                      </a:r>
                      <a:r>
                        <a:rPr lang="en-US" sz="1000" dirty="0"/>
                        <a:t>,</a:t>
                      </a:r>
                    </a:p>
                    <a:p>
                      <a:r>
                        <a:rPr lang="en-US" sz="1000" dirty="0" err="1"/>
                        <a:t>Änderung</a:t>
                      </a:r>
                      <a:r>
                        <a:rPr lang="en-US" sz="1000" dirty="0"/>
                        <a:t> der </a:t>
                      </a:r>
                      <a:r>
                        <a:rPr lang="en-US" sz="1000" dirty="0" err="1"/>
                        <a:t>Eigenschaften</a:t>
                      </a:r>
                      <a:r>
                        <a:rPr lang="en-US" sz="1000" dirty="0"/>
                        <a:t> der </a:t>
                      </a:r>
                      <a:r>
                        <a:rPr lang="en-US" sz="1000" dirty="0" err="1"/>
                        <a:t>Spielerkreatur</a:t>
                      </a:r>
                      <a:endParaRPr lang="en-US" sz="1000" dirty="0"/>
                    </a:p>
                    <a:p>
                      <a:r>
                        <a:rPr lang="en-US" sz="1000" dirty="0"/>
                        <a:t>Bei </a:t>
                      </a:r>
                      <a:r>
                        <a:rPr lang="en-US" sz="1000" dirty="0" err="1"/>
                        <a:t>Misserfolg</a:t>
                      </a:r>
                      <a:r>
                        <a:rPr lang="en-US" sz="1000" dirty="0"/>
                        <a:t>: NPC </a:t>
                      </a:r>
                      <a:r>
                        <a:rPr lang="en-US" sz="1000" dirty="0" err="1"/>
                        <a:t>Kreatur</a:t>
                      </a:r>
                      <a:r>
                        <a:rPr lang="en-US" sz="1000" dirty="0"/>
                        <a:t> wird </a:t>
                      </a:r>
                      <a:r>
                        <a:rPr lang="en-US" sz="1000" dirty="0" err="1"/>
                        <a:t>agressiv</a:t>
                      </a:r>
                      <a:endParaRPr lang="en-DE" sz="1000" dirty="0"/>
                    </a:p>
                  </a:txBody>
                  <a:tcPr/>
                </a:tc>
                <a:extLst>
                  <a:ext uri="{0D108BD9-81ED-4DB2-BD59-A6C34878D82A}">
                    <a16:rowId xmlns:a16="http://schemas.microsoft.com/office/drawing/2014/main" val="1124036162"/>
                  </a:ext>
                </a:extLst>
              </a:tr>
            </a:tbl>
          </a:graphicData>
        </a:graphic>
      </p:graphicFrame>
      <p:sp>
        <p:nvSpPr>
          <p:cNvPr id="4" name="Date Placeholder 3">
            <a:extLst>
              <a:ext uri="{FF2B5EF4-FFF2-40B4-BE49-F238E27FC236}">
                <a16:creationId xmlns:a16="http://schemas.microsoft.com/office/drawing/2014/main" id="{664B071D-ABA6-7FBD-45FB-2D0D15F1A3E9}"/>
              </a:ext>
            </a:extLst>
          </p:cNvPr>
          <p:cNvSpPr>
            <a:spLocks noGrp="1"/>
          </p:cNvSpPr>
          <p:nvPr>
            <p:ph type="dt" sz="half" idx="10"/>
          </p:nvPr>
        </p:nvSpPr>
        <p:spPr/>
        <p:txBody>
          <a:bodyPr/>
          <a:lstStyle/>
          <a:p>
            <a:fld id="{65233AC3-BD5F-4E3B-B426-1377A5B5C8C7}" type="datetime1">
              <a:rPr lang="de-DE" smtClean="0"/>
              <a:t>05.02.2024</a:t>
            </a:fld>
            <a:endParaRPr lang="en-DE" dirty="0"/>
          </a:p>
        </p:txBody>
      </p:sp>
      <p:sp>
        <p:nvSpPr>
          <p:cNvPr id="5" name="Footer Placeholder 4">
            <a:extLst>
              <a:ext uri="{FF2B5EF4-FFF2-40B4-BE49-F238E27FC236}">
                <a16:creationId xmlns:a16="http://schemas.microsoft.com/office/drawing/2014/main" id="{D58915C9-FBE7-2598-63C8-E83AF5F6613C}"/>
              </a:ext>
            </a:extLst>
          </p:cNvPr>
          <p:cNvSpPr>
            <a:spLocks noGrp="1"/>
          </p:cNvSpPr>
          <p:nvPr>
            <p:ph type="ftr" sz="quarter" idx="11"/>
          </p:nvPr>
        </p:nvSpPr>
        <p:spPr/>
        <p:txBody>
          <a:bodyPr/>
          <a:lstStyle/>
          <a:p>
            <a:r>
              <a:rPr lang="en-US"/>
              <a:t>Game Concept Document: Evomag</a:t>
            </a:r>
            <a:endParaRPr lang="en-DE"/>
          </a:p>
        </p:txBody>
      </p:sp>
      <p:sp>
        <p:nvSpPr>
          <p:cNvPr id="6" name="Slide Number Placeholder 5">
            <a:extLst>
              <a:ext uri="{FF2B5EF4-FFF2-40B4-BE49-F238E27FC236}">
                <a16:creationId xmlns:a16="http://schemas.microsoft.com/office/drawing/2014/main" id="{CDE669CC-C167-3454-ED97-96DA26D63E0D}"/>
              </a:ext>
            </a:extLst>
          </p:cNvPr>
          <p:cNvSpPr>
            <a:spLocks noGrp="1"/>
          </p:cNvSpPr>
          <p:nvPr>
            <p:ph type="sldNum" sz="quarter" idx="12"/>
          </p:nvPr>
        </p:nvSpPr>
        <p:spPr/>
        <p:txBody>
          <a:bodyPr/>
          <a:lstStyle/>
          <a:p>
            <a:fld id="{29C4495E-90C5-49CF-B82B-9708F32E51EC}" type="slidenum">
              <a:rPr lang="en-DE" smtClean="0"/>
              <a:t>8</a:t>
            </a:fld>
            <a:endParaRPr lang="en-DE"/>
          </a:p>
        </p:txBody>
      </p:sp>
      <p:sp>
        <p:nvSpPr>
          <p:cNvPr id="8" name="Title 1">
            <a:extLst>
              <a:ext uri="{FF2B5EF4-FFF2-40B4-BE49-F238E27FC236}">
                <a16:creationId xmlns:a16="http://schemas.microsoft.com/office/drawing/2014/main" id="{4DC68897-74BF-54AB-BC66-BCDDD8ECC9D0}"/>
              </a:ext>
            </a:extLst>
          </p:cNvPr>
          <p:cNvSpPr txBox="1">
            <a:spLocks/>
          </p:cNvSpPr>
          <p:nvPr/>
        </p:nvSpPr>
        <p:spPr>
          <a:xfrm>
            <a:off x="389795" y="124608"/>
            <a:ext cx="11036300" cy="6905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solidFill>
                  <a:schemeClr val="bg1"/>
                </a:solidFill>
                <a:latin typeface="Bauhaus 93" panose="04030905020B02020C02" pitchFamily="82" charset="0"/>
              </a:rPr>
              <a:t>Spielelemente</a:t>
            </a:r>
            <a:r>
              <a:rPr lang="en-US" b="1" dirty="0">
                <a:solidFill>
                  <a:schemeClr val="bg1"/>
                </a:solidFill>
                <a:latin typeface="Bauhaus 93" panose="04030905020B02020C02" pitchFamily="82" charset="0"/>
              </a:rPr>
              <a:t> 2/2</a:t>
            </a:r>
            <a:endParaRPr lang="en-DE" b="1" dirty="0">
              <a:latin typeface="Bauhaus 93" panose="04030905020B02020C02" pitchFamily="82" charset="0"/>
            </a:endParaRPr>
          </a:p>
        </p:txBody>
      </p:sp>
    </p:spTree>
    <p:extLst>
      <p:ext uri="{BB962C8B-B14F-4D97-AF65-F5344CB8AC3E}">
        <p14:creationId xmlns:p14="http://schemas.microsoft.com/office/powerpoint/2010/main" val="274402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469E0F-383D-40BE-B99A-A1783FFE9601}"/>
              </a:ext>
            </a:extLst>
          </p:cNvPr>
          <p:cNvSpPr>
            <a:spLocks noGrp="1"/>
          </p:cNvSpPr>
          <p:nvPr>
            <p:ph type="dt" sz="half" idx="10"/>
          </p:nvPr>
        </p:nvSpPr>
        <p:spPr/>
        <p:txBody>
          <a:bodyPr/>
          <a:lstStyle/>
          <a:p>
            <a:fld id="{65233AC3-BD5F-4E3B-B426-1377A5B5C8C7}" type="datetime1">
              <a:rPr lang="de-DE" smtClean="0"/>
              <a:t>05.02.2024</a:t>
            </a:fld>
            <a:endParaRPr lang="en-DE" dirty="0"/>
          </a:p>
        </p:txBody>
      </p:sp>
      <p:sp>
        <p:nvSpPr>
          <p:cNvPr id="5" name="Footer Placeholder 4">
            <a:extLst>
              <a:ext uri="{FF2B5EF4-FFF2-40B4-BE49-F238E27FC236}">
                <a16:creationId xmlns:a16="http://schemas.microsoft.com/office/drawing/2014/main" id="{FA46BFC4-A129-29D6-B721-42AA794AD091}"/>
              </a:ext>
            </a:extLst>
          </p:cNvPr>
          <p:cNvSpPr>
            <a:spLocks noGrp="1"/>
          </p:cNvSpPr>
          <p:nvPr>
            <p:ph type="ftr" sz="quarter" idx="11"/>
          </p:nvPr>
        </p:nvSpPr>
        <p:spPr/>
        <p:txBody>
          <a:bodyPr/>
          <a:lstStyle/>
          <a:p>
            <a:r>
              <a:rPr lang="en-US"/>
              <a:t>Game Concept Document: Evomag</a:t>
            </a:r>
            <a:endParaRPr lang="en-DE"/>
          </a:p>
        </p:txBody>
      </p:sp>
      <p:sp>
        <p:nvSpPr>
          <p:cNvPr id="6" name="Slide Number Placeholder 5">
            <a:extLst>
              <a:ext uri="{FF2B5EF4-FFF2-40B4-BE49-F238E27FC236}">
                <a16:creationId xmlns:a16="http://schemas.microsoft.com/office/drawing/2014/main" id="{56540D38-E983-6A87-0275-74B15F64F241}"/>
              </a:ext>
            </a:extLst>
          </p:cNvPr>
          <p:cNvSpPr>
            <a:spLocks noGrp="1"/>
          </p:cNvSpPr>
          <p:nvPr>
            <p:ph type="sldNum" sz="quarter" idx="12"/>
          </p:nvPr>
        </p:nvSpPr>
        <p:spPr/>
        <p:txBody>
          <a:bodyPr/>
          <a:lstStyle/>
          <a:p>
            <a:fld id="{29C4495E-90C5-49CF-B82B-9708F32E51EC}" type="slidenum">
              <a:rPr lang="en-DE" smtClean="0"/>
              <a:t>9</a:t>
            </a:fld>
            <a:endParaRPr lang="en-DE"/>
          </a:p>
        </p:txBody>
      </p:sp>
      <p:sp>
        <p:nvSpPr>
          <p:cNvPr id="7" name="Flowchart: Delay 6">
            <a:extLst>
              <a:ext uri="{FF2B5EF4-FFF2-40B4-BE49-F238E27FC236}">
                <a16:creationId xmlns:a16="http://schemas.microsoft.com/office/drawing/2014/main" id="{43BEECB8-E20F-86EA-C60B-9BE4E634521C}"/>
              </a:ext>
            </a:extLst>
          </p:cNvPr>
          <p:cNvSpPr/>
          <p:nvPr/>
        </p:nvSpPr>
        <p:spPr>
          <a:xfrm>
            <a:off x="0" y="-364237"/>
            <a:ext cx="4618721" cy="7762564"/>
          </a:xfrm>
          <a:prstGeom prst="flowChartDelay">
            <a:avLst/>
          </a:prstGeom>
          <a:gradFill flip="none" rotWithShape="1">
            <a:gsLst>
              <a:gs pos="31000">
                <a:srgbClr val="12A2C5"/>
              </a:gs>
              <a:gs pos="50000">
                <a:srgbClr val="0E89A8"/>
              </a:gs>
              <a:gs pos="100000">
                <a:srgbClr val="06414F"/>
              </a:gs>
            </a:gsLst>
            <a:lin ang="10800000" scaled="1"/>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TextBox 7">
            <a:extLst>
              <a:ext uri="{FF2B5EF4-FFF2-40B4-BE49-F238E27FC236}">
                <a16:creationId xmlns:a16="http://schemas.microsoft.com/office/drawing/2014/main" id="{11CC3D07-05E4-1F18-BF70-B6C50A61C1B5}"/>
              </a:ext>
            </a:extLst>
          </p:cNvPr>
          <p:cNvSpPr txBox="1"/>
          <p:nvPr/>
        </p:nvSpPr>
        <p:spPr>
          <a:xfrm>
            <a:off x="246955" y="3044279"/>
            <a:ext cx="3617553" cy="769441"/>
          </a:xfrm>
          <a:prstGeom prst="rect">
            <a:avLst/>
          </a:prstGeom>
          <a:noFill/>
        </p:spPr>
        <p:txBody>
          <a:bodyPr wrap="square" rtlCol="0">
            <a:spAutoFit/>
          </a:bodyPr>
          <a:lstStyle/>
          <a:p>
            <a:r>
              <a:rPr lang="en-US" sz="4400" dirty="0" err="1">
                <a:solidFill>
                  <a:schemeClr val="bg1"/>
                </a:solidFill>
                <a:latin typeface="Bauhaus 93" panose="04030905020B02020C02" pitchFamily="82" charset="0"/>
              </a:rPr>
              <a:t>Ziel</a:t>
            </a:r>
            <a:r>
              <a:rPr lang="en-US" sz="4400" dirty="0">
                <a:solidFill>
                  <a:schemeClr val="bg1"/>
                </a:solidFill>
                <a:latin typeface="Bauhaus 93" panose="04030905020B02020C02" pitchFamily="82" charset="0"/>
              </a:rPr>
              <a:t> des Spiels</a:t>
            </a:r>
            <a:endParaRPr lang="en-DE" sz="4400" dirty="0">
              <a:solidFill>
                <a:schemeClr val="bg1"/>
              </a:solidFill>
              <a:latin typeface="Bauhaus 93" panose="04030905020B02020C02" pitchFamily="82" charset="0"/>
            </a:endParaRPr>
          </a:p>
        </p:txBody>
      </p:sp>
      <p:sp>
        <p:nvSpPr>
          <p:cNvPr id="9" name="TextBox 8">
            <a:extLst>
              <a:ext uri="{FF2B5EF4-FFF2-40B4-BE49-F238E27FC236}">
                <a16:creationId xmlns:a16="http://schemas.microsoft.com/office/drawing/2014/main" id="{F810666E-1FA6-33D6-2584-DA870891A115}"/>
              </a:ext>
            </a:extLst>
          </p:cNvPr>
          <p:cNvSpPr txBox="1"/>
          <p:nvPr/>
        </p:nvSpPr>
        <p:spPr>
          <a:xfrm>
            <a:off x="4852327" y="1188053"/>
            <a:ext cx="6781244" cy="3477875"/>
          </a:xfrm>
          <a:prstGeom prst="rect">
            <a:avLst/>
          </a:prstGeom>
          <a:noFill/>
        </p:spPr>
        <p:txBody>
          <a:bodyPr wrap="square" rtlCol="0">
            <a:spAutoFit/>
          </a:bodyPr>
          <a:lstStyle/>
          <a:p>
            <a:r>
              <a:rPr lang="en-US" sz="2000" dirty="0">
                <a:solidFill>
                  <a:schemeClr val="bg1"/>
                </a:solidFill>
                <a:latin typeface="Bauhaus 93" panose="04030905020B02020C02" pitchFamily="82" charset="0"/>
              </a:rPr>
              <a:t>Der Spieler </a:t>
            </a:r>
            <a:r>
              <a:rPr lang="en-US" sz="2000" dirty="0" err="1">
                <a:solidFill>
                  <a:schemeClr val="bg1"/>
                </a:solidFill>
                <a:latin typeface="Bauhaus 93" panose="04030905020B02020C02" pitchFamily="82" charset="0"/>
              </a:rPr>
              <a:t>soll</a:t>
            </a:r>
            <a:r>
              <a:rPr lang="en-US" sz="2000" dirty="0">
                <a:solidFill>
                  <a:schemeClr val="bg1"/>
                </a:solidFill>
                <a:latin typeface="Bauhaus 93" panose="04030905020B02020C02" pitchFamily="82" charset="0"/>
              </a:rPr>
              <a:t> die </a:t>
            </a:r>
            <a:r>
              <a:rPr lang="en-US" sz="2000" dirty="0" err="1">
                <a:solidFill>
                  <a:schemeClr val="bg1"/>
                </a:solidFill>
                <a:latin typeface="Bauhaus 93" panose="04030905020B02020C02" pitchFamily="82" charset="0"/>
              </a:rPr>
              <a:t>Spitze</a:t>
            </a:r>
            <a:r>
              <a:rPr lang="en-US" sz="2000" dirty="0">
                <a:solidFill>
                  <a:schemeClr val="bg1"/>
                </a:solidFill>
                <a:latin typeface="Bauhaus 93" panose="04030905020B02020C02" pitchFamily="82" charset="0"/>
              </a:rPr>
              <a:t> der </a:t>
            </a:r>
            <a:r>
              <a:rPr lang="en-US" sz="2000" dirty="0" err="1">
                <a:solidFill>
                  <a:schemeClr val="bg1"/>
                </a:solidFill>
                <a:latin typeface="Bauhaus 93" panose="04030905020B02020C02" pitchFamily="82" charset="0"/>
              </a:rPr>
              <a:t>Nahrungskette</a:t>
            </a:r>
            <a:r>
              <a:rPr lang="en-US" sz="2000" dirty="0">
                <a:solidFill>
                  <a:schemeClr val="bg1"/>
                </a:solidFill>
                <a:latin typeface="Bauhaus 93" panose="04030905020B02020C02" pitchFamily="82" charset="0"/>
              </a:rPr>
              <a:t> in </a:t>
            </a:r>
            <a:r>
              <a:rPr lang="en-US" sz="2000" dirty="0" err="1">
                <a:solidFill>
                  <a:schemeClr val="bg1"/>
                </a:solidFill>
                <a:latin typeface="Bauhaus 93" panose="04030905020B02020C02" pitchFamily="82" charset="0"/>
              </a:rPr>
              <a:t>Evomag</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erreichen</a:t>
            </a:r>
            <a:r>
              <a:rPr lang="en-US" sz="2000" dirty="0">
                <a:solidFill>
                  <a:schemeClr val="bg1"/>
                </a:solidFill>
                <a:latin typeface="Bauhaus 93" panose="04030905020B02020C02" pitchFamily="82" charset="0"/>
              </a:rPr>
              <a:t>:</a:t>
            </a:r>
          </a:p>
          <a:p>
            <a:endParaRPr lang="en-US" sz="2000" dirty="0">
              <a:solidFill>
                <a:schemeClr val="bg1"/>
              </a:solidFill>
              <a:latin typeface="Bauhaus 93" panose="04030905020B02020C02" pitchFamily="82" charset="0"/>
            </a:endParaRPr>
          </a:p>
          <a:p>
            <a:pPr marL="342900" indent="-342900">
              <a:buFont typeface="Wingdings" panose="05000000000000000000" pitchFamily="2" charset="2"/>
              <a:buChar char="§"/>
            </a:pPr>
            <a:r>
              <a:rPr lang="en-US" sz="2000" dirty="0" err="1">
                <a:solidFill>
                  <a:schemeClr val="accent6">
                    <a:lumMod val="75000"/>
                  </a:schemeClr>
                </a:solidFill>
                <a:latin typeface="Bauhaus 93" panose="04030905020B02020C02" pitchFamily="82" charset="0"/>
              </a:rPr>
              <a:t>Pazifismus</a:t>
            </a:r>
            <a:r>
              <a:rPr lang="en-US" sz="2000" dirty="0">
                <a:solidFill>
                  <a:schemeClr val="bg1"/>
                </a:solidFill>
                <a:latin typeface="Bauhaus 93" panose="04030905020B02020C02" pitchFamily="82" charset="0"/>
              </a:rPr>
              <a:t>: Der Spieler wird so stark, </a:t>
            </a:r>
            <a:r>
              <a:rPr lang="en-US" sz="2000" dirty="0" err="1">
                <a:solidFill>
                  <a:schemeClr val="bg1"/>
                </a:solidFill>
                <a:latin typeface="Bauhaus 93" panose="04030905020B02020C02" pitchFamily="82" charset="0"/>
              </a:rPr>
              <a:t>dass</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keine</a:t>
            </a:r>
            <a:r>
              <a:rPr lang="en-US" sz="2000" dirty="0">
                <a:solidFill>
                  <a:schemeClr val="bg1"/>
                </a:solidFill>
                <a:latin typeface="Bauhaus 93" panose="04030905020B02020C02" pitchFamily="82" charset="0"/>
              </a:rPr>
              <a:t> andere </a:t>
            </a:r>
            <a:r>
              <a:rPr lang="en-US" sz="2000" dirty="0" err="1">
                <a:solidFill>
                  <a:schemeClr val="bg1"/>
                </a:solidFill>
                <a:latin typeface="Bauhaus 93" panose="04030905020B02020C02" pitchFamily="82" charset="0"/>
              </a:rPr>
              <a:t>Kreatur</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eine</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Bedrohung</a:t>
            </a:r>
            <a:r>
              <a:rPr lang="en-US" sz="2000" dirty="0">
                <a:solidFill>
                  <a:schemeClr val="bg1"/>
                </a:solidFill>
                <a:latin typeface="Bauhaus 93" panose="04030905020B02020C02" pitchFamily="82" charset="0"/>
              </a:rPr>
              <a:t> mehr für den Spieler </a:t>
            </a:r>
            <a:r>
              <a:rPr lang="en-US" sz="2000" dirty="0" err="1">
                <a:solidFill>
                  <a:schemeClr val="bg1"/>
                </a:solidFill>
                <a:latin typeface="Bauhaus 93" panose="04030905020B02020C02" pitchFamily="82" charset="0"/>
              </a:rPr>
              <a:t>darstellt</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Dadurch</a:t>
            </a:r>
            <a:r>
              <a:rPr lang="en-US" sz="2000" dirty="0">
                <a:solidFill>
                  <a:schemeClr val="bg1"/>
                </a:solidFill>
                <a:latin typeface="Bauhaus 93" panose="04030905020B02020C02" pitchFamily="82" charset="0"/>
              </a:rPr>
              <a:t> kann er </a:t>
            </a:r>
            <a:r>
              <a:rPr lang="en-US" sz="2000" dirty="0" err="1">
                <a:solidFill>
                  <a:schemeClr val="bg1"/>
                </a:solidFill>
                <a:latin typeface="Bauhaus 93" panose="04030905020B02020C02" pitchFamily="82" charset="0"/>
              </a:rPr>
              <a:t>ohne</a:t>
            </a:r>
            <a:r>
              <a:rPr lang="en-US" sz="2000" dirty="0">
                <a:solidFill>
                  <a:schemeClr val="bg1"/>
                </a:solidFill>
                <a:latin typeface="Bauhaus 93" panose="04030905020B02020C02" pitchFamily="82" charset="0"/>
              </a:rPr>
              <a:t> Angst </a:t>
            </a:r>
            <a:r>
              <a:rPr lang="en-US" sz="2000" dirty="0" err="1">
                <a:solidFill>
                  <a:schemeClr val="bg1"/>
                </a:solidFill>
                <a:latin typeface="Bauhaus 93" panose="04030905020B02020C02" pitchFamily="82" charset="0"/>
              </a:rPr>
              <a:t>Nahrungsquellen</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kontrollieren</a:t>
            </a:r>
            <a:r>
              <a:rPr lang="en-US" sz="2000" dirty="0">
                <a:solidFill>
                  <a:schemeClr val="bg1"/>
                </a:solidFill>
                <a:latin typeface="Bauhaus 93" panose="04030905020B02020C02" pitchFamily="82" charset="0"/>
              </a:rPr>
              <a:t>.</a:t>
            </a:r>
          </a:p>
          <a:p>
            <a:pPr marL="342900" indent="-342900">
              <a:buFont typeface="Wingdings" panose="05000000000000000000" pitchFamily="2" charset="2"/>
              <a:buChar char="§"/>
            </a:pPr>
            <a:endParaRPr lang="en-US" sz="2000" dirty="0">
              <a:solidFill>
                <a:schemeClr val="bg1"/>
              </a:solidFill>
              <a:latin typeface="Bauhaus 93" panose="04030905020B02020C02" pitchFamily="82" charset="0"/>
            </a:endParaRPr>
          </a:p>
          <a:p>
            <a:endParaRPr lang="en-US" sz="2000" dirty="0">
              <a:solidFill>
                <a:schemeClr val="bg1"/>
              </a:solidFill>
              <a:latin typeface="Bauhaus 93" panose="04030905020B02020C02" pitchFamily="82" charset="0"/>
            </a:endParaRPr>
          </a:p>
          <a:p>
            <a:pPr marL="342900" indent="-342900">
              <a:buFont typeface="Wingdings" panose="05000000000000000000" pitchFamily="2" charset="2"/>
              <a:buChar char="§"/>
            </a:pPr>
            <a:r>
              <a:rPr lang="en-US" sz="2000" dirty="0">
                <a:solidFill>
                  <a:srgbClr val="FF0000"/>
                </a:solidFill>
                <a:latin typeface="Bauhaus 93" panose="04030905020B02020C02" pitchFamily="82" charset="0"/>
              </a:rPr>
              <a:t>Aggression</a:t>
            </a:r>
            <a:r>
              <a:rPr lang="en-US" sz="2000" dirty="0">
                <a:solidFill>
                  <a:schemeClr val="bg1"/>
                </a:solidFill>
                <a:latin typeface="Bauhaus 93" panose="04030905020B02020C02" pitchFamily="82" charset="0"/>
              </a:rPr>
              <a:t>: Der Spieler </a:t>
            </a:r>
            <a:r>
              <a:rPr lang="en-US" sz="2000" dirty="0" err="1">
                <a:solidFill>
                  <a:schemeClr val="bg1"/>
                </a:solidFill>
                <a:latin typeface="Bauhaus 93" panose="04030905020B02020C02" pitchFamily="82" charset="0"/>
              </a:rPr>
              <a:t>tötet</a:t>
            </a:r>
            <a:r>
              <a:rPr lang="en-US" sz="2000" dirty="0">
                <a:solidFill>
                  <a:schemeClr val="bg1"/>
                </a:solidFill>
                <a:latin typeface="Bauhaus 93" panose="04030905020B02020C02" pitchFamily="82" charset="0"/>
              </a:rPr>
              <a:t> alle </a:t>
            </a:r>
            <a:r>
              <a:rPr lang="en-US" sz="2000" dirty="0" err="1">
                <a:solidFill>
                  <a:schemeClr val="bg1"/>
                </a:solidFill>
                <a:latin typeface="Bauhaus 93" panose="04030905020B02020C02" pitchFamily="82" charset="0"/>
              </a:rPr>
              <a:t>gegnerischen</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Kreaturen</a:t>
            </a:r>
            <a:r>
              <a:rPr lang="en-US" sz="2000" dirty="0">
                <a:solidFill>
                  <a:schemeClr val="bg1"/>
                </a:solidFill>
                <a:latin typeface="Bauhaus 93" panose="04030905020B02020C02" pitchFamily="82" charset="0"/>
              </a:rPr>
              <a:t>, bis er der </a:t>
            </a:r>
            <a:r>
              <a:rPr lang="en-US" sz="2000" dirty="0" err="1">
                <a:solidFill>
                  <a:schemeClr val="bg1"/>
                </a:solidFill>
                <a:latin typeface="Bauhaus 93" panose="04030905020B02020C02" pitchFamily="82" charset="0"/>
              </a:rPr>
              <a:t>einzige</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Überlebende</a:t>
            </a:r>
            <a:r>
              <a:rPr lang="en-US" sz="2000" dirty="0">
                <a:solidFill>
                  <a:schemeClr val="bg1"/>
                </a:solidFill>
                <a:latin typeface="Bauhaus 93" panose="04030905020B02020C02" pitchFamily="82" charset="0"/>
              </a:rPr>
              <a:t> </a:t>
            </a:r>
            <a:r>
              <a:rPr lang="en-US" sz="2000" dirty="0" err="1">
                <a:solidFill>
                  <a:schemeClr val="bg1"/>
                </a:solidFill>
                <a:latin typeface="Bauhaus 93" panose="04030905020B02020C02" pitchFamily="82" charset="0"/>
              </a:rPr>
              <a:t>ist</a:t>
            </a:r>
            <a:r>
              <a:rPr lang="en-US" sz="2000" dirty="0">
                <a:solidFill>
                  <a:schemeClr val="bg1"/>
                </a:solidFill>
                <a:latin typeface="Bauhaus 93" panose="04030905020B02020C02" pitchFamily="82" charset="0"/>
              </a:rPr>
              <a:t>.</a:t>
            </a:r>
          </a:p>
        </p:txBody>
      </p:sp>
    </p:spTree>
    <p:extLst>
      <p:ext uri="{BB962C8B-B14F-4D97-AF65-F5344CB8AC3E}">
        <p14:creationId xmlns:p14="http://schemas.microsoft.com/office/powerpoint/2010/main" val="2472015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1669</TotalTime>
  <Words>1956</Words>
  <Application>Microsoft Office PowerPoint</Application>
  <PresentationFormat>Widescreen</PresentationFormat>
  <Paragraphs>281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Bauhaus 93</vt:lpstr>
      <vt:lpstr>Calibri</vt:lpstr>
      <vt:lpstr>Calibri Light</vt:lpstr>
      <vt:lpstr>Wingdings</vt:lpstr>
      <vt:lpstr>Office Theme</vt:lpstr>
      <vt:lpstr>Evomag</vt:lpstr>
      <vt:lpstr>Zeitgeist</vt:lpstr>
      <vt:lpstr>PowerPoint Presentation</vt:lpstr>
      <vt:lpstr>Lern- und Kommunikationsziele</vt:lpstr>
      <vt:lpstr>Prämissen</vt:lpstr>
      <vt:lpstr>Game Metapher</vt:lpstr>
      <vt:lpstr>PowerPoint Presentation</vt:lpstr>
      <vt:lpstr>PowerPoint Presentation</vt:lpstr>
      <vt:lpstr>PowerPoint Presentation</vt:lpstr>
      <vt:lpstr>PowerPoint Presentation</vt:lpstr>
      <vt:lpstr>PowerPoint Presentation</vt:lpstr>
      <vt:lpstr>PowerPoint Presentation</vt:lpstr>
      <vt:lpstr>Spielübersichtsdiagramm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Johannes Timter</dc:creator>
  <cp:lastModifiedBy>Johannes Timter</cp:lastModifiedBy>
  <cp:revision>35</cp:revision>
  <dcterms:created xsi:type="dcterms:W3CDTF">2024-02-02T13:21:26Z</dcterms:created>
  <dcterms:modified xsi:type="dcterms:W3CDTF">2024-02-05T21:41:50Z</dcterms:modified>
</cp:coreProperties>
</file>