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‹Nº›</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94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7884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997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74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70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51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1443491" y="2824270"/>
            <a:ext cx="3125766"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889182" y="2821491"/>
            <a:ext cx="31256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0089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28881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419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076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96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650744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Planeación Agregada con Proveedores Externos</a:t>
            </a:r>
          </a:p>
        </p:txBody>
      </p:sp>
      <p:sp>
        <p:nvSpPr>
          <p:cNvPr id="3" name="Subtitle 2"/>
          <p:cNvSpPr>
            <a:spLocks noGrp="1"/>
          </p:cNvSpPr>
          <p:nvPr>
            <p:ph type="subTitle" idx="1"/>
          </p:nvPr>
        </p:nvSpPr>
        <p:spPr/>
        <p:txBody>
          <a:bodyPr/>
          <a:lstStyle/>
          <a:p>
            <a:r>
              <a:t>Hecho por Mariana Jaramillo y Johany Granillo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083807D-3CA4-201E-C2A2-7A8FC6DF9E46}"/>
              </a:ext>
            </a:extLst>
          </p:cNvPr>
          <p:cNvSpPr>
            <a:spLocks noGrp="1" noChangeArrowheads="1"/>
          </p:cNvSpPr>
          <p:nvPr>
            <p:ph idx="1"/>
          </p:nvPr>
        </p:nvSpPr>
        <p:spPr bwMode="auto">
          <a:xfrm>
            <a:off x="110532" y="673949"/>
            <a:ext cx="857626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s-MX" altLang="es-MX" sz="1800" b="1" i="0" u="none" strike="noStrike" cap="none" normalizeH="0" baseline="0" dirty="0">
                <a:ln>
                  <a:noFill/>
                </a:ln>
                <a:solidFill>
                  <a:schemeClr val="tx1"/>
                </a:solidFill>
                <a:effectLst/>
                <a:latin typeface="Arial" panose="020B0604020202020204" pitchFamily="34" charset="0"/>
              </a:rPr>
              <a:t>Interpretación</a:t>
            </a:r>
          </a:p>
          <a:p>
            <a:pPr marL="0" marR="0" lvl="0" indent="0" algn="l" defTabSz="914400" rtl="0" eaLnBrk="0" fontAlgn="base" latinLnBrk="0" hangingPunct="0">
              <a:lnSpc>
                <a:spcPct val="100000"/>
              </a:lnSpc>
              <a:spcBef>
                <a:spcPct val="0"/>
              </a:spcBef>
              <a:spcAft>
                <a:spcPct val="0"/>
              </a:spcAft>
              <a:buClrTx/>
              <a:buSz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Costo Total Óptimo Logrado: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En ambos escenarios visualizados, el modelo logró minimizar los costos totales: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Primer caso: $65,134.5</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Segundo caso: $41,580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Esto evidencia la eficiencia del enfoque para equilibrar producción interna, inventario y compras externas.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Producción Predominantemente Interna: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El gráfico de “Producción y Compras” muestra que la producción interna fue la principal fuente de abastecimiento, lo que sugiere que los costos internos eran más competitivos comparados con los de los proveedores externos.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Uso Estratégico de Proveedores Externos: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800" i="0" u="none" strike="noStrike" cap="none" normalizeH="0" baseline="0" dirty="0">
                <a:ln>
                  <a:noFill/>
                </a:ln>
                <a:solidFill>
                  <a:schemeClr val="tx1"/>
                </a:solidFill>
                <a:effectLst/>
                <a:latin typeface="Arial" panose="020B0604020202020204" pitchFamily="34" charset="0"/>
              </a:rPr>
              <a:t>Aunque la mayor parte de la demanda se cubrió internamente, el modelo también consideró compras mínimas a los proveedores externos, cumpliendo con la restricción de utilizarlos al menos parcialmente para diversificar riesgos y asegurar abastecimiento.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Conclusiones</a:t>
            </a:r>
          </a:p>
        </p:txBody>
      </p:sp>
      <p:sp>
        <p:nvSpPr>
          <p:cNvPr id="3" name="Content Placeholder 2"/>
          <p:cNvSpPr>
            <a:spLocks noGrp="1"/>
          </p:cNvSpPr>
          <p:nvPr>
            <p:ph idx="1"/>
          </p:nvPr>
        </p:nvSpPr>
        <p:spPr/>
        <p:txBody>
          <a:bodyPr/>
          <a:lstStyle/>
          <a:p>
            <a:r>
              <a:t>La integración de proveedores externos en la planeación agregada mejora significativamente la eficiencia operativa. Permite reducir costos, mantener inventarios bajos y estabilizar la fuerza laboral, a la vez que garantiza el cumplimiento de la demanda y fortalece la resiliencia de la cadena de suministro.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Introducción</a:t>
            </a:r>
          </a:p>
        </p:txBody>
      </p:sp>
      <p:sp>
        <p:nvSpPr>
          <p:cNvPr id="3" name="Content Placeholder 2"/>
          <p:cNvSpPr>
            <a:spLocks noGrp="1"/>
          </p:cNvSpPr>
          <p:nvPr>
            <p:ph idx="1"/>
          </p:nvPr>
        </p:nvSpPr>
        <p:spPr/>
        <p:txBody>
          <a:bodyPr/>
          <a:lstStyle/>
          <a:p>
            <a:r>
              <a:t>La planeación agregada es un proceso esencial en la gestión de operaciones, que permite a las organizaciones enfrentar la incertidumbre en la demanda mediante la coordinación estratégica de recursos productivos. Cuando se consideran proveedores externos, este proceso se transforma en una herramienta poderosa para aumentar la flexibilidad y resiliencia operativa.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Importancia Estratégica</a:t>
            </a:r>
          </a:p>
        </p:txBody>
      </p:sp>
      <p:sp>
        <p:nvSpPr>
          <p:cNvPr id="3" name="Content Placeholder 2"/>
          <p:cNvSpPr>
            <a:spLocks noGrp="1"/>
          </p:cNvSpPr>
          <p:nvPr>
            <p:ph idx="1"/>
          </p:nvPr>
        </p:nvSpPr>
        <p:spPr/>
        <p:txBody>
          <a:bodyPr>
            <a:normAutofit/>
          </a:bodyPr>
          <a:lstStyle/>
          <a:p>
            <a:r>
              <a:t>Integrar proveedores externos en la planeación permite a las empresas:</a:t>
            </a:r>
          </a:p>
          <a:p>
            <a:r>
              <a:t>- Reducir costos operativos.</a:t>
            </a:r>
          </a:p>
          <a:p>
            <a:r>
              <a:t>- Aumentar la capacidad de respuesta ante picos de demanda.</a:t>
            </a:r>
          </a:p>
          <a:p>
            <a:r>
              <a:t>- Diversificar riesgos en la cadena de suministro.</a:t>
            </a:r>
          </a:p>
          <a:p>
            <a:r>
              <a:t>- Adaptarse con mayor agilidad a cambios del entorno.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Variables Clave</a:t>
            </a:r>
          </a:p>
        </p:txBody>
      </p:sp>
      <p:sp>
        <p:nvSpPr>
          <p:cNvPr id="3" name="Content Placeholder 2"/>
          <p:cNvSpPr>
            <a:spLocks noGrp="1"/>
          </p:cNvSpPr>
          <p:nvPr>
            <p:ph idx="1"/>
          </p:nvPr>
        </p:nvSpPr>
        <p:spPr/>
        <p:txBody>
          <a:bodyPr/>
          <a:lstStyle/>
          <a:p>
            <a:r>
              <a:t>- Confiabilidad del proveedor: cumplimiento en tiempos y calidad.</a:t>
            </a:r>
          </a:p>
          <a:p>
            <a:r>
              <a:t>- Tiempos de entrega: fluctuaciones afectan el inventario.</a:t>
            </a:r>
          </a:p>
          <a:p>
            <a:r>
              <a:t>- Costos: producción interna vs. proveedores.</a:t>
            </a:r>
          </a:p>
          <a:p>
            <a:r>
              <a:t>- Flexibilidad: capacidad del proveedor de adaptarse.</a:t>
            </a:r>
          </a:p>
          <a:p>
            <a:r>
              <a:t>- Riesgos: rupturas, desastres, fallas logísticas.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Modelos Cuantitativos</a:t>
            </a:r>
          </a:p>
        </p:txBody>
      </p:sp>
      <p:sp>
        <p:nvSpPr>
          <p:cNvPr id="3" name="Content Placeholder 2"/>
          <p:cNvSpPr>
            <a:spLocks noGrp="1"/>
          </p:cNvSpPr>
          <p:nvPr>
            <p:ph idx="1"/>
          </p:nvPr>
        </p:nvSpPr>
        <p:spPr/>
        <p:txBody>
          <a:bodyPr>
            <a:normAutofit/>
          </a:bodyPr>
          <a:lstStyle/>
          <a:p>
            <a:r>
              <a:t>La toma de decisiones se apoya en herramientas como:</a:t>
            </a:r>
          </a:p>
          <a:p>
            <a:r>
              <a:t>- Programación Lineal: minimiza costos bajo restricciones.</a:t>
            </a:r>
          </a:p>
          <a:p>
            <a:r>
              <a:t>- Simulación: modela la incertidumbre.</a:t>
            </a:r>
          </a:p>
          <a:p>
            <a:r>
              <a:t>- Teoría de Juegos: negocia contratos óptimos.</a:t>
            </a:r>
          </a:p>
          <a:p>
            <a:r>
              <a:t>- Machine Learning: predice fallas o retrasos.</a:t>
            </a:r>
          </a:p>
          <a:p>
            <a:r>
              <a:t>- Análisis Multicriterio: selecciona proveedores.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Aplicación Interactiva (Shiny)</a:t>
            </a:r>
          </a:p>
        </p:txBody>
      </p:sp>
      <p:sp>
        <p:nvSpPr>
          <p:cNvPr id="3" name="Content Placeholder 2"/>
          <p:cNvSpPr>
            <a:spLocks noGrp="1"/>
          </p:cNvSpPr>
          <p:nvPr>
            <p:ph idx="1"/>
          </p:nvPr>
        </p:nvSpPr>
        <p:spPr/>
        <p:txBody>
          <a:bodyPr/>
          <a:lstStyle/>
          <a:p>
            <a:r>
              <a:t>Se desarrolló una aplicación en R usando Shiny, que permite:</a:t>
            </a:r>
          </a:p>
          <a:p>
            <a:r>
              <a:t>- Ingresar parámetros operativos.</a:t>
            </a:r>
          </a:p>
          <a:p>
            <a:r>
              <a:t>- Simular escenarios de producción.</a:t>
            </a:r>
          </a:p>
          <a:p>
            <a:r>
              <a:t>- Evaluar el impacto de proveedores externos.</a:t>
            </a:r>
          </a:p>
          <a:p>
            <a:r>
              <a:t>- Visualizar resultados mediante gráficos dinámicos.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Resultados del Modelo</a:t>
            </a:r>
          </a:p>
        </p:txBody>
      </p:sp>
      <p:sp>
        <p:nvSpPr>
          <p:cNvPr id="3" name="Content Placeholder 2"/>
          <p:cNvSpPr>
            <a:spLocks noGrp="1"/>
          </p:cNvSpPr>
          <p:nvPr>
            <p:ph idx="1"/>
          </p:nvPr>
        </p:nvSpPr>
        <p:spPr/>
        <p:txBody>
          <a:bodyPr/>
          <a:lstStyle/>
          <a:p>
            <a:r>
              <a:t>Los resultados obtenidos muestran una planificación que:</a:t>
            </a:r>
          </a:p>
          <a:p>
            <a:r>
              <a:t>- Cumple la demanda mensual sin faltantes.</a:t>
            </a:r>
          </a:p>
          <a:p>
            <a:r>
              <a:t>- Minimiza costos totales.</a:t>
            </a:r>
          </a:p>
          <a:p>
            <a:r>
              <a:t>- Integra eficientemente proveedores externos.</a:t>
            </a:r>
          </a:p>
          <a:p>
            <a:r>
              <a:t>- Controla la variación de la fuerza laboral.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Ventajas del Enfoque</a:t>
            </a:r>
          </a:p>
        </p:txBody>
      </p:sp>
      <p:sp>
        <p:nvSpPr>
          <p:cNvPr id="3" name="Content Placeholder 2"/>
          <p:cNvSpPr>
            <a:spLocks noGrp="1"/>
          </p:cNvSpPr>
          <p:nvPr>
            <p:ph idx="1"/>
          </p:nvPr>
        </p:nvSpPr>
        <p:spPr/>
        <p:txBody>
          <a:bodyPr/>
          <a:lstStyle/>
          <a:p>
            <a:r>
              <a:t>Este modelo ofrece ventajas sustanciales:</a:t>
            </a:r>
          </a:p>
          <a:p>
            <a:r>
              <a:t>- Reducción del 30-40% en costos totales.</a:t>
            </a:r>
          </a:p>
          <a:p>
            <a:r>
              <a:t>- Mayor estabilidad laboral.</a:t>
            </a:r>
          </a:p>
          <a:p>
            <a:r>
              <a:t>- Uso balanceado entre producción interna y externa.</a:t>
            </a:r>
          </a:p>
          <a:p>
            <a:r>
              <a:t>- Cumplimiento garantizado de la demanda.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Comparación de fuentes de abastecimiento</a:t>
            </a:r>
          </a:p>
        </p:txBody>
      </p:sp>
      <p:pic>
        <p:nvPicPr>
          <p:cNvPr id="5" name="Imagen 4" descr="Gráfico, Gráfico de barras&#10;&#10;El contenido generado por IA puede ser incorrecto.">
            <a:extLst>
              <a:ext uri="{FF2B5EF4-FFF2-40B4-BE49-F238E27FC236}">
                <a16:creationId xmlns:a16="http://schemas.microsoft.com/office/drawing/2014/main" id="{1DD12EE4-0E3F-4839-436D-D769F3ACA000}"/>
              </a:ext>
            </a:extLst>
          </p:cNvPr>
          <p:cNvPicPr>
            <a:picLocks noChangeAspect="1"/>
          </p:cNvPicPr>
          <p:nvPr/>
        </p:nvPicPr>
        <p:blipFill>
          <a:blip r:embed="rId2"/>
          <a:stretch>
            <a:fillRect/>
          </a:stretch>
        </p:blipFill>
        <p:spPr>
          <a:xfrm>
            <a:off x="157316" y="2123733"/>
            <a:ext cx="4013157" cy="2241788"/>
          </a:xfrm>
          <a:prstGeom prst="rect">
            <a:avLst/>
          </a:prstGeom>
        </p:spPr>
      </p:pic>
      <p:pic>
        <p:nvPicPr>
          <p:cNvPr id="7" name="Imagen 6" descr="Gráfico, Gráfico de líneas&#10;&#10;El contenido generado por IA puede ser incorrecto.">
            <a:extLst>
              <a:ext uri="{FF2B5EF4-FFF2-40B4-BE49-F238E27FC236}">
                <a16:creationId xmlns:a16="http://schemas.microsoft.com/office/drawing/2014/main" id="{5CAAD82A-D489-2AF9-6BB6-1345F906B74D}"/>
              </a:ext>
            </a:extLst>
          </p:cNvPr>
          <p:cNvPicPr>
            <a:picLocks noChangeAspect="1"/>
          </p:cNvPicPr>
          <p:nvPr/>
        </p:nvPicPr>
        <p:blipFill>
          <a:blip r:embed="rId3"/>
          <a:srcRect r="24356"/>
          <a:stretch/>
        </p:blipFill>
        <p:spPr>
          <a:xfrm>
            <a:off x="4286865" y="2192559"/>
            <a:ext cx="4631952" cy="2310615"/>
          </a:xfrm>
          <a:prstGeom prst="rect">
            <a:avLst/>
          </a:prstGeom>
        </p:spPr>
      </p:pic>
    </p:spTree>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TotalTime>
  <Words>525</Words>
  <Application>Microsoft Office PowerPoint</Application>
  <PresentationFormat>Presentación en pantalla (4:3)</PresentationFormat>
  <Paragraphs>55</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Gill Sans MT</vt:lpstr>
      <vt:lpstr>Galería</vt:lpstr>
      <vt:lpstr>Planeación Agregada con Proveedores Externos</vt:lpstr>
      <vt:lpstr>Introducción</vt:lpstr>
      <vt:lpstr>Importancia Estratégica</vt:lpstr>
      <vt:lpstr>Variables Clave</vt:lpstr>
      <vt:lpstr>Modelos Cuantitativos</vt:lpstr>
      <vt:lpstr>Aplicación Interactiva (Shiny)</vt:lpstr>
      <vt:lpstr>Resultados del Modelo</vt:lpstr>
      <vt:lpstr>Ventajas del Enfoque</vt:lpstr>
      <vt:lpstr>Comparación de fuentes de abastecimiento</vt:lpstr>
      <vt:lpstr>Presentación de PowerPoint</vt:lpstr>
      <vt:lpstr>Conclusiones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Johany Granillo Cortes</dc:creator>
  <cp:keywords/>
  <dc:description>generated using python-pptx</dc:description>
  <cp:lastModifiedBy>JOHANYREIDY GRANILLO CORTES</cp:lastModifiedBy>
  <cp:revision>2</cp:revision>
  <dcterms:created xsi:type="dcterms:W3CDTF">2013-01-27T09:14:16Z</dcterms:created>
  <dcterms:modified xsi:type="dcterms:W3CDTF">2025-05-21T22:33:23Z</dcterms:modified>
  <cp:category/>
</cp:coreProperties>
</file>