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9" r:id="rId2"/>
    <p:sldId id="256" r:id="rId3"/>
    <p:sldId id="268" r:id="rId4"/>
    <p:sldId id="260" r:id="rId5"/>
    <p:sldId id="261" r:id="rId6"/>
    <p:sldId id="280" r:id="rId7"/>
    <p:sldId id="257" r:id="rId8"/>
    <p:sldId id="258" r:id="rId9"/>
    <p:sldId id="259" r:id="rId10"/>
    <p:sldId id="281" r:id="rId11"/>
    <p:sldId id="262" r:id="rId12"/>
    <p:sldId id="263" r:id="rId13"/>
    <p:sldId id="267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8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268" y="9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D8F0-5C9D-428F-9F57-94D29B348843}" type="datetimeFigureOut">
              <a:rPr lang="es-ES" smtClean="0"/>
              <a:pPr/>
              <a:t>05/02/2019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ACBA-6A5F-444B-A84F-30B7CBC7949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D8F0-5C9D-428F-9F57-94D29B348843}" type="datetimeFigureOut">
              <a:rPr lang="es-ES" smtClean="0"/>
              <a:pPr/>
              <a:t>05/02/2019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ACBA-6A5F-444B-A84F-30B7CBC7949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D8F0-5C9D-428F-9F57-94D29B348843}" type="datetimeFigureOut">
              <a:rPr lang="es-ES" smtClean="0"/>
              <a:pPr/>
              <a:t>05/02/2019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ACBA-6A5F-444B-A84F-30B7CBC7949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D8F0-5C9D-428F-9F57-94D29B348843}" type="datetimeFigureOut">
              <a:rPr lang="es-ES" smtClean="0"/>
              <a:pPr/>
              <a:t>05/02/2019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ACBA-6A5F-444B-A84F-30B7CBC7949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D8F0-5C9D-428F-9F57-94D29B348843}" type="datetimeFigureOut">
              <a:rPr lang="es-ES" smtClean="0"/>
              <a:pPr/>
              <a:t>05/02/2019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ACBA-6A5F-444B-A84F-30B7CBC7949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D8F0-5C9D-428F-9F57-94D29B348843}" type="datetimeFigureOut">
              <a:rPr lang="es-ES" smtClean="0"/>
              <a:pPr/>
              <a:t>05/02/2019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ACBA-6A5F-444B-A84F-30B7CBC7949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D8F0-5C9D-428F-9F57-94D29B348843}" type="datetimeFigureOut">
              <a:rPr lang="es-ES" smtClean="0"/>
              <a:pPr/>
              <a:t>05/02/2019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ACBA-6A5F-444B-A84F-30B7CBC7949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D8F0-5C9D-428F-9F57-94D29B348843}" type="datetimeFigureOut">
              <a:rPr lang="es-ES" smtClean="0"/>
              <a:pPr/>
              <a:t>05/02/2019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ACBA-6A5F-444B-A84F-30B7CBC7949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D8F0-5C9D-428F-9F57-94D29B348843}" type="datetimeFigureOut">
              <a:rPr lang="es-ES" smtClean="0"/>
              <a:pPr/>
              <a:t>05/02/2019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ACBA-6A5F-444B-A84F-30B7CBC7949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D8F0-5C9D-428F-9F57-94D29B348843}" type="datetimeFigureOut">
              <a:rPr lang="es-ES" smtClean="0"/>
              <a:pPr/>
              <a:t>05/02/2019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ACBA-6A5F-444B-A84F-30B7CBC7949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6D8F0-5C9D-428F-9F57-94D29B348843}" type="datetimeFigureOut">
              <a:rPr lang="es-ES" smtClean="0"/>
              <a:pPr/>
              <a:t>05/02/2019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5ACBA-6A5F-444B-A84F-30B7CBC7949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altLang="es-E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Metodología de Desarrollo en Espiral.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half" idx="2"/>
          </p:nvPr>
        </p:nvSpPr>
        <p:spPr>
          <a:xfrm>
            <a:off x="1007745" y="1690370"/>
            <a:ext cx="5106670" cy="4734560"/>
          </a:xfrm>
        </p:spPr>
        <p:txBody>
          <a:bodyPr>
            <a:normAutofit fontScale="90000" lnSpcReduction="10000"/>
          </a:bodyPr>
          <a:lstStyle/>
          <a:p>
            <a:pPr algn="just"/>
            <a:r>
              <a:rPr lang="es-EC" altLang="es-E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Las actividades que se realizan se las ordena en una espiral en la que cada vuelta colocamos las actividades a realizar.</a:t>
            </a:r>
            <a:br>
              <a:rPr lang="es-EC" altLang="es-E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endParaRPr lang="es-EC" altLang="es-ES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just"/>
            <a:r>
              <a:rPr lang="es-EC" altLang="es-E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No tienen prioridad alguna, sino que las debemos analizar segun los riesgos que se presenten </a:t>
            </a:r>
          </a:p>
          <a:p>
            <a:pPr algn="just"/>
            <a:endParaRPr lang="es-EC" altLang="es-ES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just"/>
            <a:r>
              <a:rPr lang="es-EC" altLang="es-E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Se trabaja a la par con el cliente añadiendo o retirando funciones al proyecto teniendo en mente los objetivos.</a:t>
            </a:r>
          </a:p>
        </p:txBody>
      </p:sp>
      <p:pic>
        <p:nvPicPr>
          <p:cNvPr id="5" name="Marcador de posición de contenido 4" descr="359px-ModeloEspiral.sv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6368415" y="2586355"/>
            <a:ext cx="4985385" cy="26943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97815"/>
            <a:ext cx="10515600" cy="1325563"/>
          </a:xfrm>
        </p:spPr>
        <p:txBody>
          <a:bodyPr/>
          <a:lstStyle/>
          <a:p>
            <a:pPr algn="ctr"/>
            <a:r>
              <a:rPr lang="es-EC" altLang="es-E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Interfaz de Oracle APEX.</a:t>
            </a:r>
          </a:p>
        </p:txBody>
      </p:sp>
      <p:pic>
        <p:nvPicPr>
          <p:cNvPr id="5" name="Marcador de posición de contenido 4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28270" y="1623695"/>
            <a:ext cx="5891530" cy="43522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Marcador de posición de contenido 5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6172200" y="1623695"/>
            <a:ext cx="5845810" cy="435165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111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C" altLang="es-E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sym typeface="+mn-ea"/>
              </a:rPr>
              <a:t>Interfaz de Oracle APEX.</a:t>
            </a:r>
          </a:p>
        </p:txBody>
      </p:sp>
      <p:pic>
        <p:nvPicPr>
          <p:cNvPr id="5" name="Marcador de posición de contenido 4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43510" y="1637030"/>
            <a:ext cx="5876290" cy="43516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Marcador de posición de contenido 5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6172200" y="1637030"/>
            <a:ext cx="5921375" cy="435229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Marcador de posición de contenido 2" descr="Diagrama-newbase"/>
          <p:cNvPicPr>
            <a:picLocks noGrp="1" noChangeAspect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-18415" y="4445"/>
            <a:ext cx="12234545" cy="68694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97250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EC" altLang="es-E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Instituto Tecnológico Superior de Patrimonio y Turismo “Yavirac”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9747" y="3360420"/>
            <a:ext cx="9144000" cy="2881630"/>
          </a:xfrm>
        </p:spPr>
        <p:txBody>
          <a:bodyPr>
            <a:normAutofit lnSpcReduction="10000"/>
          </a:bodyPr>
          <a:lstStyle/>
          <a:p>
            <a:r>
              <a:rPr lang="es-EC" altLang="es-ES" sz="280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sym typeface="+mn-ea"/>
              </a:rPr>
              <a:t>Proyecto: Sistema </a:t>
            </a:r>
            <a:r>
              <a:rPr lang="es-EC" altLang="es-ES" sz="280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sym typeface="+mn-ea"/>
              </a:rPr>
              <a:t>de Reservación de Mesas en Restaurante.</a:t>
            </a:r>
            <a:endParaRPr lang="es-EC" altLang="es-ES" sz="280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r>
              <a:rPr lang="es-EC" altLang="es-ES" sz="280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Integrantes:	Johao Perlaza</a:t>
            </a:r>
          </a:p>
          <a:p>
            <a:r>
              <a:rPr lang="es-EC" altLang="es-ES" sz="280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		Joel Simbaña</a:t>
            </a:r>
          </a:p>
          <a:p>
            <a:r>
              <a:rPr lang="es-EC" altLang="es-ES" sz="280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		   Richard Vargas</a:t>
            </a:r>
          </a:p>
          <a:p>
            <a:endParaRPr lang="es-EC" altLang="es-ES" sz="280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r>
              <a:rPr lang="es-EC" altLang="es-ES" sz="280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Segundo Semestre</a:t>
            </a:r>
            <a:endParaRPr lang="es-EC" altLang="es-ES" sz="280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altLang="es-ES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Herramientas Utilizadas.</a:t>
            </a:r>
          </a:p>
        </p:txBody>
      </p:sp>
      <p:pic>
        <p:nvPicPr>
          <p:cNvPr id="12" name="Imagen 11" descr="navicat-logo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34120" y="1691005"/>
            <a:ext cx="2143125" cy="2143125"/>
          </a:xfrm>
          <a:prstGeom prst="rect">
            <a:avLst/>
          </a:prstGeom>
        </p:spPr>
      </p:pic>
      <p:pic>
        <p:nvPicPr>
          <p:cNvPr id="10" name="9 Imagen" descr="Resultado de imagen para angular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cx="http://schemas.microsoft.com/office/drawing/2014/chartex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 r="63524"/>
          <a:stretch/>
        </p:blipFill>
        <p:spPr bwMode="auto">
          <a:xfrm>
            <a:off x="1169850" y="1674222"/>
            <a:ext cx="1573351" cy="216625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cx="http://schemas.microsoft.com/office/drawing/2014/chartex" xmlns:wpc="http://schemas.microsoft.com/office/word/2010/wordprocessingCanvas" xmlns="" xmlns:pic="http://schemas.openxmlformats.org/drawingml/2006/picture" xmlns:lc="http://schemas.openxmlformats.org/drawingml/2006/lockedCanvas"/>
            </a:ext>
          </a:extLst>
        </p:spPr>
      </p:pic>
      <p:pic>
        <p:nvPicPr>
          <p:cNvPr id="14" name="13 Imagen" descr="Resultado de imagen para javascript"/>
          <p:cNvPicPr/>
          <p:nvPr/>
        </p:nvPicPr>
        <p:blipFill>
          <a:blip r:embed="rId4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cx="http://schemas.microsoft.com/office/drawing/2014/chartex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3247478" y="1690823"/>
            <a:ext cx="2186667" cy="21496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17 Imagen" descr="Resultado de imagen para postgres"/>
          <p:cNvPicPr/>
          <p:nvPr/>
        </p:nvPicPr>
        <p:blipFill>
          <a:blip r:embed="rId5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cx="http://schemas.microsoft.com/office/drawing/2014/chartex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6098585" y="1679202"/>
            <a:ext cx="2065701" cy="21482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18 Imagen" descr="Resultado de imagen para visual code studio"/>
          <p:cNvPicPr/>
          <p:nvPr/>
        </p:nvPicPr>
        <p:blipFill>
          <a:blip r:embed="rId6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cx="http://schemas.microsoft.com/office/drawing/2014/chartex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879702" y="4302889"/>
            <a:ext cx="2085567" cy="213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66" name="Picture 2" descr="Resultado de imagen para lumen framework icon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78044" y="4260351"/>
            <a:ext cx="2052048" cy="2127386"/>
          </a:xfrm>
          <a:prstGeom prst="rect">
            <a:avLst/>
          </a:prstGeom>
          <a:noFill/>
        </p:spPr>
      </p:pic>
      <p:pic>
        <p:nvPicPr>
          <p:cNvPr id="11268" name="Picture 4" descr="Resultado de imagen para star uml icon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829310" y="4178710"/>
            <a:ext cx="2038988" cy="21175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altLang="es-ES" b="1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Objetivo General</a:t>
            </a:r>
            <a:endParaRPr lang="es-EC" altLang="es-ES" b="1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sym typeface="+mn-ea"/>
            </a:endParaRP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5347970" y="1691005"/>
            <a:ext cx="6006465" cy="4887595"/>
          </a:xfrm>
        </p:spPr>
        <p:txBody>
          <a:bodyPr>
            <a:normAutofit/>
          </a:bodyPr>
          <a:lstStyle/>
          <a:p>
            <a:pPr algn="just"/>
            <a:r>
              <a:rPr lang="es-ES" altLang="en-US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Administrar la </a:t>
            </a:r>
            <a:r>
              <a:rPr lang="es-ES" altLang="en-US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reservacion</a:t>
            </a:r>
            <a:r>
              <a:rPr lang="es-ES" altLang="en-US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de mesas en un restaurante, implementando una pagina web en la cual los </a:t>
            </a:r>
            <a:endParaRPr lang="es-EC" altLang="es-ES" dirty="0"/>
          </a:p>
        </p:txBody>
      </p:sp>
      <p:pic>
        <p:nvPicPr>
          <p:cNvPr id="4" name="Marcador de posición de contenido 3" descr="browser_based_apps_512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99695" y="1405890"/>
            <a:ext cx="5248275" cy="51727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altLang="es-ES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Objetivos Específicos.</a:t>
            </a:r>
            <a:endParaRPr lang="es-EC" altLang="es-ES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C" altLang="es-ES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</a:t>
            </a:r>
            <a:endParaRPr lang="es-EC" altLang="es-ES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7" name="Marcador de posición de contenido 6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6891020" y="1825625"/>
            <a:ext cx="374269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altLang="es-ES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Resumen.</a:t>
            </a:r>
            <a:endParaRPr lang="es-EC" altLang="es-ES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5387975" y="1825625"/>
            <a:ext cx="6637020" cy="4848860"/>
          </a:xfrm>
        </p:spPr>
        <p:txBody>
          <a:bodyPr>
            <a:noAutofit/>
          </a:bodyPr>
          <a:lstStyle/>
          <a:p>
            <a:pPr algn="just"/>
            <a:r>
              <a:rPr lang="es-EC" altLang="es-ES" sz="250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sym typeface="+mn-ea"/>
              </a:rPr>
              <a:t>Todo integrado en la misma herramienta.</a:t>
            </a:r>
            <a:endParaRPr lang="es-EC" altLang="es-ES" sz="250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just"/>
            <a:endParaRPr lang="es-EC" altLang="es-ES" sz="250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just"/>
            <a:r>
              <a:rPr lang="es-EC" altLang="es-ES" sz="250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sym typeface="+mn-ea"/>
              </a:rPr>
              <a:t>Escalable.</a:t>
            </a:r>
          </a:p>
          <a:p>
            <a:pPr marL="0" indent="0" algn="just">
              <a:buNone/>
            </a:pPr>
            <a:endParaRPr lang="es-EC" altLang="es-ES" sz="250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just"/>
            <a:r>
              <a:rPr lang="es-EC" altLang="es-ES" sz="250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DBAs</a:t>
            </a:r>
            <a:r>
              <a:rPr lang="es-EC" altLang="es-ES" sz="250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familiarizado.</a:t>
            </a:r>
          </a:p>
          <a:p>
            <a:pPr algn="just"/>
            <a:endParaRPr lang="es-EC" altLang="es-ES" sz="250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just"/>
            <a:r>
              <a:rPr lang="es-EC" altLang="es-ES" sz="250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Una gran comunidad de usuarios.</a:t>
            </a:r>
          </a:p>
          <a:p>
            <a:pPr algn="just"/>
            <a:endParaRPr lang="es-EC" altLang="es-ES" sz="250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just"/>
            <a:r>
              <a:rPr lang="es-EC" altLang="es-ES" sz="250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Facil</a:t>
            </a:r>
            <a:r>
              <a:rPr lang="es-EC" altLang="es-ES" sz="250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para crear aplicaciones, espacios de trabajo, tablas, entre otras novedades.</a:t>
            </a:r>
          </a:p>
        </p:txBody>
      </p:sp>
      <p:pic>
        <p:nvPicPr>
          <p:cNvPr id="5" name="Marcador de posición de contenido 4" descr="3250109L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1762125" y="2334260"/>
            <a:ext cx="3333750" cy="33337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838200" y="2297430"/>
            <a:ext cx="10294620" cy="3879850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pPr marL="0" indent="0" algn="just">
              <a:buNone/>
            </a:pPr>
            <a:endParaRPr lang="es-EC" altLang="es-ES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marL="0" indent="0" algn="just">
              <a:buNone/>
            </a:pPr>
            <a:r>
              <a:rPr lang="es-EC" altLang="es-E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sym typeface="+mn-ea"/>
              </a:rPr>
              <a:t>Oracle es el proveedor mundial líder de software para administración de información, y la segunda empresa de </a:t>
            </a:r>
            <a:br>
              <a:rPr lang="es-EC" altLang="es-E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sym typeface="+mn-ea"/>
              </a:rPr>
            </a:br>
            <a:r>
              <a:rPr lang="es-EC" altLang="es-E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sym typeface="+mn-ea"/>
              </a:rPr>
              <a:t>software, facilita los esfuerzos de las empresas para </a:t>
            </a:r>
            <a:br>
              <a:rPr lang="es-EC" altLang="es-E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sym typeface="+mn-ea"/>
              </a:rPr>
            </a:br>
            <a:r>
              <a:rPr lang="es-EC" altLang="es-E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sym typeface="+mn-ea"/>
              </a:rPr>
              <a:t>estandarizar, consolidar y automatizar los servicios de las </a:t>
            </a:r>
            <a:br>
              <a:rPr lang="es-EC" altLang="es-E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sym typeface="+mn-ea"/>
              </a:rPr>
            </a:br>
            <a:r>
              <a:rPr lang="es-EC" altLang="es-E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sym typeface="+mn-ea"/>
              </a:rPr>
              <a:t>bases de datos.</a:t>
            </a:r>
          </a:p>
          <a:p>
            <a:pPr marL="0" indent="0" algn="just">
              <a:buNone/>
            </a:pPr>
            <a:r>
              <a:rPr lang="es-EC" altLang="es-ES" sz="120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sym typeface="+mn-ea"/>
              </a:rPr>
              <a:t>							                      (https://es.wikipedia.org/wiki/Oracle_Database)</a:t>
            </a:r>
          </a:p>
        </p:txBody>
      </p:sp>
      <p:pic>
        <p:nvPicPr>
          <p:cNvPr id="8" name="Marcador de posición de contenido 7" descr="images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rcRect r="38046"/>
          <a:stretch>
            <a:fillRect/>
          </a:stretch>
        </p:blipFill>
        <p:spPr>
          <a:xfrm>
            <a:off x="3846830" y="444500"/>
            <a:ext cx="3700780" cy="18529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683750" cy="1325880"/>
          </a:xfrm>
        </p:spPr>
        <p:txBody>
          <a:bodyPr/>
          <a:lstStyle/>
          <a:p>
            <a:pPr algn="ctr"/>
            <a:r>
              <a:rPr lang="es-EC" altLang="es-ES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Características		-		Ventajas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253365" y="1825625"/>
            <a:ext cx="5492750" cy="4351655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s-EC" altLang="es-E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</a:t>
            </a:r>
            <a:r>
              <a:rPr lang="es-ES" altLang="en-U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yuda a aumentar la productividad de los DBA</a:t>
            </a:r>
            <a:r>
              <a:rPr lang="es-EC" altLang="es-E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s-ES" altLang="en-U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y reducir los costos de administración, mientras aumenta el desempeño, la escalabilidad y la seguridad de sus aplicaciones</a:t>
            </a:r>
            <a:r>
              <a:rPr lang="es-EC" altLang="es-E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.</a:t>
            </a:r>
          </a:p>
          <a:p>
            <a:pPr algn="just"/>
            <a:endParaRPr lang="es-EC" altLang="es-ES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just"/>
            <a:r>
              <a:rPr lang="es-EC" altLang="es-E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Permite crear, mantener, modificar y manipular los datos.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446520" y="1825625"/>
            <a:ext cx="5492750" cy="435165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EC" altLang="es-E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Sistema de gestión y control centralizado.</a:t>
            </a:r>
          </a:p>
          <a:p>
            <a:pPr marL="0" indent="0" algn="just">
              <a:buNone/>
            </a:pPr>
            <a:endParaRPr lang="es-EC" altLang="es-ES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just"/>
            <a:r>
              <a:rPr lang="es-EC" altLang="es-E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Estandarización y consistencia.</a:t>
            </a:r>
          </a:p>
          <a:p>
            <a:pPr algn="just"/>
            <a:endParaRPr lang="es-EC" altLang="es-ES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just"/>
            <a:r>
              <a:rPr lang="es-EC" altLang="es-E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Motor de base de datos objeto-relacional más usado a nivel mundial.</a:t>
            </a:r>
          </a:p>
          <a:p>
            <a:pPr algn="just"/>
            <a:endParaRPr lang="es-EC" altLang="es-ES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just"/>
            <a:r>
              <a:rPr lang="es-ES" altLang="en-U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sym typeface="+mn-ea"/>
              </a:rPr>
              <a:t>Lenguaje de control de transacciones (TCL)</a:t>
            </a:r>
            <a:r>
              <a:rPr lang="es-EC" altLang="es-E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sym typeface="+mn-ea"/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altLang="en-U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Lenguaje de control de transacciones (TCL)</a:t>
            </a:r>
            <a:endParaRPr lang="es-EC" altLang="es-ES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algn="just"/>
            <a:r>
              <a:rPr lang="es-ES" altLang="en-U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Las </a:t>
            </a:r>
            <a:r>
              <a:rPr lang="es-EC" altLang="es-E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TCL</a:t>
            </a:r>
            <a:r>
              <a:rPr lang="es-ES" altLang="en-U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administran los cambios realizados por las declaraciones DML.</a:t>
            </a:r>
          </a:p>
          <a:p>
            <a:pPr algn="just"/>
            <a:endParaRPr lang="es-EC" altLang="es-ES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lvl="1" algn="just"/>
            <a:r>
              <a:rPr lang="es-EC" altLang="es-E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COMMIT: Para </a:t>
            </a:r>
            <a:r>
              <a:rPr lang="es-EC" altLang="es-E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sym typeface="+mn-ea"/>
              </a:rPr>
              <a:t>guardar los cambios realizados de manera permanente</a:t>
            </a:r>
            <a:r>
              <a:rPr lang="es-EC" altLang="es-E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.</a:t>
            </a:r>
          </a:p>
          <a:p>
            <a:pPr lvl="1" algn="just"/>
            <a:r>
              <a:rPr lang="es-EC" altLang="es-E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ROLLBACK: Restaurar el estado de la base de datos al último COMMIT realizado.</a:t>
            </a:r>
          </a:p>
          <a:p>
            <a:pPr lvl="1"/>
            <a:endParaRPr lang="es-EC" altLang="es-ES"/>
          </a:p>
          <a:p>
            <a:pPr lvl="1"/>
            <a:endParaRPr lang="es-EC" altLang="es-ES"/>
          </a:p>
        </p:txBody>
      </p:sp>
      <p:pic>
        <p:nvPicPr>
          <p:cNvPr id="4" name="Marcador de posición de contenido 3" descr="xtremio-database-storage-analytics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838200" y="2701925"/>
            <a:ext cx="5181600" cy="25996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258</Words>
  <Application>Microsoft Office PowerPoint</Application>
  <PresentationFormat>Personalizado</PresentationFormat>
  <Paragraphs>48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Tema de Office</vt:lpstr>
      <vt:lpstr>Diapositiva 1</vt:lpstr>
      <vt:lpstr>Instituto Tecnológico Superior de Patrimonio y Turismo “Yavirac”</vt:lpstr>
      <vt:lpstr>Herramientas Utilizadas.</vt:lpstr>
      <vt:lpstr>Objetivo General</vt:lpstr>
      <vt:lpstr>Objetivos Específicos.</vt:lpstr>
      <vt:lpstr>Resumen.</vt:lpstr>
      <vt:lpstr>Diapositiva 7</vt:lpstr>
      <vt:lpstr>Características  -  Ventajas</vt:lpstr>
      <vt:lpstr>Lenguaje de control de transacciones (TCL)</vt:lpstr>
      <vt:lpstr>Metodología de Desarrollo en Espiral.</vt:lpstr>
      <vt:lpstr>Interfaz de Oracle APEX.</vt:lpstr>
      <vt:lpstr>Interfaz de Oracle APEX.</vt:lpstr>
      <vt:lpstr>Diapositiva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Johao</dc:creator>
  <cp:lastModifiedBy>Johao</cp:lastModifiedBy>
  <cp:revision>51</cp:revision>
  <dcterms:created xsi:type="dcterms:W3CDTF">2018-10-09T15:14:00Z</dcterms:created>
  <dcterms:modified xsi:type="dcterms:W3CDTF">2019-02-05T13:56:06Z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3082-10.2.0.7480</vt:lpwstr>
  </property>
</Properties>
</file>