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6" r:id="rId4"/>
    <p:sldId id="268" r:id="rId5"/>
    <p:sldId id="260" r:id="rId6"/>
    <p:sldId id="261" r:id="rId7"/>
    <p:sldId id="280" r:id="rId8"/>
    <p:sldId id="257" r:id="rId9"/>
    <p:sldId id="258" r:id="rId10"/>
    <p:sldId id="259" r:id="rId11"/>
    <p:sldId id="281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Metodología de Desarrollo en Espiral.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>
          <a:xfrm>
            <a:off x="1007745" y="1690370"/>
            <a:ext cx="5106670" cy="4734560"/>
          </a:xfrm>
        </p:spPr>
        <p:txBody>
          <a:bodyPr>
            <a:normAutofit fontScale="90000" lnSpcReduction="10000"/>
          </a:bodyPr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Las actividades que se realizan se las ordena en una espiral en la que cada vuelta colocamos las actividades a realizar.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 tienen prioridad alguna, sino que las debemos analizar segun los riesgos que se presenten 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 trabaja a la par con el cliente añadiendo o retirando funciones al proyecto teniendo en mente los objetivos.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Marcador de posición de contenido 4" descr="359px-ModeloEspiral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68415" y="2586355"/>
            <a:ext cx="4985385" cy="2694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815"/>
            <a:ext cx="10515600" cy="1325563"/>
          </a:xfrm>
        </p:spPr>
        <p:txBody>
          <a:bodyPr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Interfaz de Oracle APEX.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270" y="1623695"/>
            <a:ext cx="5891530" cy="4352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23695"/>
            <a:ext cx="5845810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10515600" cy="1325563"/>
          </a:xfrm>
        </p:spPr>
        <p:txBody>
          <a:bodyPr>
            <a:normAutofit/>
          </a:bodyPr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Interfaz de Oracle APEX.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510" y="1637030"/>
            <a:ext cx="5876290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Marcador de posición de contenido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37030"/>
            <a:ext cx="5921375" cy="4352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 descr="Diagrama-newbas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-18415" y="4445"/>
            <a:ext cx="12234545" cy="6869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72503"/>
            <a:ext cx="9144000" cy="2387600"/>
          </a:xfrm>
        </p:spPr>
        <p:txBody>
          <a:bodyPr>
            <a:normAutofit fontScale="90000"/>
          </a:bodyPr>
          <a:p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Instituto Tecnológico Superior de Patrimonio y Turismo “Yavirac”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4070" y="3360420"/>
            <a:ext cx="9144000" cy="2881630"/>
          </a:xfrm>
        </p:spPr>
        <p:txBody>
          <a:bodyPr>
            <a:normAutofit lnSpcReduction="10000"/>
          </a:bodyPr>
          <a:p>
            <a:r>
              <a:rPr lang="es-EC" altLang="es-E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Proyecto: Sistema de Gestión de Requerimientos (SGR).</a:t>
            </a:r>
            <a:endParaRPr lang="es-EC" altLang="es-E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Johao Perlaza</a:t>
            </a:r>
            <a:endParaRPr lang="es-EC" altLang="es-E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Primer Semestre</a:t>
            </a:r>
            <a:endParaRPr lang="es-EC" altLang="es-E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s-EC" altLang="es-E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Tutor</a:t>
            </a:r>
            <a:endParaRPr lang="es-EC" altLang="es-E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Francisco Sarzosa</a:t>
            </a:r>
            <a:endParaRPr lang="es-EC" altLang="es-ES" sz="2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Herramientas Utilizadas.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Marcador de posición de contenido 5" descr="image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59890" y="1691005"/>
            <a:ext cx="2143125" cy="2143125"/>
          </a:xfrm>
          <a:prstGeom prst="rect">
            <a:avLst/>
          </a:prstGeom>
        </p:spPr>
      </p:pic>
      <p:pic>
        <p:nvPicPr>
          <p:cNvPr id="11" name="Marcador de posición de contenido 10"/>
          <p:cNvPicPr>
            <a:picLocks noChangeAspect="1"/>
          </p:cNvPicPr>
          <p:nvPr>
            <p:ph sz="half" idx="2"/>
          </p:nvPr>
        </p:nvPicPr>
        <p:blipFill>
          <a:blip r:embed="rId2"/>
          <a:srcRect l="32426" t="23523" r="33150" b="16678"/>
          <a:stretch>
            <a:fillRect/>
          </a:stretch>
        </p:blipFill>
        <p:spPr>
          <a:xfrm>
            <a:off x="4998720" y="1691005"/>
            <a:ext cx="2193925" cy="2143125"/>
          </a:xfrm>
          <a:prstGeom prst="rect">
            <a:avLst/>
          </a:prstGeom>
        </p:spPr>
      </p:pic>
      <p:pic>
        <p:nvPicPr>
          <p:cNvPr id="12" name="Imagen 11" descr="navicat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20" y="1691005"/>
            <a:ext cx="2143125" cy="2143125"/>
          </a:xfrm>
          <a:prstGeom prst="rect">
            <a:avLst/>
          </a:prstGeom>
        </p:spPr>
      </p:pic>
      <p:pic>
        <p:nvPicPr>
          <p:cNvPr id="15" name="Imagen 14" descr="1200px-Oracle_SQL_Developer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015" y="4292600"/>
            <a:ext cx="1887855" cy="2143760"/>
          </a:xfrm>
          <a:prstGeom prst="rect">
            <a:avLst/>
          </a:prstGeom>
        </p:spPr>
      </p:pic>
      <p:pic>
        <p:nvPicPr>
          <p:cNvPr id="16" name="Imagen 15" descr="1043px-Microsoft_Excel_2013_logo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55" y="4293235"/>
            <a:ext cx="2183130" cy="2143760"/>
          </a:xfrm>
          <a:prstGeom prst="rect">
            <a:avLst/>
          </a:prstGeom>
        </p:spPr>
      </p:pic>
      <p:pic>
        <p:nvPicPr>
          <p:cNvPr id="20" name="Imagen 19" descr="img_54095"/>
          <p:cNvPicPr>
            <a:picLocks noChangeAspect="1"/>
          </p:cNvPicPr>
          <p:nvPr/>
        </p:nvPicPr>
        <p:blipFill>
          <a:blip r:embed="rId6">
            <a:grayscl/>
            <a:lum bright="70000" contrast="-70000"/>
          </a:blip>
          <a:stretch>
            <a:fillRect/>
          </a:stretch>
        </p:blipFill>
        <p:spPr>
          <a:xfrm>
            <a:off x="9218930" y="4293235"/>
            <a:ext cx="2299970" cy="2143760"/>
          </a:xfrm>
          <a:prstGeom prst="rect">
            <a:avLst/>
          </a:prstGeom>
        </p:spPr>
      </p:pic>
      <p:pic>
        <p:nvPicPr>
          <p:cNvPr id="21" name="Imagen 20" descr="Oracle-PL-SQL-1300x728"/>
          <p:cNvPicPr>
            <a:picLocks noChangeAspect="1"/>
          </p:cNvPicPr>
          <p:nvPr/>
        </p:nvPicPr>
        <p:blipFill>
          <a:blip r:embed="rId7"/>
          <a:srcRect l="23150" r="22026"/>
          <a:stretch>
            <a:fillRect/>
          </a:stretch>
        </p:blipFill>
        <p:spPr>
          <a:xfrm>
            <a:off x="1028700" y="4293235"/>
            <a:ext cx="2097405" cy="2143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C" altLang="es-E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Oracle </a:t>
            </a:r>
            <a:r>
              <a:rPr lang="es-ES" alt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Application Express</a:t>
            </a:r>
            <a:r>
              <a:rPr lang="es-EC" altLang="es-E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.</a:t>
            </a:r>
            <a:endParaRPr lang="es-EC" altLang="es-E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47970" y="1691005"/>
            <a:ext cx="6006465" cy="4887595"/>
          </a:xfrm>
        </p:spPr>
        <p:txBody>
          <a:bodyPr>
            <a:normAutofit/>
          </a:bodyPr>
          <a:p>
            <a:pPr algn="just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Oracle Application Express (APEX) es una herramienta RAD que permite diseñar, desarrollar e implantar aplicaciones responsivas sobre la base de datos usando sólo un navegador web.</a:t>
            </a:r>
            <a:endParaRPr lang="es-E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Desarrollo rápido y sencillo.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 fácil aprendizaje.</a:t>
            </a:r>
            <a:endParaRPr lang="es-EC" altLang="es-ES"/>
          </a:p>
          <a:p>
            <a:endParaRPr lang="es-EC" altLang="es-ES"/>
          </a:p>
        </p:txBody>
      </p:sp>
      <p:pic>
        <p:nvPicPr>
          <p:cNvPr id="4" name="Marcador de posición de contenido 3" descr="browser_based_apps_5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695" y="1405890"/>
            <a:ext cx="5248275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Características.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Diseño intuitivo con herramientas de tipo “Drag and Drop”.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Diseño enfocado en la accesibilidad de la interfaz gráfica.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 portabilidad de la lógica de aplicación permite una exportación e importación simples.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Marcador de posición de contenido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91020" y="1825625"/>
            <a:ext cx="3742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Ventajas.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87975" y="1825625"/>
            <a:ext cx="6637020" cy="4848860"/>
          </a:xfrm>
        </p:spPr>
        <p:txBody>
          <a:bodyPr>
            <a:noAutofit/>
          </a:bodyPr>
          <a:p>
            <a:pPr algn="just"/>
            <a:r>
              <a:rPr lang="es-EC" altLang="es-ES" sz="25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Todo integrado en la misma herramienta.</a:t>
            </a:r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Escalable.</a:t>
            </a:r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pPr marL="0" indent="0" algn="just">
              <a:buNone/>
            </a:pPr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DBAs familiarizado.</a:t>
            </a:r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Una gran comunidad de usuarios.</a:t>
            </a:r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Facil para crear aplicaciones, espacios de trabajo, tablas, entre otras novedades.</a:t>
            </a:r>
            <a:endParaRPr lang="es-EC" altLang="es-ES" sz="25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Marcador de posición de contenido 4" descr="3250109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62125" y="2334260"/>
            <a:ext cx="33337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2297430"/>
            <a:ext cx="10294620" cy="3879850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</a:bodyPr>
          <a:p>
            <a:pPr marL="0" indent="0" algn="just">
              <a:buNone/>
            </a:pP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just">
              <a:buNone/>
            </a:pP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Oracle es el proveedor mundial líder de software para administración de información, y la segunda empresa de 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software, facilita los esfuerzos de las empresas para 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estandarizar, consolidar y automatizar los servicios de las 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bases de datos.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pPr marL="0" indent="0" algn="just">
              <a:buNone/>
            </a:pPr>
            <a:r>
              <a:rPr lang="es-EC" altLang="es-ES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							                      (https://es.wikipedia.org/wiki/Oracle_Database)</a:t>
            </a:r>
            <a:endParaRPr lang="es-EC" altLang="es-ES" sz="1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pic>
        <p:nvPicPr>
          <p:cNvPr id="8" name="Marcador de posición de contenido 7" descr="images"/>
          <p:cNvPicPr>
            <a:picLocks noChangeAspect="1"/>
          </p:cNvPicPr>
          <p:nvPr>
            <p:ph sz="half" idx="2"/>
          </p:nvPr>
        </p:nvPicPr>
        <p:blipFill>
          <a:blip r:embed="rId1"/>
          <a:srcRect r="38046"/>
          <a:stretch>
            <a:fillRect/>
          </a:stretch>
        </p:blipFill>
        <p:spPr>
          <a:xfrm>
            <a:off x="3846830" y="444500"/>
            <a:ext cx="3700780" cy="1852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83750" cy="1325880"/>
          </a:xfrm>
        </p:spPr>
        <p:txBody>
          <a:bodyPr/>
          <a:p>
            <a:pPr algn="ctr"/>
            <a:r>
              <a:rPr lang="es-EC" altLang="es-E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Características		-		Ventajas</a:t>
            </a:r>
            <a:endParaRPr lang="es-EC" altLang="es-E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53365" y="1825625"/>
            <a:ext cx="5492750" cy="4351655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  <a:buChar char="•"/>
            </a:pP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yuda a aumentar la productividad de los DBA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 reducir los costos de administración, mientras aumenta el desempeño, la escalabilidad y la seguridad de sus aplicaciones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Permite crear, mantener, modificar y manipular los datos.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46520" y="1825625"/>
            <a:ext cx="5492750" cy="4351655"/>
          </a:xfrm>
        </p:spPr>
        <p:txBody>
          <a:bodyPr>
            <a:normAutofit lnSpcReduction="20000"/>
          </a:bodyPr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Sistema de gestión y control centralizado.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just">
              <a:buNone/>
            </a:pP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Estandarización y consistencia.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Motor de base de datos objeto-relacional más usado a nivel mundial.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Lenguaje de control de transacciones (TCL)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Lenguaje de control de transacciones (TCL)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algn="just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Las 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TCL</a:t>
            </a:r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administran los cambios realizados por las declaraciones DML.</a:t>
            </a:r>
            <a:endParaRPr lang="es-E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lvl="1"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COMMIT: Para 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guardar los cambios realizados de manera permanente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lvl="1"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ROLLBACK: Restaurar el estado de la base de datos al último COMMIT realizado.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lvl="1"/>
            <a:endParaRPr lang="es-EC" altLang="es-ES"/>
          </a:p>
          <a:p>
            <a:pPr lvl="1"/>
            <a:endParaRPr lang="es-EC" altLang="es-ES"/>
          </a:p>
        </p:txBody>
      </p:sp>
      <p:pic>
        <p:nvPicPr>
          <p:cNvPr id="4" name="Marcador de posición de contenido 3" descr="xtremio-database-storage-analytic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701925"/>
            <a:ext cx="5181600" cy="2599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>Panorámica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Segoe Print</vt:lpstr>
      <vt:lpstr>Tema de Office</vt:lpstr>
      <vt:lpstr>PowerPoint 演示文稿</vt:lpstr>
      <vt:lpstr>Instituto Tecnológico Superior de Patrimonio y Turismo “Yavirac”</vt:lpstr>
      <vt:lpstr>Herramientas Utilizadas.</vt:lpstr>
      <vt:lpstr>Oracle Application Express.</vt:lpstr>
      <vt:lpstr>Caracteristicas.</vt:lpstr>
      <vt:lpstr>Ventajas.</vt:lpstr>
      <vt:lpstr>PowerPoint 演示文稿</vt:lpstr>
      <vt:lpstr>Caracteristicas		-		Ventajas</vt:lpstr>
      <vt:lpstr>Lenguaje de control de transacciones (TCL)</vt:lpstr>
      <vt:lpstr>Metodología de Desarrollo en Espiral.</vt:lpstr>
      <vt:lpstr>Interfaz de Oracle APEX.</vt:lpstr>
      <vt:lpstr>Interfaz de Oracle APEX.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Johao</dc:creator>
  <cp:lastModifiedBy>Johao Perlaza</cp:lastModifiedBy>
  <cp:revision>45</cp:revision>
  <dcterms:created xsi:type="dcterms:W3CDTF">2018-10-09T15:14:00Z</dcterms:created>
  <dcterms:modified xsi:type="dcterms:W3CDTF">2018-10-11T20:03:44Z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