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12192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Diapositiva de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6" hidden="0"/>
          <p:cNvGrpSpPr/>
          <p:nvPr isPhoto="0" userDrawn="0"/>
        </p:nvGrpSpPr>
        <p:grpSpPr bwMode="auto"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5" name="Picture 15" descr="HD-PanelTitleR1.png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" name="Rectangle 25" hidden="0"/>
            <p:cNvSpPr/>
            <p:nvPr isPhoto="0" userDrawn="0"/>
          </p:nvSpPr>
          <p:spPr bwMode="auto"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6" descr="HDRibbonTitle-UniformTrim.png" hidden="0"/>
            <p:cNvPicPr>
              <a:picLocks noChangeAspect="1"/>
            </p:cNvPicPr>
            <p:nvPr isPhoto="0" userDrawn="0"/>
          </p:nvPicPr>
          <p:blipFill>
            <a:blip r:embed="rId3"/>
            <a:stretch/>
          </p:blipFill>
          <p:spPr bwMode="auto"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8" name="Picture 19" descr="HDRibbonTitle-UniformTrim.png" hidden="0"/>
            <p:cNvPicPr>
              <a:picLocks noChangeAspect="1"/>
            </p:cNvPicPr>
            <p:nvPr isPhoto="0" userDrawn="0"/>
          </p:nvPicPr>
          <p:blipFill>
            <a:blip r:embed="rId3"/>
            <a:stretch/>
          </p:blipFill>
          <p:spPr bwMode="auto"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9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11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7983232" y="5037663"/>
            <a:ext cx="897467" cy="279400"/>
          </a:xfrm>
        </p:spPr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12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2692397" y="5037663"/>
            <a:ext cx="5214635" cy="279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956900" y="5037663"/>
            <a:ext cx="551167" cy="279400"/>
          </a:xfrm>
        </p:spPr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  <p:cxnSp>
        <p:nvCxnSpPr>
          <p:cNvPr id="14" name="Straight Connector 14" hidden="0"/>
          <p:cNvCxnSpPr>
            <a:cxnSpLocks/>
          </p:cNvCxnSpPr>
          <p:nvPr isPhoto="0" userDrawn="0"/>
        </p:nvCxnSpPr>
        <p:spPr bwMode="auto">
          <a:xfrm>
            <a:off x="2692399" y="3522130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Imagen panorámica con descripció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ítulo y descripció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  <p:cxnSp>
        <p:nvCxnSpPr>
          <p:cNvPr id="9" name="Straight Connector 14" hidden="0"/>
          <p:cNvCxnSpPr>
            <a:cxnSpLocks/>
          </p:cNvCxnSpPr>
          <p:nvPr isPhoto="0" userDrawn="0"/>
        </p:nvCxnSpPr>
        <p:spPr bwMode="auto"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ita con descripció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  <p:sp>
        <p:nvSpPr>
          <p:cNvPr id="10" name="TextBox 13" hidden="0"/>
          <p:cNvSpPr>
            <a:spLocks noAdjustHandles="0" noChangeArrowheads="0"/>
          </p:cNvSpPr>
          <p:nvPr isPhoto="0" userDrawn="0"/>
        </p:nvSpPr>
        <p:spPr bwMode="auto">
          <a:xfrm>
            <a:off x="862013" y="879961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11" name="TextBox 14" hidden="0"/>
          <p:cNvSpPr>
            <a:spLocks noAdjustHandles="0" noChangeArrowheads="0"/>
          </p:cNvSpPr>
          <p:nvPr isPhoto="0" userDrawn="0"/>
        </p:nvSpPr>
        <p:spPr bwMode="auto">
          <a:xfrm>
            <a:off x="10600267" y="2827870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  <p:cxnSp>
        <p:nvCxnSpPr>
          <p:cNvPr id="12" name="Straight Connector 18" hidden="0"/>
          <p:cNvCxnSpPr>
            <a:cxnSpLocks/>
          </p:cNvCxnSpPr>
          <p:nvPr isPhoto="0" userDrawn="0"/>
        </p:nvCxnSpPr>
        <p:spPr bwMode="auto"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arjeta de nombr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295402" y="3308581"/>
            <a:ext cx="9609667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295401" y="4777381"/>
            <a:ext cx="96096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itar la tarjeta de nombr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3" hasCustomPrompt="0"/>
          </p:nvPr>
        </p:nvSpPr>
        <p:spPr bwMode="auto">
          <a:xfrm>
            <a:off x="1295401" y="3639312"/>
            <a:ext cx="9609667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295401" y="4529667"/>
            <a:ext cx="9609667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  <p:sp>
        <p:nvSpPr>
          <p:cNvPr id="10" name="TextBox 11" hidden="0"/>
          <p:cNvSpPr>
            <a:spLocks noAdjustHandles="0" noChangeArrowheads="0"/>
          </p:cNvSpPr>
          <p:nvPr isPhoto="0" userDrawn="0"/>
        </p:nvSpPr>
        <p:spPr bwMode="auto">
          <a:xfrm>
            <a:off x="862013" y="879961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11" name="TextBox 12" hidden="0"/>
          <p:cNvSpPr>
            <a:spLocks noAdjustHandles="0" noChangeArrowheads="0"/>
          </p:cNvSpPr>
          <p:nvPr isPhoto="0" userDrawn="0"/>
        </p:nvSpPr>
        <p:spPr bwMode="auto">
          <a:xfrm>
            <a:off x="10600267" y="2599261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  <p:cxnSp>
        <p:nvCxnSpPr>
          <p:cNvPr id="12" name="Straight Connector 25" hidden="0"/>
          <p:cNvCxnSpPr>
            <a:cxnSpLocks/>
          </p:cNvCxnSpPr>
          <p:nvPr isPhoto="0" userDrawn="0"/>
        </p:nvCxnSpPr>
        <p:spPr bwMode="auto"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Verdadero o fals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/>
            </a:lvl1pPr>
          </a:lstStyle>
          <a:p>
            <a:pPr marL="0" lvl="0"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3" hasCustomPrompt="0"/>
          </p:nvPr>
        </p:nvSpPr>
        <p:spPr bwMode="auto">
          <a:xfrm>
            <a:off x="1295401" y="3630168"/>
            <a:ext cx="9609667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  <p:cxnSp>
        <p:nvCxnSpPr>
          <p:cNvPr id="10" name="Straight Connector 14" hidden="0"/>
          <p:cNvCxnSpPr>
            <a:cxnSpLocks/>
          </p:cNvCxnSpPr>
          <p:nvPr isPhoto="0" userDrawn="0"/>
        </p:nvCxnSpPr>
        <p:spPr bwMode="auto"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ítulo y texto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 anchor="t"/>
          <a:lstStyle/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  <p:cxnSp>
        <p:nvCxnSpPr>
          <p:cNvPr id="9" name="Straight Connector 13" hidden="0"/>
          <p:cNvCxnSpPr>
            <a:cxnSpLocks/>
          </p:cNvCxnSpPr>
          <p:nvPr isPhoto="0" userDrawn="0"/>
        </p:nvCxnSpPr>
        <p:spPr bwMode="auto"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ítulo vertical y text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999356" y="982131"/>
            <a:ext cx="1890895" cy="4893735"/>
          </a:xfrm>
        </p:spPr>
        <p:txBody>
          <a:bodyPr vert="eaVert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  <p:cxnSp>
        <p:nvCxnSpPr>
          <p:cNvPr id="9" name="Straight Connector 13" hidden="0"/>
          <p:cNvCxnSpPr>
            <a:cxnSpLocks/>
          </p:cNvCxnSpPr>
          <p:nvPr isPhoto="0" userDrawn="0"/>
        </p:nvCxnSpPr>
        <p:spPr bwMode="auto"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ítulo y objeto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Straight Connector 6" hidden="0"/>
          <p:cNvCxnSpPr>
            <a:cxnSpLocks/>
          </p:cNvCxnSpPr>
          <p:nvPr isPhoto="0" userDrawn="0"/>
        </p:nvCxnSpPr>
        <p:spPr bwMode="auto"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Encabezado de secció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  <p:cxnSp>
        <p:nvCxnSpPr>
          <p:cNvPr id="9" name="Straight Connector 15" hidden="0"/>
          <p:cNvCxnSpPr>
            <a:cxnSpLocks/>
          </p:cNvCxnSpPr>
          <p:nvPr isPhoto="0" userDrawn="0"/>
        </p:nvCxnSpPr>
        <p:spPr bwMode="auto"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os objeto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Straight Connector 7" hidden="0"/>
          <p:cNvCxnSpPr>
            <a:cxnSpLocks/>
          </p:cNvCxnSpPr>
          <p:nvPr isPhoto="0" userDrawn="0"/>
        </p:nvCxnSpPr>
        <p:spPr bwMode="auto"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6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1298448" y="2560320"/>
            <a:ext cx="4718304" cy="331012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81344" y="2560320"/>
            <a:ext cx="4718304" cy="331012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8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9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ció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  <p:cxnSp>
        <p:nvCxnSpPr>
          <p:cNvPr id="12" name="Straight Connector 17" hidden="0"/>
          <p:cNvCxnSpPr>
            <a:cxnSpLocks/>
          </p:cNvCxnSpPr>
          <p:nvPr isPhoto="0" userDrawn="0"/>
        </p:nvCxnSpPr>
        <p:spPr bwMode="auto"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olo el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  <p:cxnSp>
        <p:nvCxnSpPr>
          <p:cNvPr id="8" name="Straight Connector 13" hidden="0"/>
          <p:cNvCxnSpPr>
            <a:cxnSpLocks/>
          </p:cNvCxnSpPr>
          <p:nvPr isPhoto="0" userDrawn="0"/>
        </p:nvCxnSpPr>
        <p:spPr bwMode="auto"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En blanc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ido con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293811" y="1388533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  <p:cxnSp>
        <p:nvCxnSpPr>
          <p:cNvPr id="10" name="Straight Connector 15" hidden="0"/>
          <p:cNvCxnSpPr>
            <a:cxnSpLocks/>
          </p:cNvCxnSpPr>
          <p:nvPr isPhoto="0" userDrawn="0"/>
        </p:nvCxnSpPr>
        <p:spPr bwMode="auto">
          <a:xfrm>
            <a:off x="1396169" y="2912533"/>
            <a:ext cx="351449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n con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295399" y="1883831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8094831" y="1041400"/>
            <a:ext cx="3063346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6" hidden="0"/>
          <p:cNvGrpSpPr/>
          <p:nvPr isPhoto="0" userDrawn="0"/>
        </p:nvGrpSpPr>
        <p:grpSpPr bwMode="auto"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" name="Picture 7" descr="HD-PanelContent.png" hidden="0"/>
            <p:cNvPicPr>
              <a:picLocks noChangeAspect="1"/>
            </p:cNvPicPr>
            <p:nvPr isPhoto="0" userDrawn="0"/>
          </p:nvPicPr>
          <p:blipFill>
            <a:blip r:embed="rId19"/>
            <a:stretch/>
          </p:blipFill>
          <p:spPr bwMode="auto"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" name="Rectangle 8" hidden="0"/>
            <p:cNvSpPr/>
            <p:nvPr isPhoto="0" userDrawn="0"/>
          </p:nvSpPr>
          <p:spPr bwMode="auto"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9" descr="HDRibbonContent-UniformTrim.png" hidden="0"/>
            <p:cNvPicPr>
              <a:picLocks noChangeAspect="1"/>
            </p:cNvPicPr>
            <p:nvPr isPhoto="0" userDrawn="0"/>
          </p:nvPicPr>
          <p:blipFill>
            <a:blip r:embed="rId20"/>
            <a:stretch/>
          </p:blipFill>
          <p:spPr bwMode="auto"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" name="Picture 10" descr="HDRibbonContent-UniformTrim.png" hidden="0"/>
            <p:cNvPicPr>
              <a:picLocks noChangeAspect="1"/>
            </p:cNvPicPr>
            <p:nvPr isPhoto="0" userDrawn="0"/>
          </p:nvPicPr>
          <p:blipFill>
            <a:blip r:embed="rId20"/>
            <a:stretch/>
          </p:blipFill>
          <p:spPr bwMode="auto"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9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295402" y="982132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11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8A87A34-81AB-432B-8DAE-1953F412C126}" type="datetimeFigureOut">
              <a:rPr lang="en-US"/>
              <a:t/>
            </a:fld>
            <a:endParaRPr lang="en-US"/>
          </a:p>
        </p:txBody>
      </p:sp>
      <p:sp>
        <p:nvSpPr>
          <p:cNvPr id="12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>
        <a:spcBef>
          <a:spcPts val="0"/>
        </a:spcBef>
        <a:buNone/>
        <a:defRPr sz="44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285750" indent="-285750" algn="l" defTabSz="457200">
        <a:spcBef>
          <a:spcPts val="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cap="none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cap="none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00150" indent="-285750" algn="l" defTabSz="457200">
        <a:spcBef>
          <a:spcPts val="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cap="none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43050" indent="-171450" algn="l" defTabSz="457200">
        <a:spcBef>
          <a:spcPts val="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cap="none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00250" indent="-171450" algn="l" defTabSz="457200">
        <a:spcBef>
          <a:spcPts val="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cap="none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cap="none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cap="none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cap="none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cap="none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2099256" y="1626091"/>
            <a:ext cx="8049811" cy="1179347"/>
          </a:xfrm>
        </p:spPr>
        <p:txBody>
          <a:bodyPr/>
          <a:lstStyle/>
          <a:p>
            <a:pPr>
              <a:defRPr/>
            </a:pPr>
            <a:r>
              <a:rPr lang="es-ES" sz="5400" b="1">
                <a:solidFill>
                  <a:schemeClr val="tx1"/>
                </a:solidFill>
                <a:latin typeface="Century Schoolbook"/>
                <a:cs typeface="Bangla Sangam MN"/>
              </a:rPr>
              <a:t>Sistema Bibliotecario</a:t>
            </a:r>
            <a:endParaRPr lang="es-EC" sz="5400" b="1">
              <a:solidFill>
                <a:schemeClr val="tx1"/>
              </a:solidFill>
              <a:latin typeface="Century Schoolbook"/>
              <a:cs typeface="Bangla Sangam MN"/>
            </a:endParaRPr>
          </a:p>
        </p:txBody>
      </p:sp>
      <p:sp>
        <p:nvSpPr>
          <p:cNvPr id="5" name="Subtítulo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601532" y="3490175"/>
            <a:ext cx="6599379" cy="1947042"/>
          </a:xfrm>
        </p:spPr>
        <p:txBody>
          <a:bodyPr/>
          <a:lstStyle/>
          <a:p>
            <a:pPr algn="l">
              <a:defRPr/>
            </a:pPr>
            <a:r>
              <a:rPr lang="es-ES" sz="3200" b="1">
                <a:latin typeface="Century Schoolbook"/>
              </a:rPr>
              <a:t>Integrantes: </a:t>
            </a:r>
            <a:endParaRPr/>
          </a:p>
          <a:p>
            <a:pPr algn="l">
              <a:defRPr/>
            </a:pPr>
            <a:r>
              <a:rPr lang="es-ES" sz="3200" b="1">
                <a:latin typeface="Century Schoolbook"/>
              </a:rPr>
              <a:t>			</a:t>
            </a:r>
            <a:r>
              <a:rPr lang="es-ES" sz="3200" b="1">
                <a:latin typeface="Century Schoolbook"/>
              </a:rPr>
              <a:t>Perlaza</a:t>
            </a:r>
            <a:r>
              <a:rPr lang="es-ES" sz="3200" b="1">
                <a:latin typeface="Century Schoolbook"/>
              </a:rPr>
              <a:t> </a:t>
            </a:r>
            <a:r>
              <a:rPr lang="es-ES" sz="3200" b="1">
                <a:latin typeface="Century Schoolbook"/>
              </a:rPr>
              <a:t>Johao</a:t>
            </a:r>
            <a:endParaRPr lang="es-ES" sz="3200" b="1">
              <a:latin typeface="Century Schoolbook"/>
            </a:endParaRPr>
          </a:p>
          <a:p>
            <a:pPr algn="l">
              <a:defRPr/>
            </a:pPr>
            <a:r>
              <a:rPr lang="es-ES" sz="3200" b="1">
                <a:latin typeface="Century Schoolbook"/>
              </a:rPr>
              <a:t>			</a:t>
            </a:r>
            <a:r>
              <a:rPr lang="es-ES" sz="3200" b="1">
                <a:latin typeface="Century Schoolbook"/>
              </a:rPr>
              <a:t>Simba</a:t>
            </a:r>
            <a:r>
              <a:rPr lang="es-EC" sz="3200" b="1">
                <a:latin typeface="Century Schoolbook"/>
              </a:rPr>
              <a:t>ña Joel</a:t>
            </a:r>
            <a:endParaRPr lang="es-EC" sz="3200" b="1">
              <a:latin typeface="Century Schoolboo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3149" y="770915"/>
            <a:ext cx="10364451" cy="1596177"/>
          </a:xfrm>
        </p:spPr>
        <p:txBody>
          <a:bodyPr/>
          <a:lstStyle/>
          <a:p>
            <a:pPr>
              <a:defRPr/>
            </a:pPr>
            <a:r>
              <a:rPr lang="es-ES" sz="4800"/>
              <a:t>INTRODUCCIÓN</a:t>
            </a:r>
            <a:endParaRPr lang="es-EC" sz="4800"/>
          </a:p>
        </p:txBody>
      </p:sp>
      <p:sp>
        <p:nvSpPr>
          <p:cNvPr id="5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13774" y="2367092"/>
            <a:ext cx="10363826" cy="3344450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s-EC"/>
              <a:t>La Biblioteca cuenta con una gran variedad de libros en donde los estudiantes pueden ir a consultar la información necesaria para sus respectivas actividades académicas, pero sabiendo que los estudiantes tienen poco tiempo para visitar la biblioteca y receso, necesitan hacer una reservación para concluir con sus respectivas investigaciones</a:t>
            </a:r>
            <a:r>
              <a:rPr lang="es-EC"/>
              <a:t>.</a:t>
            </a:r>
            <a:endParaRPr/>
          </a:p>
          <a:p>
            <a:pPr marL="0" indent="0" algn="just">
              <a:buNone/>
              <a:defRPr/>
            </a:pPr>
            <a:r>
              <a:rPr lang="es-ES_tradnl"/>
              <a:t>Se espera que el </a:t>
            </a:r>
            <a:r>
              <a:rPr lang="es-ES_tradnl"/>
              <a:t>desarrollo del Sistema de Biblioteca Escolar </a:t>
            </a:r>
            <a:r>
              <a:rPr lang="es-ES_tradnl"/>
              <a:t>permita </a:t>
            </a:r>
            <a:r>
              <a:rPr lang="es-ES_tradnl"/>
              <a:t>mejorar los procesos actuales de reservación y búsqueda de </a:t>
            </a:r>
            <a:r>
              <a:rPr lang="es-ES_tradnl"/>
              <a:t>libros.</a:t>
            </a:r>
            <a:endParaRPr lang="es-EC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3775" y="705603"/>
            <a:ext cx="10364451" cy="1596177"/>
          </a:xfrm>
        </p:spPr>
        <p:txBody>
          <a:bodyPr/>
          <a:lstStyle/>
          <a:p>
            <a:pPr>
              <a:defRPr/>
            </a:pPr>
            <a:r>
              <a:rPr lang="es-ES" sz="4800"/>
              <a:t>OBJETIVO GENERAL</a:t>
            </a:r>
            <a:endParaRPr lang="es-EC" sz="4800"/>
          </a:p>
        </p:txBody>
      </p:sp>
      <p:sp>
        <p:nvSpPr>
          <p:cNvPr id="5" name="Marcador de contenido 5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14400" y="2542456"/>
            <a:ext cx="10363826" cy="3424107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s-EC"/>
              <a:t>Diseñar y programar un Sistema de Biblioteca Escolar mediante el desarrollo de una página web administrativa para </a:t>
            </a:r>
            <a:r>
              <a:rPr lang="es-EC"/>
              <a:t>el/los bibliotecario/s </a:t>
            </a:r>
            <a:r>
              <a:rPr lang="es-EC"/>
              <a:t>y los estudiantes una app </a:t>
            </a:r>
            <a:r>
              <a:rPr lang="es-EC"/>
              <a:t>móvil Android </a:t>
            </a:r>
            <a:r>
              <a:rPr lang="es-EC"/>
              <a:t>para la reserva de libros.</a:t>
            </a:r>
            <a:endParaRPr lang="es-EC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3149" y="937081"/>
            <a:ext cx="10364451" cy="1596177"/>
          </a:xfrm>
        </p:spPr>
        <p:txBody>
          <a:bodyPr/>
          <a:lstStyle/>
          <a:p>
            <a:pPr>
              <a:defRPr/>
            </a:pPr>
            <a:r>
              <a:rPr lang="es-ES" sz="4800"/>
              <a:t>OBJETIVOS ESPECÍFICOS</a:t>
            </a:r>
            <a:endParaRPr lang="es-EC" sz="4800"/>
          </a:p>
        </p:txBody>
      </p:sp>
      <p:sp>
        <p:nvSpPr>
          <p:cNvPr id="5" name="Marcador de contenido 4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13774" y="2533258"/>
            <a:ext cx="10363826" cy="3197842"/>
          </a:xfrm>
        </p:spPr>
        <p:txBody>
          <a:bodyPr/>
          <a:lstStyle/>
          <a:p>
            <a:pPr lvl="0">
              <a:defRPr/>
            </a:pPr>
            <a:r>
              <a:rPr lang="es-ES_tradnl"/>
              <a:t>Desarrollar la aplicación con el establecimiento de </a:t>
            </a:r>
            <a:r>
              <a:rPr lang="es-ES_tradnl"/>
              <a:t>diversas herramientas y procesos adquiridas en el semestre para </a:t>
            </a:r>
            <a:r>
              <a:rPr lang="es-ES_tradnl"/>
              <a:t>lograr la culminación del proyecto.</a:t>
            </a:r>
            <a:endParaRPr lang="es-EC"/>
          </a:p>
          <a:p>
            <a:pPr lvl="0">
              <a:defRPr/>
            </a:pPr>
            <a:r>
              <a:rPr lang="es-ES_tradnl"/>
              <a:t>Determinar tareas específicas en el equipo de trabajo para facilitar el desarrollo </a:t>
            </a:r>
            <a:r>
              <a:rPr lang="es-ES_tradnl"/>
              <a:t>del sistema. </a:t>
            </a:r>
            <a:endParaRPr lang="es-EC"/>
          </a:p>
          <a:p>
            <a:pPr marL="0" indent="0" algn="just">
              <a:buNone/>
              <a:defRPr/>
            </a:pPr>
            <a:endParaRPr lang="es-EC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3774" y="920730"/>
            <a:ext cx="10364451" cy="1596177"/>
          </a:xfrm>
        </p:spPr>
        <p:txBody>
          <a:bodyPr/>
          <a:lstStyle/>
          <a:p>
            <a:pPr>
              <a:defRPr/>
            </a:pPr>
            <a:r>
              <a:rPr lang="es-ES" sz="4800"/>
              <a:t>ALCANCES</a:t>
            </a:r>
            <a:endParaRPr lang="es-EC" sz="4800"/>
          </a:p>
        </p:txBody>
      </p:sp>
      <p:sp>
        <p:nvSpPr>
          <p:cNvPr id="5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14399" y="2838115"/>
            <a:ext cx="10363826" cy="2892983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s-EC"/>
              <a:t>El </a:t>
            </a:r>
            <a:r>
              <a:rPr lang="es-EC"/>
              <a:t>Sistema de Biblioteca Escolar permitirá al estudiante realizar la reservación de libros, ingresando al sistema y visualizando todo el contenido de libros disponibles, seleccionando el que desean </a:t>
            </a:r>
            <a:r>
              <a:rPr lang="es-EC"/>
              <a:t>reservar. </a:t>
            </a:r>
            <a:endParaRPr/>
          </a:p>
          <a:p>
            <a:pPr marL="0" indent="0" algn="just">
              <a:buNone/>
              <a:defRPr/>
            </a:pPr>
            <a:r>
              <a:rPr lang="es-EC"/>
              <a:t>El </a:t>
            </a:r>
            <a:r>
              <a:rPr lang="es-EC"/>
              <a:t>Bibliotecario aprobará o rechazará la petición de reserva realizada por los estudiantes, también tendrá la posibilidad de agregar nuevos libros de ser necesario.</a:t>
            </a:r>
            <a:endParaRPr/>
          </a:p>
          <a:p>
            <a:pPr marL="0" indent="0" algn="just">
              <a:buNone/>
              <a:defRPr/>
            </a:pPr>
            <a:endParaRPr lang="es-EC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3775" y="440172"/>
            <a:ext cx="10364451" cy="1001277"/>
          </a:xfrm>
        </p:spPr>
        <p:txBody>
          <a:bodyPr/>
          <a:lstStyle/>
          <a:p>
            <a:pPr>
              <a:defRPr/>
            </a:pPr>
            <a:r>
              <a:rPr lang="es-ES" sz="5400"/>
              <a:t>H</a:t>
            </a:r>
            <a:r>
              <a:rPr lang="es-ES" sz="5400"/>
              <a:t>erramientas</a:t>
            </a:r>
            <a:endParaRPr lang="es-EC" sz="5400"/>
          </a:p>
        </p:txBody>
      </p:sp>
      <p:pic>
        <p:nvPicPr>
          <p:cNvPr id="5" name="Imagen14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664375" y="3223631"/>
            <a:ext cx="1275715" cy="1281430"/>
          </a:xfrm>
          <a:prstGeom prst="rect">
            <a:avLst/>
          </a:prstGeom>
        </p:spPr>
      </p:pic>
      <p:pic>
        <p:nvPicPr>
          <p:cNvPr id="6" name="Imagen15" hidden="0"/>
          <p:cNvPicPr/>
          <p:nvPr isPhoto="0" userDrawn="0"/>
        </p:nvPicPr>
        <p:blipFill>
          <a:blip r:embed="rId3"/>
          <a:stretch/>
        </p:blipFill>
        <p:spPr bwMode="auto">
          <a:xfrm>
            <a:off x="5323681" y="1534013"/>
            <a:ext cx="2425933" cy="1314450"/>
          </a:xfrm>
          <a:prstGeom prst="rect">
            <a:avLst/>
          </a:prstGeom>
        </p:spPr>
      </p:pic>
      <p:pic>
        <p:nvPicPr>
          <p:cNvPr id="7" name="Imagen16" hidden="0"/>
          <p:cNvPicPr/>
          <p:nvPr isPhoto="0" userDrawn="0"/>
        </p:nvPicPr>
        <p:blipFill>
          <a:blip r:embed="rId4"/>
          <a:stretch/>
        </p:blipFill>
        <p:spPr bwMode="auto">
          <a:xfrm>
            <a:off x="1664375" y="1448231"/>
            <a:ext cx="1295344" cy="1314450"/>
          </a:xfrm>
          <a:prstGeom prst="rect">
            <a:avLst/>
          </a:prstGeom>
        </p:spPr>
      </p:pic>
      <p:pic>
        <p:nvPicPr>
          <p:cNvPr id="8" name="Imagen3" hidden="0"/>
          <p:cNvPicPr/>
          <p:nvPr isPhoto="0" userDrawn="0"/>
        </p:nvPicPr>
        <p:blipFill>
          <a:blip r:embed="rId5"/>
          <a:stretch/>
        </p:blipFill>
        <p:spPr bwMode="auto">
          <a:xfrm>
            <a:off x="3404909" y="1448231"/>
            <a:ext cx="1467859" cy="1336273"/>
          </a:xfrm>
          <a:prstGeom prst="rect">
            <a:avLst/>
          </a:prstGeom>
        </p:spPr>
      </p:pic>
      <p:pic>
        <p:nvPicPr>
          <p:cNvPr id="9" name="Imagen4" hidden="0"/>
          <p:cNvPicPr/>
          <p:nvPr isPhoto="0" userDrawn="0"/>
        </p:nvPicPr>
        <p:blipFill>
          <a:blip r:embed="rId6"/>
          <a:stretch/>
        </p:blipFill>
        <p:spPr bwMode="auto">
          <a:xfrm>
            <a:off x="3543020" y="3288335"/>
            <a:ext cx="2332597" cy="1069881"/>
          </a:xfrm>
          <a:prstGeom prst="rect">
            <a:avLst/>
          </a:prstGeom>
        </p:spPr>
      </p:pic>
      <p:pic>
        <p:nvPicPr>
          <p:cNvPr id="10" name="Imagen6" hidden="0"/>
          <p:cNvPicPr/>
          <p:nvPr isPhoto="0" userDrawn="0"/>
        </p:nvPicPr>
        <p:blipFill>
          <a:blip r:embed="rId7"/>
          <a:stretch/>
        </p:blipFill>
        <p:spPr bwMode="auto">
          <a:xfrm>
            <a:off x="8330110" y="1562072"/>
            <a:ext cx="2500182" cy="1311163"/>
          </a:xfrm>
          <a:prstGeom prst="rect">
            <a:avLst/>
          </a:prstGeom>
        </p:spPr>
      </p:pic>
      <p:pic>
        <p:nvPicPr>
          <p:cNvPr id="11" name="Imagen18" hidden="0"/>
          <p:cNvPicPr/>
          <p:nvPr isPhoto="0" userDrawn="0"/>
        </p:nvPicPr>
        <p:blipFill>
          <a:blip r:embed="rId8"/>
          <a:stretch/>
        </p:blipFill>
        <p:spPr bwMode="auto">
          <a:xfrm>
            <a:off x="6636197" y="3033591"/>
            <a:ext cx="3409323" cy="1471470"/>
          </a:xfrm>
          <a:prstGeom prst="rect">
            <a:avLst/>
          </a:prstGeom>
        </p:spPr>
      </p:pic>
      <p:pic>
        <p:nvPicPr>
          <p:cNvPr id="12" name="Imagen19" hidden="0"/>
          <p:cNvPicPr/>
          <p:nvPr isPhoto="0" userDrawn="0"/>
        </p:nvPicPr>
        <p:blipFill>
          <a:blip r:embed="rId9"/>
          <a:stretch/>
        </p:blipFill>
        <p:spPr bwMode="auto">
          <a:xfrm>
            <a:off x="2284114" y="4798088"/>
            <a:ext cx="2893193" cy="1247305"/>
          </a:xfrm>
          <a:prstGeom prst="rect">
            <a:avLst/>
          </a:prstGeom>
        </p:spPr>
      </p:pic>
      <p:pic>
        <p:nvPicPr>
          <p:cNvPr id="13" name="Picture 2" descr="Resultado de imagen para knex.js" hidden="0"/>
          <p:cNvPicPr>
            <a:picLocks noChangeAspect="1" noChangeArrowheads="1"/>
          </p:cNvPicPr>
          <p:nvPr isPhoto="0" userDrawn="0"/>
        </p:nvPicPr>
        <p:blipFill>
          <a:blip r:embed="rId10"/>
          <a:stretch/>
        </p:blipFill>
        <p:spPr bwMode="auto">
          <a:xfrm>
            <a:off x="5541007" y="4827392"/>
            <a:ext cx="4208300" cy="11993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AdjustHandles="0" noChangeArrowheads="0"/>
          </p:cNvSpPr>
          <p:nvPr isPhoto="0" userDrawn="0"/>
        </p:nvSpPr>
        <p:spPr bwMode="auto">
          <a:xfrm>
            <a:off x="1686616" y="1497302"/>
            <a:ext cx="9054363" cy="40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>
              <a:spcBef>
                <a:spcPts val="0"/>
              </a:spcBef>
              <a:buNone/>
              <a:defRPr sz="44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4999"/>
              </a:lnSpc>
              <a:defRPr/>
            </a:pPr>
            <a:r>
              <a:rPr lang="es-ES" sz="5600" b="1">
                <a:solidFill>
                  <a:schemeClr val="tx1"/>
                </a:solidFill>
                <a:latin typeface="Century Schoolbook"/>
                <a:cs typeface="Bangla Sangam MN"/>
              </a:rPr>
              <a:t>A continuación el sistema!!!</a:t>
            </a:r>
            <a:endParaRPr sz="4100"/>
          </a:p>
          <a:p>
            <a:pPr>
              <a:lnSpc>
                <a:spcPct val="90000"/>
              </a:lnSpc>
              <a:defRPr/>
            </a:pPr>
            <a:endParaRPr lang="es-ES" sz="5600" b="1">
              <a:solidFill>
                <a:schemeClr val="tx1"/>
              </a:solidFill>
              <a:latin typeface="Century Schoolbook"/>
              <a:cs typeface="Bangla Sangam MN"/>
            </a:endParaRPr>
          </a:p>
          <a:p>
            <a:pPr>
              <a:lnSpc>
                <a:spcPct val="90000"/>
              </a:lnSpc>
              <a:defRPr/>
            </a:pPr>
            <a:endParaRPr lang="es-ES" sz="5600" b="1">
              <a:solidFill>
                <a:schemeClr val="tx1"/>
              </a:solidFill>
              <a:latin typeface="Century Schoolbook"/>
              <a:cs typeface="Bangla Sangam MN"/>
            </a:endParaRPr>
          </a:p>
          <a:p>
            <a:pPr>
              <a:lnSpc>
                <a:spcPct val="90000"/>
              </a:lnSpc>
              <a:defRPr/>
            </a:pPr>
            <a:r>
              <a:rPr lang="es-ES" sz="5600" b="1">
                <a:solidFill>
                  <a:schemeClr val="tx1"/>
                </a:solidFill>
                <a:latin typeface="Century Schoolbook"/>
                <a:cs typeface="Bangla Sangam MN"/>
              </a:rPr>
              <a:t></a:t>
            </a:r>
            <a:endParaRPr lang="es-EC" sz="5600" b="1">
              <a:solidFill>
                <a:schemeClr val="tx1"/>
              </a:solidFill>
              <a:latin typeface="Century Schoolbook"/>
              <a:cs typeface="Bangla Sangam M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/>
        <a:ea typeface="Arial"/>
        <a:cs typeface="Arial"/>
      </a:majorFont>
      <a:minorFont>
        <a:latin typeface="Garamond"/>
        <a:ea typeface="Arial"/>
        <a:cs typeface="Arial"/>
      </a:minorFont>
    </a:fontScheme>
    <a:fmtScheme name="Orgánico"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algn="tl" flip="none" sx="100000" sy="100000" tx="0" ty="0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r:embed="rId2"/>
          <a:stretch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ONLYOFFICE/5.4.2.30</Application>
  <DocSecurity>0</DocSecurity>
  <PresentationFormat>Panorámica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gYBA</dc:title>
  <dc:subject/>
  <dc:creator>ble.ona@yavirac.edu.ec</dc:creator>
  <cp:keywords/>
  <dc:description/>
  <dc:identifier/>
  <dc:language/>
  <cp:lastModifiedBy/>
  <cp:revision>22</cp:revision>
  <dcterms:created xsi:type="dcterms:W3CDTF">2020-02-27T03:55:11Z</dcterms:created>
  <dcterms:modified xsi:type="dcterms:W3CDTF">2020-02-28T16:36:41Z</dcterms:modified>
  <cp:category/>
  <cp:contentStatus/>
  <cp:version/>
</cp:coreProperties>
</file>