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2" r:id="rId4"/>
    <p:sldId id="263" r:id="rId5"/>
    <p:sldId id="259" r:id="rId6"/>
    <p:sldId id="270" r:id="rId7"/>
    <p:sldId id="264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8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2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61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37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02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802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25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443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06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7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5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51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0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0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8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0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7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01532" y="1600333"/>
            <a:ext cx="7058138" cy="1179347"/>
          </a:xfrm>
        </p:spPr>
        <p:txBody>
          <a:bodyPr>
            <a:normAutofit fontScale="90000"/>
          </a:bodyPr>
          <a:lstStyle/>
          <a:p>
            <a:r>
              <a:rPr lang="es-ES" sz="6000" b="1" dirty="0" smtClean="0">
                <a:solidFill>
                  <a:schemeClr val="tx1"/>
                </a:solidFill>
                <a:latin typeface="Century Schoolbook" panose="02040604050505020304" pitchFamily="18" charset="0"/>
                <a:cs typeface="Bangla Sangam MN" panose="02000000000000000000" pitchFamily="2" charset="0"/>
              </a:rPr>
              <a:t>Biblioteca escolar</a:t>
            </a:r>
            <a:endParaRPr lang="es-EC" sz="6000" b="1" dirty="0">
              <a:solidFill>
                <a:schemeClr val="tx1"/>
              </a:solidFill>
              <a:latin typeface="Century Schoolbook" panose="02040604050505020304" pitchFamily="18" charset="0"/>
              <a:cs typeface="Bangla Sangam MN" panose="020000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01532" y="3490175"/>
            <a:ext cx="6599379" cy="1947042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>
                <a:latin typeface="Century Schoolbook" panose="02040604050505020304" pitchFamily="18" charset="0"/>
              </a:rPr>
              <a:t>Integrantes: </a:t>
            </a:r>
          </a:p>
          <a:p>
            <a:pPr algn="l"/>
            <a:r>
              <a:rPr lang="es-ES" sz="3200" b="1" dirty="0">
                <a:latin typeface="Century Schoolbook" panose="02040604050505020304" pitchFamily="18" charset="0"/>
              </a:rPr>
              <a:t>			</a:t>
            </a:r>
            <a:r>
              <a:rPr lang="es-ES" sz="3200" b="1" dirty="0" err="1" smtClean="0">
                <a:latin typeface="Century Schoolbook" panose="02040604050505020304" pitchFamily="18" charset="0"/>
              </a:rPr>
              <a:t>Perlaza</a:t>
            </a:r>
            <a:r>
              <a:rPr lang="es-ES" sz="3200" b="1" dirty="0" smtClean="0">
                <a:latin typeface="Century Schoolbook" panose="02040604050505020304" pitchFamily="18" charset="0"/>
              </a:rPr>
              <a:t> </a:t>
            </a:r>
            <a:r>
              <a:rPr lang="es-ES" sz="3200" b="1" dirty="0" err="1" smtClean="0">
                <a:latin typeface="Century Schoolbook" panose="02040604050505020304" pitchFamily="18" charset="0"/>
              </a:rPr>
              <a:t>Johao</a:t>
            </a:r>
            <a:endParaRPr lang="es-ES" sz="3200" b="1" dirty="0">
              <a:latin typeface="Century Schoolbook" panose="02040604050505020304" pitchFamily="18" charset="0"/>
            </a:endParaRPr>
          </a:p>
          <a:p>
            <a:pPr algn="l"/>
            <a:r>
              <a:rPr lang="es-ES" sz="3200" b="1" dirty="0">
                <a:latin typeface="Century Schoolbook" panose="02040604050505020304" pitchFamily="18" charset="0"/>
              </a:rPr>
              <a:t>			</a:t>
            </a:r>
            <a:r>
              <a:rPr lang="es-ES" sz="3200" b="1" dirty="0" smtClean="0">
                <a:latin typeface="Century Schoolbook" panose="02040604050505020304" pitchFamily="18" charset="0"/>
              </a:rPr>
              <a:t>Simba</a:t>
            </a:r>
            <a:r>
              <a:rPr lang="es-EC" sz="3200" b="1" dirty="0" smtClean="0">
                <a:latin typeface="Century Schoolbook" panose="02040604050505020304" pitchFamily="18" charset="0"/>
              </a:rPr>
              <a:t>ña Joel</a:t>
            </a:r>
            <a:endParaRPr lang="es-EC" sz="3200" b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8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770915"/>
            <a:ext cx="10364451" cy="1596177"/>
          </a:xfrm>
        </p:spPr>
        <p:txBody>
          <a:bodyPr>
            <a:normAutofit/>
          </a:bodyPr>
          <a:lstStyle/>
          <a:p>
            <a:r>
              <a:rPr lang="es-ES" sz="4800" dirty="0"/>
              <a:t>INTRODUCCIÓN</a:t>
            </a:r>
            <a:endParaRPr lang="es-EC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74" y="2367092"/>
            <a:ext cx="10363826" cy="33444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C" dirty="0"/>
              <a:t>La Biblioteca cuenta con una gran variedad de libros en donde los estudiantes pueden ir a consultar la información necesaria para sus respectivas actividades académicas, pero sabiendo que los estudiantes tienen poco tiempo para visitar la biblioteca y receso, necesitan hacer una reservación para concluir con sus respectivas investigaciones</a:t>
            </a:r>
            <a:r>
              <a:rPr lang="es-EC" dirty="0" smtClean="0"/>
              <a:t>.</a:t>
            </a:r>
          </a:p>
          <a:p>
            <a:pPr marL="0" indent="0" algn="just">
              <a:buNone/>
            </a:pPr>
            <a:r>
              <a:rPr lang="es-ES_tradnl" dirty="0" smtClean="0"/>
              <a:t>Se espera que el </a:t>
            </a:r>
            <a:r>
              <a:rPr lang="es-ES_tradnl" dirty="0"/>
              <a:t>desarrollo del Sistema de Biblioteca Escolar </a:t>
            </a:r>
            <a:r>
              <a:rPr lang="es-ES_tradnl" dirty="0" smtClean="0"/>
              <a:t>permita </a:t>
            </a:r>
            <a:r>
              <a:rPr lang="es-ES_tradnl" dirty="0"/>
              <a:t>mejorar los procesos actuales de reservación y búsqueda de </a:t>
            </a:r>
            <a:r>
              <a:rPr lang="es-ES_tradnl" dirty="0" smtClean="0"/>
              <a:t>libros.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242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705603"/>
            <a:ext cx="10364451" cy="1596177"/>
          </a:xfrm>
        </p:spPr>
        <p:txBody>
          <a:bodyPr>
            <a:normAutofit/>
          </a:bodyPr>
          <a:lstStyle/>
          <a:p>
            <a:r>
              <a:rPr lang="es-ES" sz="4800" dirty="0"/>
              <a:t>OBJETIVO GENERAL</a:t>
            </a:r>
            <a:endParaRPr lang="es-EC" sz="48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B22872-EF82-0348-8BD6-2DBA5818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42457"/>
            <a:ext cx="10363826" cy="34241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C" dirty="0"/>
              <a:t>Diseñar y programar un Sistema de Biblioteca Escolar mediante el desarrollo de una página web administrativa para el bibliotecario y los estudiantes una app </a:t>
            </a:r>
            <a:r>
              <a:rPr lang="es-EC" dirty="0" err="1"/>
              <a:t>android</a:t>
            </a:r>
            <a:r>
              <a:rPr lang="es-EC" dirty="0"/>
              <a:t> para la reserva de libros.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52183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937081"/>
            <a:ext cx="10364451" cy="1596177"/>
          </a:xfrm>
        </p:spPr>
        <p:txBody>
          <a:bodyPr>
            <a:normAutofit/>
          </a:bodyPr>
          <a:lstStyle/>
          <a:p>
            <a:r>
              <a:rPr lang="es-ES" sz="4800" dirty="0"/>
              <a:t>OBJETIVOS ESPECÍFICOS</a:t>
            </a:r>
            <a:endParaRPr lang="es-EC" sz="48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7106402-A0CC-9E43-94CD-EE6A5CC7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533258"/>
            <a:ext cx="10363826" cy="3197842"/>
          </a:xfrm>
        </p:spPr>
        <p:txBody>
          <a:bodyPr>
            <a:normAutofit/>
          </a:bodyPr>
          <a:lstStyle/>
          <a:p>
            <a:pPr lvl="0"/>
            <a:r>
              <a:rPr lang="es-ES_tradnl" dirty="0"/>
              <a:t>Desarrollar la aplicación con el establecimiento de diversos procesos para lograr la culminación del proyecto.</a:t>
            </a:r>
            <a:endParaRPr lang="es-EC" dirty="0"/>
          </a:p>
          <a:p>
            <a:pPr lvl="0"/>
            <a:r>
              <a:rPr lang="es-ES_tradnl" dirty="0"/>
              <a:t>Determinar tareas específicas en el equipo de trabajo para facilitar el desarrollo de la app. </a:t>
            </a:r>
            <a:endParaRPr lang="es-EC" dirty="0"/>
          </a:p>
          <a:p>
            <a:pPr marL="0" indent="0" algn="just">
              <a:buNone/>
            </a:pP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146306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920730"/>
            <a:ext cx="10364451" cy="1596177"/>
          </a:xfrm>
        </p:spPr>
        <p:txBody>
          <a:bodyPr>
            <a:normAutofit/>
          </a:bodyPr>
          <a:lstStyle/>
          <a:p>
            <a:r>
              <a:rPr lang="es-ES" sz="4800" dirty="0"/>
              <a:t>ALCANCES</a:t>
            </a:r>
            <a:endParaRPr lang="es-EC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4399" y="2838116"/>
            <a:ext cx="10363826" cy="28929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C" dirty="0" smtClean="0"/>
              <a:t>El </a:t>
            </a:r>
            <a:r>
              <a:rPr lang="es-EC" dirty="0"/>
              <a:t>Sistema de Biblioteca Escolar permitirá al estudiante realizar la reservación de libros, ingresando al sistema y visualizando todo el contenido de libros disponibles, seleccionando el que desean </a:t>
            </a:r>
            <a:r>
              <a:rPr lang="es-EC" dirty="0" smtClean="0"/>
              <a:t>reservar. </a:t>
            </a:r>
          </a:p>
          <a:p>
            <a:pPr marL="0" indent="0" algn="just">
              <a:buNone/>
            </a:pPr>
            <a:r>
              <a:rPr lang="es-EC" dirty="0" smtClean="0"/>
              <a:t>El </a:t>
            </a:r>
            <a:r>
              <a:rPr lang="es-EC" dirty="0"/>
              <a:t>Bibliotecario aprobará o rechazará la petición de reserva realizada por los estudiantes, también tendrá la posibilidad de agregar nuevos libros de ser necesario.</a:t>
            </a:r>
            <a:endParaRPr lang="es-EC" dirty="0"/>
          </a:p>
          <a:p>
            <a:pPr marL="0" indent="0" algn="just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4841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440172"/>
            <a:ext cx="10364451" cy="1001277"/>
          </a:xfrm>
        </p:spPr>
        <p:txBody>
          <a:bodyPr>
            <a:normAutofit/>
          </a:bodyPr>
          <a:lstStyle/>
          <a:p>
            <a:r>
              <a:rPr lang="es-ES" sz="5400" dirty="0"/>
              <a:t>H</a:t>
            </a:r>
            <a:r>
              <a:rPr lang="es-ES" sz="5400" dirty="0" smtClean="0"/>
              <a:t>erramientas</a:t>
            </a:r>
            <a:endParaRPr lang="es-EC" sz="5400" dirty="0"/>
          </a:p>
        </p:txBody>
      </p:sp>
      <p:pic>
        <p:nvPicPr>
          <p:cNvPr id="10" name="Imagen1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664375" y="3223631"/>
            <a:ext cx="1275715" cy="1281430"/>
          </a:xfrm>
          <a:prstGeom prst="rect">
            <a:avLst/>
          </a:prstGeom>
        </p:spPr>
      </p:pic>
      <p:pic>
        <p:nvPicPr>
          <p:cNvPr id="12" name="Imagen1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323681" y="1534013"/>
            <a:ext cx="2425933" cy="1314450"/>
          </a:xfrm>
          <a:prstGeom prst="rect">
            <a:avLst/>
          </a:prstGeom>
        </p:spPr>
      </p:pic>
      <p:pic>
        <p:nvPicPr>
          <p:cNvPr id="13" name="Imagen1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664375" y="1448231"/>
            <a:ext cx="1295344" cy="1314450"/>
          </a:xfrm>
          <a:prstGeom prst="rect">
            <a:avLst/>
          </a:prstGeom>
        </p:spPr>
      </p:pic>
      <p:pic>
        <p:nvPicPr>
          <p:cNvPr id="15" name="Imagen3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404909" y="1448231"/>
            <a:ext cx="1467859" cy="1336273"/>
          </a:xfrm>
          <a:prstGeom prst="rect">
            <a:avLst/>
          </a:prstGeom>
        </p:spPr>
      </p:pic>
      <p:pic>
        <p:nvPicPr>
          <p:cNvPr id="16" name="Imagen4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3543020" y="3288335"/>
            <a:ext cx="2332597" cy="1069881"/>
          </a:xfrm>
          <a:prstGeom prst="rect">
            <a:avLst/>
          </a:prstGeom>
        </p:spPr>
      </p:pic>
      <p:pic>
        <p:nvPicPr>
          <p:cNvPr id="17" name="Imagen6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8330110" y="1562072"/>
            <a:ext cx="2500182" cy="1311163"/>
          </a:xfrm>
          <a:prstGeom prst="rect">
            <a:avLst/>
          </a:prstGeom>
        </p:spPr>
      </p:pic>
      <p:pic>
        <p:nvPicPr>
          <p:cNvPr id="18" name="Imagen18"/>
          <p:cNvPicPr/>
          <p:nvPr/>
        </p:nvPicPr>
        <p:blipFill>
          <a:blip r:embed="rId8"/>
          <a:stretch>
            <a:fillRect/>
          </a:stretch>
        </p:blipFill>
        <p:spPr bwMode="auto">
          <a:xfrm>
            <a:off x="6636197" y="3033591"/>
            <a:ext cx="3409323" cy="1471470"/>
          </a:xfrm>
          <a:prstGeom prst="rect">
            <a:avLst/>
          </a:prstGeom>
        </p:spPr>
      </p:pic>
      <p:pic>
        <p:nvPicPr>
          <p:cNvPr id="19" name="Imagen19"/>
          <p:cNvPicPr/>
          <p:nvPr/>
        </p:nvPicPr>
        <p:blipFill>
          <a:blip r:embed="rId9"/>
          <a:stretch>
            <a:fillRect/>
          </a:stretch>
        </p:blipFill>
        <p:spPr bwMode="auto">
          <a:xfrm>
            <a:off x="2284114" y="4798088"/>
            <a:ext cx="2893193" cy="1247305"/>
          </a:xfrm>
          <a:prstGeom prst="rect">
            <a:avLst/>
          </a:prstGeom>
        </p:spPr>
      </p:pic>
      <p:pic>
        <p:nvPicPr>
          <p:cNvPr id="1026" name="Picture 2" descr="Resultado de imagen para knex.j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07" y="4827392"/>
            <a:ext cx="4208300" cy="119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97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502430"/>
            <a:ext cx="10364451" cy="1596177"/>
          </a:xfrm>
        </p:spPr>
        <p:txBody>
          <a:bodyPr>
            <a:normAutofit/>
          </a:bodyPr>
          <a:lstStyle/>
          <a:p>
            <a:r>
              <a:rPr lang="es-ES" sz="4800" dirty="0"/>
              <a:t>CARACTERÍSTICAS</a:t>
            </a:r>
            <a:endParaRPr lang="es-EC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74" y="1982699"/>
            <a:ext cx="10363826" cy="385143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_tradnl" b="1" dirty="0"/>
              <a:t>Dentro del administrador: </a:t>
            </a:r>
            <a:endParaRPr lang="es-EC" b="1" dirty="0"/>
          </a:p>
          <a:p>
            <a:pPr lvl="0"/>
            <a:r>
              <a:rPr lang="es-EC" dirty="0"/>
              <a:t>Módulo de bibliotecarios: crear, editar, eliminar y consultar.</a:t>
            </a:r>
          </a:p>
          <a:p>
            <a:pPr lvl="0"/>
            <a:r>
              <a:rPr lang="es-EC" dirty="0" smtClean="0"/>
              <a:t>Módulo </a:t>
            </a:r>
            <a:r>
              <a:rPr lang="es-EC" dirty="0"/>
              <a:t>de biblioteca virtual: editar, eliminar, consultar.</a:t>
            </a:r>
          </a:p>
          <a:p>
            <a:pPr lvl="0"/>
            <a:r>
              <a:rPr lang="es-EC" dirty="0"/>
              <a:t>Módulo de añadir libro: crear, editar, eliminar</a:t>
            </a:r>
            <a:r>
              <a:rPr lang="es-EC" dirty="0" smtClean="0"/>
              <a:t>.</a:t>
            </a:r>
            <a:endParaRPr lang="es-EC" dirty="0"/>
          </a:p>
          <a:p>
            <a:pPr marL="0" lvl="0" indent="0">
              <a:buNone/>
            </a:pPr>
            <a:r>
              <a:rPr lang="es-ES_tradnl" b="1" dirty="0"/>
              <a:t>Dentro del usuario</a:t>
            </a:r>
            <a:r>
              <a:rPr lang="es-ES_tradnl" dirty="0"/>
              <a:t>:</a:t>
            </a:r>
            <a:endParaRPr lang="es-EC" dirty="0"/>
          </a:p>
          <a:p>
            <a:pPr lvl="0"/>
            <a:r>
              <a:rPr lang="es-EC" dirty="0"/>
              <a:t>Módulo de ingreso al sistema: consultar.</a:t>
            </a:r>
          </a:p>
          <a:p>
            <a:pPr lvl="0"/>
            <a:r>
              <a:rPr lang="es-EC" dirty="0" smtClean="0"/>
              <a:t>Módulo </a:t>
            </a:r>
            <a:r>
              <a:rPr lang="es-EC" dirty="0"/>
              <a:t>de reserva: </a:t>
            </a:r>
            <a:r>
              <a:rPr lang="es-EC" dirty="0" smtClean="0"/>
              <a:t>generar y </a:t>
            </a:r>
            <a:r>
              <a:rPr lang="es-EC" dirty="0"/>
              <a:t>consultar.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4756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686616" y="1497302"/>
            <a:ext cx="9054363" cy="40921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6000" b="1" dirty="0" smtClean="0">
                <a:solidFill>
                  <a:schemeClr val="tx1"/>
                </a:solidFill>
                <a:latin typeface="Century Schoolbook" panose="02040604050505020304" pitchFamily="18" charset="0"/>
                <a:cs typeface="Bangla Sangam MN" panose="02000000000000000000" pitchFamily="2" charset="0"/>
              </a:rPr>
              <a:t>A continuación el sistema!!!</a:t>
            </a:r>
          </a:p>
          <a:p>
            <a:endParaRPr lang="es-ES" sz="6000" b="1" dirty="0">
              <a:solidFill>
                <a:schemeClr val="tx1"/>
              </a:solidFill>
              <a:latin typeface="Century Schoolbook" panose="02040604050505020304" pitchFamily="18" charset="0"/>
              <a:cs typeface="Bangla Sangam MN" panose="02000000000000000000" pitchFamily="2" charset="0"/>
            </a:endParaRPr>
          </a:p>
          <a:p>
            <a:endParaRPr lang="es-ES" sz="6000" b="1" dirty="0" smtClean="0">
              <a:solidFill>
                <a:schemeClr val="tx1"/>
              </a:solidFill>
              <a:latin typeface="Century Schoolbook" panose="02040604050505020304" pitchFamily="18" charset="0"/>
              <a:cs typeface="Bangla Sangam MN" panose="02000000000000000000" pitchFamily="2" charset="0"/>
            </a:endParaRPr>
          </a:p>
          <a:p>
            <a:r>
              <a:rPr lang="es-ES" sz="6000" b="1" dirty="0" smtClean="0">
                <a:solidFill>
                  <a:schemeClr val="tx1"/>
                </a:solidFill>
                <a:latin typeface="Century Schoolbook" panose="02040604050505020304" pitchFamily="18" charset="0"/>
                <a:cs typeface="Bangla Sangam MN" panose="02000000000000000000" pitchFamily="2" charset="0"/>
                <a:sym typeface="Wingdings" panose="05000000000000000000" pitchFamily="2" charset="2"/>
              </a:rPr>
              <a:t></a:t>
            </a:r>
            <a:endParaRPr lang="es-EC" sz="6000" b="1" dirty="0">
              <a:solidFill>
                <a:schemeClr val="tx1"/>
              </a:solidFill>
              <a:latin typeface="Century Schoolbook" panose="02040604050505020304" pitchFamily="18" charset="0"/>
              <a:cs typeface="Bangla Sangam M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59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</TotalTime>
  <Words>271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Bangla Sangam MN</vt:lpstr>
      <vt:lpstr>Century Schoolbook</vt:lpstr>
      <vt:lpstr>Garamond</vt:lpstr>
      <vt:lpstr>Wingdings</vt:lpstr>
      <vt:lpstr>Orgánico</vt:lpstr>
      <vt:lpstr>Biblioteca escolar</vt:lpstr>
      <vt:lpstr>INTRODUCCIÓN</vt:lpstr>
      <vt:lpstr>OBJETIVO GENERAL</vt:lpstr>
      <vt:lpstr>OBJETIVOS ESPECÍFICOS</vt:lpstr>
      <vt:lpstr>ALCANCES</vt:lpstr>
      <vt:lpstr>Herramientas</vt:lpstr>
      <vt:lpstr>CARACTERÍSTICAS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gYBA</dc:title>
  <dc:creator>ble.ona@yavirac.edu.ec</dc:creator>
  <cp:lastModifiedBy>Mr. J</cp:lastModifiedBy>
  <cp:revision>19</cp:revision>
  <dcterms:created xsi:type="dcterms:W3CDTF">2020-02-27T03:55:11Z</dcterms:created>
  <dcterms:modified xsi:type="dcterms:W3CDTF">2020-02-28T04:41:32Z</dcterms:modified>
</cp:coreProperties>
</file>