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3" r:id="rId5"/>
    <p:sldId id="259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1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7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0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0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2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4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0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7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1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9256" y="1626091"/>
            <a:ext cx="8049811" cy="1179347"/>
          </a:xfrm>
        </p:spPr>
        <p:txBody>
          <a:bodyPr>
            <a:normAutofit fontScale="90000"/>
          </a:bodyPr>
          <a:lstStyle/>
          <a:p>
            <a:r>
              <a:rPr lang="es-ES" sz="6000" b="1" dirty="0" smtClean="0">
                <a:solidFill>
                  <a:schemeClr val="tx1"/>
                </a:solidFill>
                <a:latin typeface="Century Schoolbook" panose="02040604050505020304" pitchFamily="18" charset="0"/>
                <a:cs typeface="Bangla Sangam MN" panose="02000000000000000000" pitchFamily="2" charset="0"/>
              </a:rPr>
              <a:t>Sistema Bibliotecario</a:t>
            </a:r>
            <a:endParaRPr lang="es-EC" sz="6000" b="1" dirty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01532" y="3490175"/>
            <a:ext cx="6599379" cy="1947042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>
                <a:latin typeface="Century Schoolbook" panose="02040604050505020304" pitchFamily="18" charset="0"/>
              </a:rPr>
              <a:t>Integrantes: </a:t>
            </a:r>
          </a:p>
          <a:p>
            <a:pPr algn="l"/>
            <a:r>
              <a:rPr lang="es-ES" sz="3200" b="1" dirty="0">
                <a:latin typeface="Century Schoolbook" panose="02040604050505020304" pitchFamily="18" charset="0"/>
              </a:rPr>
              <a:t>			</a:t>
            </a:r>
            <a:r>
              <a:rPr lang="es-ES" sz="3200" b="1" dirty="0" err="1" smtClean="0">
                <a:latin typeface="Century Schoolbook" panose="02040604050505020304" pitchFamily="18" charset="0"/>
              </a:rPr>
              <a:t>Perlaza</a:t>
            </a:r>
            <a:r>
              <a:rPr lang="es-ES" sz="3200" b="1" dirty="0" smtClean="0">
                <a:latin typeface="Century Schoolbook" panose="02040604050505020304" pitchFamily="18" charset="0"/>
              </a:rPr>
              <a:t> </a:t>
            </a:r>
            <a:r>
              <a:rPr lang="es-ES" sz="3200" b="1" dirty="0" err="1" smtClean="0">
                <a:latin typeface="Century Schoolbook" panose="02040604050505020304" pitchFamily="18" charset="0"/>
              </a:rPr>
              <a:t>Johao</a:t>
            </a:r>
            <a:endParaRPr lang="es-ES" sz="3200" b="1" dirty="0">
              <a:latin typeface="Century Schoolbook" panose="02040604050505020304" pitchFamily="18" charset="0"/>
            </a:endParaRPr>
          </a:p>
          <a:p>
            <a:pPr algn="l"/>
            <a:r>
              <a:rPr lang="es-ES" sz="3200" b="1" dirty="0">
                <a:latin typeface="Century Schoolbook" panose="02040604050505020304" pitchFamily="18" charset="0"/>
              </a:rPr>
              <a:t>			</a:t>
            </a:r>
            <a:r>
              <a:rPr lang="es-ES" sz="3200" b="1" dirty="0" smtClean="0">
                <a:latin typeface="Century Schoolbook" panose="02040604050505020304" pitchFamily="18" charset="0"/>
              </a:rPr>
              <a:t>Simba</a:t>
            </a:r>
            <a:r>
              <a:rPr lang="es-EC" sz="3200" b="1" dirty="0" smtClean="0">
                <a:latin typeface="Century Schoolbook" panose="02040604050505020304" pitchFamily="18" charset="0"/>
              </a:rPr>
              <a:t>ña Joel</a:t>
            </a:r>
            <a:endParaRPr lang="es-EC" sz="32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8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770915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INTRODUCCIÓN</a:t>
            </a:r>
            <a:endParaRPr lang="es-EC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3344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dirty="0"/>
              <a:t>La Biblioteca cuenta con una gran variedad de libros en donde los estudiantes pueden ir a consultar la información necesaria para sus respectivas actividades académicas, pero sabiendo que los estudiantes tienen poco tiempo para visitar la biblioteca y receso, necesitan hacer una reservación para concluir con sus respectivas investigaciones</a:t>
            </a:r>
            <a:r>
              <a:rPr lang="es-EC" dirty="0" smtClean="0"/>
              <a:t>.</a:t>
            </a:r>
          </a:p>
          <a:p>
            <a:pPr marL="0" indent="0" algn="just">
              <a:buNone/>
            </a:pPr>
            <a:r>
              <a:rPr lang="es-ES_tradnl" dirty="0" smtClean="0"/>
              <a:t>Se espera que el </a:t>
            </a:r>
            <a:r>
              <a:rPr lang="es-ES_tradnl" dirty="0"/>
              <a:t>desarrollo del Sistema de Biblioteca Escolar </a:t>
            </a:r>
            <a:r>
              <a:rPr lang="es-ES_tradnl" dirty="0" smtClean="0"/>
              <a:t>permita </a:t>
            </a:r>
            <a:r>
              <a:rPr lang="es-ES_tradnl" dirty="0"/>
              <a:t>mejorar los procesos actuales de reservación y búsqueda de </a:t>
            </a:r>
            <a:r>
              <a:rPr lang="es-ES_tradnl" dirty="0" smtClean="0"/>
              <a:t>libros.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42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705603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OBJETIVO GENERAL</a:t>
            </a:r>
            <a:endParaRPr lang="es-EC" sz="48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B22872-EF82-0348-8BD6-2DBA5818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42457"/>
            <a:ext cx="10363826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dirty="0"/>
              <a:t>Diseñar y programar un Sistema de Biblioteca Escolar mediante el desarrollo de una página web administrativa para </a:t>
            </a:r>
            <a:r>
              <a:rPr lang="es-EC" dirty="0" smtClean="0"/>
              <a:t>el/los bibliotecario/s </a:t>
            </a:r>
            <a:r>
              <a:rPr lang="es-EC" dirty="0"/>
              <a:t>y los estudiantes una app </a:t>
            </a:r>
            <a:r>
              <a:rPr lang="es-EC" dirty="0" smtClean="0"/>
              <a:t>móvil Android </a:t>
            </a:r>
            <a:r>
              <a:rPr lang="es-EC" dirty="0"/>
              <a:t>para la reserva de libros.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5218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937081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OBJETIVOS ESPECÍFICOS</a:t>
            </a:r>
            <a:endParaRPr lang="es-EC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7106402-A0CC-9E43-94CD-EE6A5CC7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533258"/>
            <a:ext cx="10363826" cy="3197842"/>
          </a:xfrm>
        </p:spPr>
        <p:txBody>
          <a:bodyPr>
            <a:normAutofit/>
          </a:bodyPr>
          <a:lstStyle/>
          <a:p>
            <a:pPr lvl="0"/>
            <a:r>
              <a:rPr lang="es-ES_tradnl" dirty="0"/>
              <a:t>Desarrollar la aplicación con el establecimiento de </a:t>
            </a:r>
            <a:r>
              <a:rPr lang="es-ES_tradnl" dirty="0" smtClean="0"/>
              <a:t>diversas herramientas y procesos adquiridas en el semestre para </a:t>
            </a:r>
            <a:r>
              <a:rPr lang="es-ES_tradnl" dirty="0"/>
              <a:t>lograr la culminación del proyecto.</a:t>
            </a:r>
            <a:endParaRPr lang="es-EC" dirty="0"/>
          </a:p>
          <a:p>
            <a:pPr lvl="0"/>
            <a:r>
              <a:rPr lang="es-ES_tradnl" dirty="0"/>
              <a:t>Determinar tareas específicas en el equipo de trabajo para facilitar el desarrollo </a:t>
            </a:r>
            <a:r>
              <a:rPr lang="es-ES_tradnl" dirty="0" smtClean="0"/>
              <a:t>del sistema. </a:t>
            </a:r>
            <a:endParaRPr lang="es-EC" dirty="0"/>
          </a:p>
          <a:p>
            <a:pPr marL="0" indent="0" algn="just">
              <a:buNone/>
            </a:pP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46306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920730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ALCANCES</a:t>
            </a:r>
            <a:endParaRPr lang="es-EC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399" y="2838116"/>
            <a:ext cx="10363826" cy="2892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dirty="0" smtClean="0"/>
              <a:t>El </a:t>
            </a:r>
            <a:r>
              <a:rPr lang="es-EC" dirty="0"/>
              <a:t>Sistema de Biblioteca Escolar permitirá al estudiante realizar la reservación de libros, ingresando al sistema y visualizando todo el contenido de libros disponibles, seleccionando el que desean </a:t>
            </a:r>
            <a:r>
              <a:rPr lang="es-EC" dirty="0" smtClean="0"/>
              <a:t>reservar. </a:t>
            </a:r>
          </a:p>
          <a:p>
            <a:pPr marL="0" indent="0" algn="just">
              <a:buNone/>
            </a:pPr>
            <a:r>
              <a:rPr lang="es-EC" dirty="0" smtClean="0"/>
              <a:t>El </a:t>
            </a:r>
            <a:r>
              <a:rPr lang="es-EC" dirty="0"/>
              <a:t>Bibliotecario aprobará o rechazará la petición de reserva realizada por los estudiantes, también tendrá la posibilidad de agregar nuevos libros de ser necesario.</a:t>
            </a:r>
          </a:p>
          <a:p>
            <a:pPr marL="0" indent="0" algn="just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484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440172"/>
            <a:ext cx="10364451" cy="1001277"/>
          </a:xfrm>
        </p:spPr>
        <p:txBody>
          <a:bodyPr>
            <a:normAutofit/>
          </a:bodyPr>
          <a:lstStyle/>
          <a:p>
            <a:r>
              <a:rPr lang="es-ES" sz="5400" dirty="0"/>
              <a:t>H</a:t>
            </a:r>
            <a:r>
              <a:rPr lang="es-ES" sz="5400" dirty="0" smtClean="0"/>
              <a:t>erramientas</a:t>
            </a:r>
            <a:endParaRPr lang="es-EC" sz="5400" dirty="0"/>
          </a:p>
        </p:txBody>
      </p:sp>
      <p:pic>
        <p:nvPicPr>
          <p:cNvPr id="10" name="Imagen1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64375" y="3223631"/>
            <a:ext cx="1275715" cy="1281430"/>
          </a:xfrm>
          <a:prstGeom prst="rect">
            <a:avLst/>
          </a:prstGeom>
        </p:spPr>
      </p:pic>
      <p:pic>
        <p:nvPicPr>
          <p:cNvPr id="12" name="Imagen1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23681" y="1534013"/>
            <a:ext cx="2425933" cy="1314450"/>
          </a:xfrm>
          <a:prstGeom prst="rect">
            <a:avLst/>
          </a:prstGeom>
        </p:spPr>
      </p:pic>
      <p:pic>
        <p:nvPicPr>
          <p:cNvPr id="13" name="Imagen1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664375" y="1448231"/>
            <a:ext cx="1295344" cy="1314450"/>
          </a:xfrm>
          <a:prstGeom prst="rect">
            <a:avLst/>
          </a:prstGeom>
        </p:spPr>
      </p:pic>
      <p:pic>
        <p:nvPicPr>
          <p:cNvPr id="15" name="Imagen3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404909" y="1448231"/>
            <a:ext cx="1467859" cy="1336273"/>
          </a:xfrm>
          <a:prstGeom prst="rect">
            <a:avLst/>
          </a:prstGeom>
        </p:spPr>
      </p:pic>
      <p:pic>
        <p:nvPicPr>
          <p:cNvPr id="16" name="Imagen4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543020" y="3288335"/>
            <a:ext cx="2332597" cy="1069881"/>
          </a:xfrm>
          <a:prstGeom prst="rect">
            <a:avLst/>
          </a:prstGeom>
        </p:spPr>
      </p:pic>
      <p:pic>
        <p:nvPicPr>
          <p:cNvPr id="17" name="Imagen6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8330110" y="1562072"/>
            <a:ext cx="2500182" cy="1311163"/>
          </a:xfrm>
          <a:prstGeom prst="rect">
            <a:avLst/>
          </a:prstGeom>
        </p:spPr>
      </p:pic>
      <p:pic>
        <p:nvPicPr>
          <p:cNvPr id="18" name="Imagen18"/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6636197" y="3033591"/>
            <a:ext cx="3409323" cy="1471470"/>
          </a:xfrm>
          <a:prstGeom prst="rect">
            <a:avLst/>
          </a:prstGeom>
        </p:spPr>
      </p:pic>
      <p:pic>
        <p:nvPicPr>
          <p:cNvPr id="19" name="Imagen19"/>
          <p:cNvPicPr/>
          <p:nvPr/>
        </p:nvPicPr>
        <p:blipFill>
          <a:blip r:embed="rId9"/>
          <a:stretch>
            <a:fillRect/>
          </a:stretch>
        </p:blipFill>
        <p:spPr bwMode="auto">
          <a:xfrm>
            <a:off x="2284114" y="4798088"/>
            <a:ext cx="2893193" cy="1247305"/>
          </a:xfrm>
          <a:prstGeom prst="rect">
            <a:avLst/>
          </a:prstGeom>
        </p:spPr>
      </p:pic>
      <p:pic>
        <p:nvPicPr>
          <p:cNvPr id="1026" name="Picture 2" descr="Resultado de imagen para knex.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07" y="4827392"/>
            <a:ext cx="4208300" cy="11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7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86616" y="1497302"/>
            <a:ext cx="9054363" cy="40921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b="1" dirty="0" smtClean="0">
                <a:solidFill>
                  <a:schemeClr val="tx1"/>
                </a:solidFill>
                <a:latin typeface="Century Schoolbook" panose="02040604050505020304" pitchFamily="18" charset="0"/>
                <a:cs typeface="Bangla Sangam MN" panose="02000000000000000000" pitchFamily="2" charset="0"/>
              </a:rPr>
              <a:t>A continuación el sistema!!!</a:t>
            </a:r>
          </a:p>
          <a:p>
            <a:endParaRPr lang="es-ES" sz="6000" b="1" dirty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  <a:p>
            <a:endParaRPr lang="es-ES" sz="6000" b="1" dirty="0" smtClean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  <a:p>
            <a:r>
              <a:rPr lang="es-ES" sz="6000" b="1" dirty="0" smtClean="0">
                <a:solidFill>
                  <a:schemeClr val="tx1"/>
                </a:solidFill>
                <a:latin typeface="Century Schoolbook" panose="02040604050505020304" pitchFamily="18" charset="0"/>
                <a:cs typeface="Bangla Sangam MN" panose="02000000000000000000" pitchFamily="2" charset="0"/>
                <a:sym typeface="Wingdings" panose="05000000000000000000" pitchFamily="2" charset="2"/>
              </a:rPr>
              <a:t></a:t>
            </a:r>
            <a:endParaRPr lang="es-EC" sz="6000" b="1" dirty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5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Words>218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Bangla Sangam MN</vt:lpstr>
      <vt:lpstr>Century Schoolbook</vt:lpstr>
      <vt:lpstr>Garamond</vt:lpstr>
      <vt:lpstr>Wingdings</vt:lpstr>
      <vt:lpstr>Orgánico</vt:lpstr>
      <vt:lpstr>Sistema Bibliotecario</vt:lpstr>
      <vt:lpstr>INTRODUCCIÓN</vt:lpstr>
      <vt:lpstr>OBJETIVO GENERAL</vt:lpstr>
      <vt:lpstr>OBJETIVOS ESPECÍFICOS</vt:lpstr>
      <vt:lpstr>ALCANCES</vt:lpstr>
      <vt:lpstr>Herramientas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gYBA</dc:title>
  <dc:creator>ble.ona@yavirac.edu.ec</dc:creator>
  <cp:lastModifiedBy>Mr. J</cp:lastModifiedBy>
  <cp:revision>21</cp:revision>
  <dcterms:created xsi:type="dcterms:W3CDTF">2020-02-27T03:55:11Z</dcterms:created>
  <dcterms:modified xsi:type="dcterms:W3CDTF">2020-02-28T15:27:35Z</dcterms:modified>
</cp:coreProperties>
</file>