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64" r:id="rId4"/>
    <p:sldId id="265"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4F3575-C140-4102-B4EC-1B55D791691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8738B94-1B84-46E4-9C05-EF25D874565E}">
      <dgm:prSet/>
      <dgm:spPr/>
      <dgm:t>
        <a:bodyPr/>
        <a:lstStyle/>
        <a:p>
          <a:pPr>
            <a:lnSpc>
              <a:spcPct val="100000"/>
            </a:lnSpc>
          </a:pPr>
          <a:r>
            <a:rPr lang="en-US"/>
            <a:t>In the fast-paced taxi booking sector, making the most of revenue is essential for long-term success and driver happiness. </a:t>
          </a:r>
        </a:p>
      </dgm:t>
    </dgm:pt>
    <dgm:pt modelId="{1A4714FA-DA48-444F-8E6B-87E6DC86B435}" type="parTrans" cxnId="{CE1CFA13-00B7-443F-9A4C-53BBF11855D0}">
      <dgm:prSet/>
      <dgm:spPr/>
      <dgm:t>
        <a:bodyPr/>
        <a:lstStyle/>
        <a:p>
          <a:endParaRPr lang="en-US"/>
        </a:p>
      </dgm:t>
    </dgm:pt>
    <dgm:pt modelId="{ECC12AC1-3A5C-4B35-8E1F-1FB05736F028}" type="sibTrans" cxnId="{CE1CFA13-00B7-443F-9A4C-53BBF11855D0}">
      <dgm:prSet/>
      <dgm:spPr/>
      <dgm:t>
        <a:bodyPr/>
        <a:lstStyle/>
        <a:p>
          <a:endParaRPr lang="en-US"/>
        </a:p>
      </dgm:t>
    </dgm:pt>
    <dgm:pt modelId="{1FAB201E-0539-42AD-86DE-A2900AB8D616}">
      <dgm:prSet/>
      <dgm:spPr/>
      <dgm:t>
        <a:bodyPr/>
        <a:lstStyle/>
        <a:p>
          <a:pPr>
            <a:lnSpc>
              <a:spcPct val="100000"/>
            </a:lnSpc>
          </a:pPr>
          <a:r>
            <a:rPr lang="en-US" dirty="0"/>
            <a:t>Our goal is to use data-driven insights to </a:t>
          </a:r>
          <a:r>
            <a:rPr lang="en-US" b="1" dirty="0"/>
            <a:t>maximize revenue streams</a:t>
          </a:r>
          <a:r>
            <a:rPr lang="en-US" dirty="0"/>
            <a:t> for taxi drivers in order to meet this need. Our research aims to determine whether payment methods have an impact on fare pricing by focusing on the relationship between payment type and fare amount.</a:t>
          </a:r>
        </a:p>
      </dgm:t>
    </dgm:pt>
    <dgm:pt modelId="{BF2116D8-8DF0-4CA0-A779-25373787B8AE}" type="parTrans" cxnId="{3D8393AA-B576-4572-B4D9-3FAAB528A144}">
      <dgm:prSet/>
      <dgm:spPr/>
      <dgm:t>
        <a:bodyPr/>
        <a:lstStyle/>
        <a:p>
          <a:endParaRPr lang="en-US"/>
        </a:p>
      </dgm:t>
    </dgm:pt>
    <dgm:pt modelId="{47E94664-57B6-43CC-8D1C-93FBA41A29DA}" type="sibTrans" cxnId="{3D8393AA-B576-4572-B4D9-3FAAB528A144}">
      <dgm:prSet/>
      <dgm:spPr/>
      <dgm:t>
        <a:bodyPr/>
        <a:lstStyle/>
        <a:p>
          <a:endParaRPr lang="en-US"/>
        </a:p>
      </dgm:t>
    </dgm:pt>
    <dgm:pt modelId="{98EF7EDA-B1EF-4284-9C76-9BFB426ED296}" type="pres">
      <dgm:prSet presAssocID="{974F3575-C140-4102-B4EC-1B55D7916914}" presName="root" presStyleCnt="0">
        <dgm:presLayoutVars>
          <dgm:dir/>
          <dgm:resizeHandles val="exact"/>
        </dgm:presLayoutVars>
      </dgm:prSet>
      <dgm:spPr/>
    </dgm:pt>
    <dgm:pt modelId="{9C77CD80-0742-48B2-B917-3A84519CD335}" type="pres">
      <dgm:prSet presAssocID="{78738B94-1B84-46E4-9C05-EF25D874565E}" presName="compNode" presStyleCnt="0"/>
      <dgm:spPr/>
    </dgm:pt>
    <dgm:pt modelId="{FBB3B6A8-C3A9-4BFA-BED9-3065B17DAB08}" type="pres">
      <dgm:prSet presAssocID="{78738B94-1B84-46E4-9C05-EF25D874565E}" presName="bgRect" presStyleLbl="bgShp" presStyleIdx="0" presStyleCnt="2" custLinFactNeighborY="3077"/>
      <dgm:spPr/>
    </dgm:pt>
    <dgm:pt modelId="{B8C6DB5C-BA6A-4014-957F-6FF101D9CA85}" type="pres">
      <dgm:prSet presAssocID="{78738B94-1B84-46E4-9C05-EF25D87456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xi"/>
        </a:ext>
      </dgm:extLst>
    </dgm:pt>
    <dgm:pt modelId="{C31CEE34-7B83-42A3-B48F-FF63A1F2B6E7}" type="pres">
      <dgm:prSet presAssocID="{78738B94-1B84-46E4-9C05-EF25D874565E}" presName="spaceRect" presStyleCnt="0"/>
      <dgm:spPr/>
    </dgm:pt>
    <dgm:pt modelId="{CB23621B-5059-4FB6-86E1-4AD060916AB0}" type="pres">
      <dgm:prSet presAssocID="{78738B94-1B84-46E4-9C05-EF25D874565E}" presName="parTx" presStyleLbl="revTx" presStyleIdx="0" presStyleCnt="2">
        <dgm:presLayoutVars>
          <dgm:chMax val="0"/>
          <dgm:chPref val="0"/>
        </dgm:presLayoutVars>
      </dgm:prSet>
      <dgm:spPr/>
    </dgm:pt>
    <dgm:pt modelId="{15F41C6A-8C31-42DC-83BC-5FEAFB8085C1}" type="pres">
      <dgm:prSet presAssocID="{ECC12AC1-3A5C-4B35-8E1F-1FB05736F028}" presName="sibTrans" presStyleCnt="0"/>
      <dgm:spPr/>
    </dgm:pt>
    <dgm:pt modelId="{5F1915B5-71AC-4A57-99F8-A66FABF6BD81}" type="pres">
      <dgm:prSet presAssocID="{1FAB201E-0539-42AD-86DE-A2900AB8D616}" presName="compNode" presStyleCnt="0"/>
      <dgm:spPr/>
    </dgm:pt>
    <dgm:pt modelId="{C8462C1C-6889-442E-95BF-5F91627E9DF4}" type="pres">
      <dgm:prSet presAssocID="{1FAB201E-0539-42AD-86DE-A2900AB8D616}" presName="bgRect" presStyleLbl="bgShp" presStyleIdx="1" presStyleCnt="2" custScaleY="106647"/>
      <dgm:spPr/>
    </dgm:pt>
    <dgm:pt modelId="{5BBB8EF0-261C-4348-9399-B5FC6FB563BE}" type="pres">
      <dgm:prSet presAssocID="{1FAB201E-0539-42AD-86DE-A2900AB8D6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623AB0C2-FE36-4EDD-9FB2-AA0869EABE11}" type="pres">
      <dgm:prSet presAssocID="{1FAB201E-0539-42AD-86DE-A2900AB8D616}" presName="spaceRect" presStyleCnt="0"/>
      <dgm:spPr/>
    </dgm:pt>
    <dgm:pt modelId="{EFE4E377-B290-4FFC-BA17-A4B7464A0F92}" type="pres">
      <dgm:prSet presAssocID="{1FAB201E-0539-42AD-86DE-A2900AB8D616}" presName="parTx" presStyleLbl="revTx" presStyleIdx="1" presStyleCnt="2" custLinFactNeighborY="-6639">
        <dgm:presLayoutVars>
          <dgm:chMax val="0"/>
          <dgm:chPref val="0"/>
        </dgm:presLayoutVars>
      </dgm:prSet>
      <dgm:spPr/>
    </dgm:pt>
  </dgm:ptLst>
  <dgm:cxnLst>
    <dgm:cxn modelId="{CE1CFA13-00B7-443F-9A4C-53BBF11855D0}" srcId="{974F3575-C140-4102-B4EC-1B55D7916914}" destId="{78738B94-1B84-46E4-9C05-EF25D874565E}" srcOrd="0" destOrd="0" parTransId="{1A4714FA-DA48-444F-8E6B-87E6DC86B435}" sibTransId="{ECC12AC1-3A5C-4B35-8E1F-1FB05736F028}"/>
    <dgm:cxn modelId="{0C79A430-BA22-47DA-AD69-95A4BA615B0A}" type="presOf" srcId="{78738B94-1B84-46E4-9C05-EF25D874565E}" destId="{CB23621B-5059-4FB6-86E1-4AD060916AB0}" srcOrd="0" destOrd="0" presId="urn:microsoft.com/office/officeart/2018/2/layout/IconVerticalSolidList"/>
    <dgm:cxn modelId="{2CE415A1-B46B-49B5-9A69-9EC686E84BAB}" type="presOf" srcId="{1FAB201E-0539-42AD-86DE-A2900AB8D616}" destId="{EFE4E377-B290-4FFC-BA17-A4B7464A0F92}" srcOrd="0" destOrd="0" presId="urn:microsoft.com/office/officeart/2018/2/layout/IconVerticalSolidList"/>
    <dgm:cxn modelId="{3D8393AA-B576-4572-B4D9-3FAAB528A144}" srcId="{974F3575-C140-4102-B4EC-1B55D7916914}" destId="{1FAB201E-0539-42AD-86DE-A2900AB8D616}" srcOrd="1" destOrd="0" parTransId="{BF2116D8-8DF0-4CA0-A779-25373787B8AE}" sibTransId="{47E94664-57B6-43CC-8D1C-93FBA41A29DA}"/>
    <dgm:cxn modelId="{037361C1-8E8D-4D52-8243-3CE07B582BAC}" type="presOf" srcId="{974F3575-C140-4102-B4EC-1B55D7916914}" destId="{98EF7EDA-B1EF-4284-9C76-9BFB426ED296}" srcOrd="0" destOrd="0" presId="urn:microsoft.com/office/officeart/2018/2/layout/IconVerticalSolidList"/>
    <dgm:cxn modelId="{A1CB9A4F-B235-4FFB-99F1-FA32E22DB2E8}" type="presParOf" srcId="{98EF7EDA-B1EF-4284-9C76-9BFB426ED296}" destId="{9C77CD80-0742-48B2-B917-3A84519CD335}" srcOrd="0" destOrd="0" presId="urn:microsoft.com/office/officeart/2018/2/layout/IconVerticalSolidList"/>
    <dgm:cxn modelId="{9ED01380-30F1-4092-8AB9-5062ED9EAA15}" type="presParOf" srcId="{9C77CD80-0742-48B2-B917-3A84519CD335}" destId="{FBB3B6A8-C3A9-4BFA-BED9-3065B17DAB08}" srcOrd="0" destOrd="0" presId="urn:microsoft.com/office/officeart/2018/2/layout/IconVerticalSolidList"/>
    <dgm:cxn modelId="{C6F50F6D-D841-483E-9F55-C908021FC9AB}" type="presParOf" srcId="{9C77CD80-0742-48B2-B917-3A84519CD335}" destId="{B8C6DB5C-BA6A-4014-957F-6FF101D9CA85}" srcOrd="1" destOrd="0" presId="urn:microsoft.com/office/officeart/2018/2/layout/IconVerticalSolidList"/>
    <dgm:cxn modelId="{6EDFC350-4525-42C2-BB88-5399B34CFE3A}" type="presParOf" srcId="{9C77CD80-0742-48B2-B917-3A84519CD335}" destId="{C31CEE34-7B83-42A3-B48F-FF63A1F2B6E7}" srcOrd="2" destOrd="0" presId="urn:microsoft.com/office/officeart/2018/2/layout/IconVerticalSolidList"/>
    <dgm:cxn modelId="{AAFF693C-B84C-4645-8C1F-EEA14CDF6B2B}" type="presParOf" srcId="{9C77CD80-0742-48B2-B917-3A84519CD335}" destId="{CB23621B-5059-4FB6-86E1-4AD060916AB0}" srcOrd="3" destOrd="0" presId="urn:microsoft.com/office/officeart/2018/2/layout/IconVerticalSolidList"/>
    <dgm:cxn modelId="{C50F74E7-3A80-494C-A9A5-371FBA4C83C3}" type="presParOf" srcId="{98EF7EDA-B1EF-4284-9C76-9BFB426ED296}" destId="{15F41C6A-8C31-42DC-83BC-5FEAFB8085C1}" srcOrd="1" destOrd="0" presId="urn:microsoft.com/office/officeart/2018/2/layout/IconVerticalSolidList"/>
    <dgm:cxn modelId="{5DABAD18-94A3-4B65-AF31-0135B63DCD12}" type="presParOf" srcId="{98EF7EDA-B1EF-4284-9C76-9BFB426ED296}" destId="{5F1915B5-71AC-4A57-99F8-A66FABF6BD81}" srcOrd="2" destOrd="0" presId="urn:microsoft.com/office/officeart/2018/2/layout/IconVerticalSolidList"/>
    <dgm:cxn modelId="{B2821266-7BCC-4B91-A819-656ED8C570C9}" type="presParOf" srcId="{5F1915B5-71AC-4A57-99F8-A66FABF6BD81}" destId="{C8462C1C-6889-442E-95BF-5F91627E9DF4}" srcOrd="0" destOrd="0" presId="urn:microsoft.com/office/officeart/2018/2/layout/IconVerticalSolidList"/>
    <dgm:cxn modelId="{935E58B8-3B41-4301-828A-D0D187AE845C}" type="presParOf" srcId="{5F1915B5-71AC-4A57-99F8-A66FABF6BD81}" destId="{5BBB8EF0-261C-4348-9399-B5FC6FB563BE}" srcOrd="1" destOrd="0" presId="urn:microsoft.com/office/officeart/2018/2/layout/IconVerticalSolidList"/>
    <dgm:cxn modelId="{8FACA03E-84B5-4E2D-A7D2-C1078A390001}" type="presParOf" srcId="{5F1915B5-71AC-4A57-99F8-A66FABF6BD81}" destId="{623AB0C2-FE36-4EDD-9FB2-AA0869EABE11}" srcOrd="2" destOrd="0" presId="urn:microsoft.com/office/officeart/2018/2/layout/IconVerticalSolidList"/>
    <dgm:cxn modelId="{932BC72D-8A14-4158-AF92-08D6E7A4E671}" type="presParOf" srcId="{5F1915B5-71AC-4A57-99F8-A66FABF6BD81}" destId="{EFE4E377-B290-4FFC-BA17-A4B7464A0F9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3B6A8-C3A9-4BFA-BED9-3065B17DAB08}">
      <dsp:nvSpPr>
        <dsp:cNvPr id="0" name=""/>
        <dsp:cNvSpPr/>
      </dsp:nvSpPr>
      <dsp:spPr>
        <a:xfrm>
          <a:off x="0" y="225059"/>
          <a:ext cx="5904345" cy="13045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C6DB5C-BA6A-4014-957F-6FF101D9CA85}">
      <dsp:nvSpPr>
        <dsp:cNvPr id="0" name=""/>
        <dsp:cNvSpPr/>
      </dsp:nvSpPr>
      <dsp:spPr>
        <a:xfrm>
          <a:off x="420849" y="454592"/>
          <a:ext cx="765180" cy="7651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23621B-5059-4FB6-86E1-4AD060916AB0}">
      <dsp:nvSpPr>
        <dsp:cNvPr id="0" name=""/>
        <dsp:cNvSpPr/>
      </dsp:nvSpPr>
      <dsp:spPr>
        <a:xfrm>
          <a:off x="1606878" y="184919"/>
          <a:ext cx="4296718" cy="1391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39" tIns="147239" rIns="147239" bIns="147239" numCol="1" spcCol="1270" anchor="ctr" anchorCtr="0">
          <a:noAutofit/>
        </a:bodyPr>
        <a:lstStyle/>
        <a:p>
          <a:pPr marL="0" lvl="0" indent="0" algn="l" defTabSz="622300">
            <a:lnSpc>
              <a:spcPct val="100000"/>
            </a:lnSpc>
            <a:spcBef>
              <a:spcPct val="0"/>
            </a:spcBef>
            <a:spcAft>
              <a:spcPct val="35000"/>
            </a:spcAft>
            <a:buNone/>
          </a:pPr>
          <a:r>
            <a:rPr lang="en-US" sz="1400" kern="1200"/>
            <a:t>In the fast-paced taxi booking sector, making the most of revenue is essential for long-term success and driver happiness. </a:t>
          </a:r>
        </a:p>
      </dsp:txBody>
      <dsp:txXfrm>
        <a:off x="1606878" y="184919"/>
        <a:ext cx="4296718" cy="1391236"/>
      </dsp:txXfrm>
    </dsp:sp>
    <dsp:sp modelId="{C8462C1C-6889-442E-95BF-5F91627E9DF4}">
      <dsp:nvSpPr>
        <dsp:cNvPr id="0" name=""/>
        <dsp:cNvSpPr/>
      </dsp:nvSpPr>
      <dsp:spPr>
        <a:xfrm>
          <a:off x="0" y="1834991"/>
          <a:ext cx="5904345" cy="13912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B8EF0-261C-4348-9399-B5FC6FB563BE}">
      <dsp:nvSpPr>
        <dsp:cNvPr id="0" name=""/>
        <dsp:cNvSpPr/>
      </dsp:nvSpPr>
      <dsp:spPr>
        <a:xfrm>
          <a:off x="420849" y="2148019"/>
          <a:ext cx="765180" cy="7651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E4E377-B290-4FFC-BA17-A4B7464A0F92}">
      <dsp:nvSpPr>
        <dsp:cNvPr id="0" name=""/>
        <dsp:cNvSpPr/>
      </dsp:nvSpPr>
      <dsp:spPr>
        <a:xfrm>
          <a:off x="1606878" y="1785983"/>
          <a:ext cx="4296718" cy="1391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39" tIns="147239" rIns="147239" bIns="147239" numCol="1" spcCol="1270" anchor="ctr" anchorCtr="0">
          <a:noAutofit/>
        </a:bodyPr>
        <a:lstStyle/>
        <a:p>
          <a:pPr marL="0" lvl="0" indent="0" algn="l" defTabSz="622300">
            <a:lnSpc>
              <a:spcPct val="100000"/>
            </a:lnSpc>
            <a:spcBef>
              <a:spcPct val="0"/>
            </a:spcBef>
            <a:spcAft>
              <a:spcPct val="35000"/>
            </a:spcAft>
            <a:buNone/>
          </a:pPr>
          <a:r>
            <a:rPr lang="en-US" sz="1400" kern="1200" dirty="0"/>
            <a:t>Our goal is to use data-driven insights to </a:t>
          </a:r>
          <a:r>
            <a:rPr lang="en-US" sz="1400" b="1" kern="1200" dirty="0"/>
            <a:t>maximize revenue streams</a:t>
          </a:r>
          <a:r>
            <a:rPr lang="en-US" sz="1400" kern="1200" dirty="0"/>
            <a:t> for taxi drivers in order to meet this need. Our research aims to determine whether payment methods have an impact on fare pricing by focusing on the relationship between payment type and fare amount.</a:t>
          </a:r>
        </a:p>
      </dsp:txBody>
      <dsp:txXfrm>
        <a:off x="1606878" y="1785983"/>
        <a:ext cx="4296718" cy="13912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5CF312-5AF4-4309-B9CA-519021BD847F}" type="datetimeFigureOut">
              <a:rPr lang="en-US" smtClean="0"/>
              <a:t>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7B5D3-894D-4543-9CA4-03E9D69C3D8B}" type="slidenum">
              <a:rPr lang="en-US" smtClean="0"/>
              <a:t>‹#›</a:t>
            </a:fld>
            <a:endParaRPr lang="en-US"/>
          </a:p>
        </p:txBody>
      </p:sp>
    </p:spTree>
    <p:extLst>
      <p:ext uri="{BB962C8B-B14F-4D97-AF65-F5344CB8AC3E}">
        <p14:creationId xmlns:p14="http://schemas.microsoft.com/office/powerpoint/2010/main" val="1254847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07B5D3-894D-4543-9CA4-03E9D69C3D8B}" type="slidenum">
              <a:rPr lang="en-US" smtClean="0"/>
              <a:t>3</a:t>
            </a:fld>
            <a:endParaRPr lang="en-US"/>
          </a:p>
        </p:txBody>
      </p:sp>
    </p:spTree>
    <p:extLst>
      <p:ext uri="{BB962C8B-B14F-4D97-AF65-F5344CB8AC3E}">
        <p14:creationId xmlns:p14="http://schemas.microsoft.com/office/powerpoint/2010/main" val="3300002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0CC5-FEEA-F9CF-AA39-17D7B1DD30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01D7B8-D395-CB0C-691B-79771994C5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B31B91-023A-715F-0AD0-099F0F2B6FFB}"/>
              </a:ext>
            </a:extLst>
          </p:cNvPr>
          <p:cNvSpPr>
            <a:spLocks noGrp="1"/>
          </p:cNvSpPr>
          <p:nvPr>
            <p:ph type="dt" sz="half" idx="10"/>
          </p:nvPr>
        </p:nvSpPr>
        <p:spPr/>
        <p:txBody>
          <a:bodyPr/>
          <a:lstStyle/>
          <a:p>
            <a:fld id="{437BA78E-11A6-4DD3-B520-F43FAE87D835}" type="datetimeFigureOut">
              <a:rPr lang="en-US" smtClean="0"/>
              <a:t>8/11/2024</a:t>
            </a:fld>
            <a:endParaRPr lang="en-US"/>
          </a:p>
        </p:txBody>
      </p:sp>
      <p:sp>
        <p:nvSpPr>
          <p:cNvPr id="5" name="Footer Placeholder 4">
            <a:extLst>
              <a:ext uri="{FF2B5EF4-FFF2-40B4-BE49-F238E27FC236}">
                <a16:creationId xmlns:a16="http://schemas.microsoft.com/office/drawing/2014/main" id="{FFD223CC-9FE8-EA00-10BB-4872F3A7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55E34-9F2F-696D-8DC5-77ADE376313C}"/>
              </a:ext>
            </a:extLst>
          </p:cNvPr>
          <p:cNvSpPr>
            <a:spLocks noGrp="1"/>
          </p:cNvSpPr>
          <p:nvPr>
            <p:ph type="sldNum" sz="quarter" idx="12"/>
          </p:nvPr>
        </p:nvSpPr>
        <p:spPr/>
        <p:txBody>
          <a:bodyPr/>
          <a:lstStyle/>
          <a:p>
            <a:fld id="{D38EE09B-048B-41C4-A2C3-810490679C96}" type="slidenum">
              <a:rPr lang="en-US" smtClean="0"/>
              <a:t>‹#›</a:t>
            </a:fld>
            <a:endParaRPr lang="en-US"/>
          </a:p>
        </p:txBody>
      </p:sp>
    </p:spTree>
    <p:extLst>
      <p:ext uri="{BB962C8B-B14F-4D97-AF65-F5344CB8AC3E}">
        <p14:creationId xmlns:p14="http://schemas.microsoft.com/office/powerpoint/2010/main" val="313612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4233-C3DA-9874-3A93-A36580BBA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37277F-7EC0-5D69-D4B3-721551DCE4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5B72D-5444-DFA8-592D-5F6BC506C194}"/>
              </a:ext>
            </a:extLst>
          </p:cNvPr>
          <p:cNvSpPr>
            <a:spLocks noGrp="1"/>
          </p:cNvSpPr>
          <p:nvPr>
            <p:ph type="dt" sz="half" idx="10"/>
          </p:nvPr>
        </p:nvSpPr>
        <p:spPr/>
        <p:txBody>
          <a:bodyPr/>
          <a:lstStyle/>
          <a:p>
            <a:fld id="{437BA78E-11A6-4DD3-B520-F43FAE87D835}" type="datetimeFigureOut">
              <a:rPr lang="en-US" smtClean="0"/>
              <a:t>8/11/2024</a:t>
            </a:fld>
            <a:endParaRPr lang="en-US"/>
          </a:p>
        </p:txBody>
      </p:sp>
      <p:sp>
        <p:nvSpPr>
          <p:cNvPr id="5" name="Footer Placeholder 4">
            <a:extLst>
              <a:ext uri="{FF2B5EF4-FFF2-40B4-BE49-F238E27FC236}">
                <a16:creationId xmlns:a16="http://schemas.microsoft.com/office/drawing/2014/main" id="{4C32B691-5DC5-83D4-0CDB-425D58E35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8BA73-663F-55C7-420A-828AF08C3333}"/>
              </a:ext>
            </a:extLst>
          </p:cNvPr>
          <p:cNvSpPr>
            <a:spLocks noGrp="1"/>
          </p:cNvSpPr>
          <p:nvPr>
            <p:ph type="sldNum" sz="quarter" idx="12"/>
          </p:nvPr>
        </p:nvSpPr>
        <p:spPr/>
        <p:txBody>
          <a:bodyPr/>
          <a:lstStyle/>
          <a:p>
            <a:fld id="{D38EE09B-048B-41C4-A2C3-810490679C96}" type="slidenum">
              <a:rPr lang="en-US" smtClean="0"/>
              <a:t>‹#›</a:t>
            </a:fld>
            <a:endParaRPr lang="en-US"/>
          </a:p>
        </p:txBody>
      </p:sp>
    </p:spTree>
    <p:extLst>
      <p:ext uri="{BB962C8B-B14F-4D97-AF65-F5344CB8AC3E}">
        <p14:creationId xmlns:p14="http://schemas.microsoft.com/office/powerpoint/2010/main" val="204129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8D397B-A9E3-C9E0-5FB1-5C2AA88477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EA9B9B-9343-DE9D-5670-9292ECB881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B2686-74D3-38EA-AB34-786E5FB2F754}"/>
              </a:ext>
            </a:extLst>
          </p:cNvPr>
          <p:cNvSpPr>
            <a:spLocks noGrp="1"/>
          </p:cNvSpPr>
          <p:nvPr>
            <p:ph type="dt" sz="half" idx="10"/>
          </p:nvPr>
        </p:nvSpPr>
        <p:spPr/>
        <p:txBody>
          <a:bodyPr/>
          <a:lstStyle/>
          <a:p>
            <a:fld id="{437BA78E-11A6-4DD3-B520-F43FAE87D835}" type="datetimeFigureOut">
              <a:rPr lang="en-US" smtClean="0"/>
              <a:t>8/11/2024</a:t>
            </a:fld>
            <a:endParaRPr lang="en-US"/>
          </a:p>
        </p:txBody>
      </p:sp>
      <p:sp>
        <p:nvSpPr>
          <p:cNvPr id="5" name="Footer Placeholder 4">
            <a:extLst>
              <a:ext uri="{FF2B5EF4-FFF2-40B4-BE49-F238E27FC236}">
                <a16:creationId xmlns:a16="http://schemas.microsoft.com/office/drawing/2014/main" id="{0B866B7F-19D6-D26B-2F12-648CBAEE9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CD66C-2FC6-B4E8-A8C6-39059B3E7F61}"/>
              </a:ext>
            </a:extLst>
          </p:cNvPr>
          <p:cNvSpPr>
            <a:spLocks noGrp="1"/>
          </p:cNvSpPr>
          <p:nvPr>
            <p:ph type="sldNum" sz="quarter" idx="12"/>
          </p:nvPr>
        </p:nvSpPr>
        <p:spPr/>
        <p:txBody>
          <a:bodyPr/>
          <a:lstStyle/>
          <a:p>
            <a:fld id="{D38EE09B-048B-41C4-A2C3-810490679C96}" type="slidenum">
              <a:rPr lang="en-US" smtClean="0"/>
              <a:t>‹#›</a:t>
            </a:fld>
            <a:endParaRPr lang="en-US"/>
          </a:p>
        </p:txBody>
      </p:sp>
    </p:spTree>
    <p:extLst>
      <p:ext uri="{BB962C8B-B14F-4D97-AF65-F5344CB8AC3E}">
        <p14:creationId xmlns:p14="http://schemas.microsoft.com/office/powerpoint/2010/main" val="187141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0068-A6B5-241A-1F8D-7718DB9DCA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CF84C-478E-1079-2E6A-3363950F30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917C5-E875-A540-7A10-1EBE7B5C40C3}"/>
              </a:ext>
            </a:extLst>
          </p:cNvPr>
          <p:cNvSpPr>
            <a:spLocks noGrp="1"/>
          </p:cNvSpPr>
          <p:nvPr>
            <p:ph type="dt" sz="half" idx="10"/>
          </p:nvPr>
        </p:nvSpPr>
        <p:spPr/>
        <p:txBody>
          <a:bodyPr/>
          <a:lstStyle/>
          <a:p>
            <a:fld id="{437BA78E-11A6-4DD3-B520-F43FAE87D835}" type="datetimeFigureOut">
              <a:rPr lang="en-US" smtClean="0"/>
              <a:t>8/11/2024</a:t>
            </a:fld>
            <a:endParaRPr lang="en-US"/>
          </a:p>
        </p:txBody>
      </p:sp>
      <p:sp>
        <p:nvSpPr>
          <p:cNvPr id="5" name="Footer Placeholder 4">
            <a:extLst>
              <a:ext uri="{FF2B5EF4-FFF2-40B4-BE49-F238E27FC236}">
                <a16:creationId xmlns:a16="http://schemas.microsoft.com/office/drawing/2014/main" id="{DB427CC4-0160-0265-898B-FBCEEC06E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1E0EB-3C48-D068-ED3E-98AA1160ACC7}"/>
              </a:ext>
            </a:extLst>
          </p:cNvPr>
          <p:cNvSpPr>
            <a:spLocks noGrp="1"/>
          </p:cNvSpPr>
          <p:nvPr>
            <p:ph type="sldNum" sz="quarter" idx="12"/>
          </p:nvPr>
        </p:nvSpPr>
        <p:spPr/>
        <p:txBody>
          <a:bodyPr/>
          <a:lstStyle/>
          <a:p>
            <a:fld id="{D38EE09B-048B-41C4-A2C3-810490679C96}" type="slidenum">
              <a:rPr lang="en-US" smtClean="0"/>
              <a:t>‹#›</a:t>
            </a:fld>
            <a:endParaRPr lang="en-US"/>
          </a:p>
        </p:txBody>
      </p:sp>
    </p:spTree>
    <p:extLst>
      <p:ext uri="{BB962C8B-B14F-4D97-AF65-F5344CB8AC3E}">
        <p14:creationId xmlns:p14="http://schemas.microsoft.com/office/powerpoint/2010/main" val="13930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524E-937B-BADD-BF16-CDCD418C76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44056A-9429-E89E-DE98-05BCC0A319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567579-B9CF-9DC8-B904-EC8A14C7523D}"/>
              </a:ext>
            </a:extLst>
          </p:cNvPr>
          <p:cNvSpPr>
            <a:spLocks noGrp="1"/>
          </p:cNvSpPr>
          <p:nvPr>
            <p:ph type="dt" sz="half" idx="10"/>
          </p:nvPr>
        </p:nvSpPr>
        <p:spPr/>
        <p:txBody>
          <a:bodyPr/>
          <a:lstStyle/>
          <a:p>
            <a:fld id="{437BA78E-11A6-4DD3-B520-F43FAE87D835}" type="datetimeFigureOut">
              <a:rPr lang="en-US" smtClean="0"/>
              <a:t>8/11/2024</a:t>
            </a:fld>
            <a:endParaRPr lang="en-US"/>
          </a:p>
        </p:txBody>
      </p:sp>
      <p:sp>
        <p:nvSpPr>
          <p:cNvPr id="5" name="Footer Placeholder 4">
            <a:extLst>
              <a:ext uri="{FF2B5EF4-FFF2-40B4-BE49-F238E27FC236}">
                <a16:creationId xmlns:a16="http://schemas.microsoft.com/office/drawing/2014/main" id="{A6161A09-36C6-AC57-AE7F-1F2A8AF44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ADB84-7A1D-9E10-F835-6AEE663A4C64}"/>
              </a:ext>
            </a:extLst>
          </p:cNvPr>
          <p:cNvSpPr>
            <a:spLocks noGrp="1"/>
          </p:cNvSpPr>
          <p:nvPr>
            <p:ph type="sldNum" sz="quarter" idx="12"/>
          </p:nvPr>
        </p:nvSpPr>
        <p:spPr/>
        <p:txBody>
          <a:bodyPr/>
          <a:lstStyle/>
          <a:p>
            <a:fld id="{D38EE09B-048B-41C4-A2C3-810490679C96}" type="slidenum">
              <a:rPr lang="en-US" smtClean="0"/>
              <a:t>‹#›</a:t>
            </a:fld>
            <a:endParaRPr lang="en-US"/>
          </a:p>
        </p:txBody>
      </p:sp>
    </p:spTree>
    <p:extLst>
      <p:ext uri="{BB962C8B-B14F-4D97-AF65-F5344CB8AC3E}">
        <p14:creationId xmlns:p14="http://schemas.microsoft.com/office/powerpoint/2010/main" val="219338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F7FF-1EF3-CC08-3042-D48873D3BC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BBC2C7-DD9D-18D3-3DAF-B65F46D2B1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7F7BB3-A39E-38A1-27DD-DBC6E8811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8039D8-F10A-1E80-3C0F-18B675C76149}"/>
              </a:ext>
            </a:extLst>
          </p:cNvPr>
          <p:cNvSpPr>
            <a:spLocks noGrp="1"/>
          </p:cNvSpPr>
          <p:nvPr>
            <p:ph type="dt" sz="half" idx="10"/>
          </p:nvPr>
        </p:nvSpPr>
        <p:spPr/>
        <p:txBody>
          <a:bodyPr/>
          <a:lstStyle/>
          <a:p>
            <a:fld id="{437BA78E-11A6-4DD3-B520-F43FAE87D835}" type="datetimeFigureOut">
              <a:rPr lang="en-US" smtClean="0"/>
              <a:t>8/11/2024</a:t>
            </a:fld>
            <a:endParaRPr lang="en-US"/>
          </a:p>
        </p:txBody>
      </p:sp>
      <p:sp>
        <p:nvSpPr>
          <p:cNvPr id="6" name="Footer Placeholder 5">
            <a:extLst>
              <a:ext uri="{FF2B5EF4-FFF2-40B4-BE49-F238E27FC236}">
                <a16:creationId xmlns:a16="http://schemas.microsoft.com/office/drawing/2014/main" id="{742809E6-9F00-154D-44DA-BBD74AF08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C3EB5-74D6-1379-C5D5-CBD17AE342D1}"/>
              </a:ext>
            </a:extLst>
          </p:cNvPr>
          <p:cNvSpPr>
            <a:spLocks noGrp="1"/>
          </p:cNvSpPr>
          <p:nvPr>
            <p:ph type="sldNum" sz="quarter" idx="12"/>
          </p:nvPr>
        </p:nvSpPr>
        <p:spPr/>
        <p:txBody>
          <a:bodyPr/>
          <a:lstStyle/>
          <a:p>
            <a:fld id="{D38EE09B-048B-41C4-A2C3-810490679C96}" type="slidenum">
              <a:rPr lang="en-US" smtClean="0"/>
              <a:t>‹#›</a:t>
            </a:fld>
            <a:endParaRPr lang="en-US"/>
          </a:p>
        </p:txBody>
      </p:sp>
    </p:spTree>
    <p:extLst>
      <p:ext uri="{BB962C8B-B14F-4D97-AF65-F5344CB8AC3E}">
        <p14:creationId xmlns:p14="http://schemas.microsoft.com/office/powerpoint/2010/main" val="118937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F530-A112-02BF-4718-04C03A6B04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54C4D6-E293-E492-5282-E815F59FF4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FCDD60-C7A7-426C-02E0-2C8BC6FDFD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AA6CB6-633F-00E7-67E6-46EF621D5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7F9B2A-07E3-ED6B-65F7-96113F0615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D7F76C-0368-189A-0394-BB8DDC823A48}"/>
              </a:ext>
            </a:extLst>
          </p:cNvPr>
          <p:cNvSpPr>
            <a:spLocks noGrp="1"/>
          </p:cNvSpPr>
          <p:nvPr>
            <p:ph type="dt" sz="half" idx="10"/>
          </p:nvPr>
        </p:nvSpPr>
        <p:spPr/>
        <p:txBody>
          <a:bodyPr/>
          <a:lstStyle/>
          <a:p>
            <a:fld id="{437BA78E-11A6-4DD3-B520-F43FAE87D835}" type="datetimeFigureOut">
              <a:rPr lang="en-US" smtClean="0"/>
              <a:t>8/11/2024</a:t>
            </a:fld>
            <a:endParaRPr lang="en-US"/>
          </a:p>
        </p:txBody>
      </p:sp>
      <p:sp>
        <p:nvSpPr>
          <p:cNvPr id="8" name="Footer Placeholder 7">
            <a:extLst>
              <a:ext uri="{FF2B5EF4-FFF2-40B4-BE49-F238E27FC236}">
                <a16:creationId xmlns:a16="http://schemas.microsoft.com/office/drawing/2014/main" id="{41C7CCA2-BB7E-CC6D-5271-8459455884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46E779-5EB4-9CD4-BA0F-18DD257E2CAC}"/>
              </a:ext>
            </a:extLst>
          </p:cNvPr>
          <p:cNvSpPr>
            <a:spLocks noGrp="1"/>
          </p:cNvSpPr>
          <p:nvPr>
            <p:ph type="sldNum" sz="quarter" idx="12"/>
          </p:nvPr>
        </p:nvSpPr>
        <p:spPr/>
        <p:txBody>
          <a:bodyPr/>
          <a:lstStyle/>
          <a:p>
            <a:fld id="{D38EE09B-048B-41C4-A2C3-810490679C96}" type="slidenum">
              <a:rPr lang="en-US" smtClean="0"/>
              <a:t>‹#›</a:t>
            </a:fld>
            <a:endParaRPr lang="en-US"/>
          </a:p>
        </p:txBody>
      </p:sp>
    </p:spTree>
    <p:extLst>
      <p:ext uri="{BB962C8B-B14F-4D97-AF65-F5344CB8AC3E}">
        <p14:creationId xmlns:p14="http://schemas.microsoft.com/office/powerpoint/2010/main" val="13336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0F74-286A-1081-0F1E-4B370CE1C5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83C23-535B-F017-E17E-57B32F32A7E0}"/>
              </a:ext>
            </a:extLst>
          </p:cNvPr>
          <p:cNvSpPr>
            <a:spLocks noGrp="1"/>
          </p:cNvSpPr>
          <p:nvPr>
            <p:ph type="dt" sz="half" idx="10"/>
          </p:nvPr>
        </p:nvSpPr>
        <p:spPr/>
        <p:txBody>
          <a:bodyPr/>
          <a:lstStyle/>
          <a:p>
            <a:fld id="{437BA78E-11A6-4DD3-B520-F43FAE87D835}" type="datetimeFigureOut">
              <a:rPr lang="en-US" smtClean="0"/>
              <a:t>8/11/2024</a:t>
            </a:fld>
            <a:endParaRPr lang="en-US"/>
          </a:p>
        </p:txBody>
      </p:sp>
      <p:sp>
        <p:nvSpPr>
          <p:cNvPr id="4" name="Footer Placeholder 3">
            <a:extLst>
              <a:ext uri="{FF2B5EF4-FFF2-40B4-BE49-F238E27FC236}">
                <a16:creationId xmlns:a16="http://schemas.microsoft.com/office/drawing/2014/main" id="{7B938271-772A-0090-C25D-580BAD500B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190731-7608-6D72-7460-9FA2087CD14C}"/>
              </a:ext>
            </a:extLst>
          </p:cNvPr>
          <p:cNvSpPr>
            <a:spLocks noGrp="1"/>
          </p:cNvSpPr>
          <p:nvPr>
            <p:ph type="sldNum" sz="quarter" idx="12"/>
          </p:nvPr>
        </p:nvSpPr>
        <p:spPr/>
        <p:txBody>
          <a:bodyPr/>
          <a:lstStyle/>
          <a:p>
            <a:fld id="{D38EE09B-048B-41C4-A2C3-810490679C96}" type="slidenum">
              <a:rPr lang="en-US" smtClean="0"/>
              <a:t>‹#›</a:t>
            </a:fld>
            <a:endParaRPr lang="en-US"/>
          </a:p>
        </p:txBody>
      </p:sp>
    </p:spTree>
    <p:extLst>
      <p:ext uri="{BB962C8B-B14F-4D97-AF65-F5344CB8AC3E}">
        <p14:creationId xmlns:p14="http://schemas.microsoft.com/office/powerpoint/2010/main" val="391156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580B98-CE7A-299F-2E88-B77BC8151835}"/>
              </a:ext>
            </a:extLst>
          </p:cNvPr>
          <p:cNvSpPr>
            <a:spLocks noGrp="1"/>
          </p:cNvSpPr>
          <p:nvPr>
            <p:ph type="dt" sz="half" idx="10"/>
          </p:nvPr>
        </p:nvSpPr>
        <p:spPr/>
        <p:txBody>
          <a:bodyPr/>
          <a:lstStyle/>
          <a:p>
            <a:fld id="{437BA78E-11A6-4DD3-B520-F43FAE87D835}" type="datetimeFigureOut">
              <a:rPr lang="en-US" smtClean="0"/>
              <a:t>8/11/2024</a:t>
            </a:fld>
            <a:endParaRPr lang="en-US"/>
          </a:p>
        </p:txBody>
      </p:sp>
      <p:sp>
        <p:nvSpPr>
          <p:cNvPr id="3" name="Footer Placeholder 2">
            <a:extLst>
              <a:ext uri="{FF2B5EF4-FFF2-40B4-BE49-F238E27FC236}">
                <a16:creationId xmlns:a16="http://schemas.microsoft.com/office/drawing/2014/main" id="{D3829858-764B-5F1B-27A4-B540A7AF31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AA0E1-CCC7-C496-8CFD-98EE8F3AD8A9}"/>
              </a:ext>
            </a:extLst>
          </p:cNvPr>
          <p:cNvSpPr>
            <a:spLocks noGrp="1"/>
          </p:cNvSpPr>
          <p:nvPr>
            <p:ph type="sldNum" sz="quarter" idx="12"/>
          </p:nvPr>
        </p:nvSpPr>
        <p:spPr/>
        <p:txBody>
          <a:bodyPr/>
          <a:lstStyle/>
          <a:p>
            <a:fld id="{D38EE09B-048B-41C4-A2C3-810490679C96}" type="slidenum">
              <a:rPr lang="en-US" smtClean="0"/>
              <a:t>‹#›</a:t>
            </a:fld>
            <a:endParaRPr lang="en-US"/>
          </a:p>
        </p:txBody>
      </p:sp>
    </p:spTree>
    <p:extLst>
      <p:ext uri="{BB962C8B-B14F-4D97-AF65-F5344CB8AC3E}">
        <p14:creationId xmlns:p14="http://schemas.microsoft.com/office/powerpoint/2010/main" val="75053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8BA27-4172-EEC0-24F1-BF27F3FDA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03E7B3-C4BB-E1E6-CA48-F92CBA4E2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90B251-3B75-6320-D230-D245F27C4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5B02C-3BE6-8E7F-5F2B-7B7004985151}"/>
              </a:ext>
            </a:extLst>
          </p:cNvPr>
          <p:cNvSpPr>
            <a:spLocks noGrp="1"/>
          </p:cNvSpPr>
          <p:nvPr>
            <p:ph type="dt" sz="half" idx="10"/>
          </p:nvPr>
        </p:nvSpPr>
        <p:spPr/>
        <p:txBody>
          <a:bodyPr/>
          <a:lstStyle/>
          <a:p>
            <a:fld id="{437BA78E-11A6-4DD3-B520-F43FAE87D835}" type="datetimeFigureOut">
              <a:rPr lang="en-US" smtClean="0"/>
              <a:t>8/11/2024</a:t>
            </a:fld>
            <a:endParaRPr lang="en-US"/>
          </a:p>
        </p:txBody>
      </p:sp>
      <p:sp>
        <p:nvSpPr>
          <p:cNvPr id="6" name="Footer Placeholder 5">
            <a:extLst>
              <a:ext uri="{FF2B5EF4-FFF2-40B4-BE49-F238E27FC236}">
                <a16:creationId xmlns:a16="http://schemas.microsoft.com/office/drawing/2014/main" id="{020775C5-7BBE-9F41-1E45-5058EC171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12CEA4-FAFB-A853-5526-F191FAE8D3FD}"/>
              </a:ext>
            </a:extLst>
          </p:cNvPr>
          <p:cNvSpPr>
            <a:spLocks noGrp="1"/>
          </p:cNvSpPr>
          <p:nvPr>
            <p:ph type="sldNum" sz="quarter" idx="12"/>
          </p:nvPr>
        </p:nvSpPr>
        <p:spPr/>
        <p:txBody>
          <a:bodyPr/>
          <a:lstStyle/>
          <a:p>
            <a:fld id="{D38EE09B-048B-41C4-A2C3-810490679C96}" type="slidenum">
              <a:rPr lang="en-US" smtClean="0"/>
              <a:t>‹#›</a:t>
            </a:fld>
            <a:endParaRPr lang="en-US"/>
          </a:p>
        </p:txBody>
      </p:sp>
    </p:spTree>
    <p:extLst>
      <p:ext uri="{BB962C8B-B14F-4D97-AF65-F5344CB8AC3E}">
        <p14:creationId xmlns:p14="http://schemas.microsoft.com/office/powerpoint/2010/main" val="159792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46A6-A566-7064-130B-9586689FE5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F71768-6FA2-D50B-ECEF-B5CBACF134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97B9F0-8F2D-8A05-85AF-FB263EE64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E68D81-5A50-7400-175A-843EDF361721}"/>
              </a:ext>
            </a:extLst>
          </p:cNvPr>
          <p:cNvSpPr>
            <a:spLocks noGrp="1"/>
          </p:cNvSpPr>
          <p:nvPr>
            <p:ph type="dt" sz="half" idx="10"/>
          </p:nvPr>
        </p:nvSpPr>
        <p:spPr/>
        <p:txBody>
          <a:bodyPr/>
          <a:lstStyle/>
          <a:p>
            <a:fld id="{437BA78E-11A6-4DD3-B520-F43FAE87D835}" type="datetimeFigureOut">
              <a:rPr lang="en-US" smtClean="0"/>
              <a:t>8/11/2024</a:t>
            </a:fld>
            <a:endParaRPr lang="en-US"/>
          </a:p>
        </p:txBody>
      </p:sp>
      <p:sp>
        <p:nvSpPr>
          <p:cNvPr id="6" name="Footer Placeholder 5">
            <a:extLst>
              <a:ext uri="{FF2B5EF4-FFF2-40B4-BE49-F238E27FC236}">
                <a16:creationId xmlns:a16="http://schemas.microsoft.com/office/drawing/2014/main" id="{8E717AFC-2E10-BF02-0672-2939809DA0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36656-ED4C-715D-C82E-15644355BA04}"/>
              </a:ext>
            </a:extLst>
          </p:cNvPr>
          <p:cNvSpPr>
            <a:spLocks noGrp="1"/>
          </p:cNvSpPr>
          <p:nvPr>
            <p:ph type="sldNum" sz="quarter" idx="12"/>
          </p:nvPr>
        </p:nvSpPr>
        <p:spPr/>
        <p:txBody>
          <a:bodyPr/>
          <a:lstStyle/>
          <a:p>
            <a:fld id="{D38EE09B-048B-41C4-A2C3-810490679C96}" type="slidenum">
              <a:rPr lang="en-US" smtClean="0"/>
              <a:t>‹#›</a:t>
            </a:fld>
            <a:endParaRPr lang="en-US"/>
          </a:p>
        </p:txBody>
      </p:sp>
    </p:spTree>
    <p:extLst>
      <p:ext uri="{BB962C8B-B14F-4D97-AF65-F5344CB8AC3E}">
        <p14:creationId xmlns:p14="http://schemas.microsoft.com/office/powerpoint/2010/main" val="410552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45BBD0-6E41-AD27-6895-B40D6A76E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903073-82C1-40CA-FE92-337607DAA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90AFC-6A34-DE9B-932D-7E5BA382D0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7BA78E-11A6-4DD3-B520-F43FAE87D835}" type="datetimeFigureOut">
              <a:rPr lang="en-US" smtClean="0"/>
              <a:t>8/11/2024</a:t>
            </a:fld>
            <a:endParaRPr lang="en-US"/>
          </a:p>
        </p:txBody>
      </p:sp>
      <p:sp>
        <p:nvSpPr>
          <p:cNvPr id="5" name="Footer Placeholder 4">
            <a:extLst>
              <a:ext uri="{FF2B5EF4-FFF2-40B4-BE49-F238E27FC236}">
                <a16:creationId xmlns:a16="http://schemas.microsoft.com/office/drawing/2014/main" id="{7830E6D4-06FA-2FBA-D9FE-C8BE90448A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163022-D431-AD35-2435-0CB87D79D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8EE09B-048B-41C4-A2C3-810490679C96}" type="slidenum">
              <a:rPr lang="en-US" smtClean="0"/>
              <a:t>‹#›</a:t>
            </a:fld>
            <a:endParaRPr lang="en-US"/>
          </a:p>
        </p:txBody>
      </p:sp>
    </p:spTree>
    <p:extLst>
      <p:ext uri="{BB962C8B-B14F-4D97-AF65-F5344CB8AC3E}">
        <p14:creationId xmlns:p14="http://schemas.microsoft.com/office/powerpoint/2010/main" val="1467575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Terminator 6">
            <a:extLst>
              <a:ext uri="{FF2B5EF4-FFF2-40B4-BE49-F238E27FC236}">
                <a16:creationId xmlns:a16="http://schemas.microsoft.com/office/drawing/2014/main" id="{EC948A4E-41AE-66C8-2127-4AF99BE6ADB1}"/>
              </a:ext>
            </a:extLst>
          </p:cNvPr>
          <p:cNvSpPr/>
          <p:nvPr/>
        </p:nvSpPr>
        <p:spPr>
          <a:xfrm>
            <a:off x="1376218" y="3771937"/>
            <a:ext cx="3703782" cy="818536"/>
          </a:xfrm>
          <a:prstGeom prst="flowChartTerminator">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12EAB-5E47-BEEF-8D0B-40EE3289DC57}"/>
              </a:ext>
            </a:extLst>
          </p:cNvPr>
          <p:cNvSpPr>
            <a:spLocks noGrp="1"/>
          </p:cNvSpPr>
          <p:nvPr>
            <p:ph type="ctrTitle"/>
          </p:nvPr>
        </p:nvSpPr>
        <p:spPr>
          <a:xfrm>
            <a:off x="350982" y="263380"/>
            <a:ext cx="5671127" cy="2992581"/>
          </a:xfrm>
        </p:spPr>
        <p:txBody>
          <a:bodyPr/>
          <a:lstStyle/>
          <a:p>
            <a:r>
              <a:rPr lang="en-US" b="1"/>
              <a:t>MAXIMIZING REVENUE FOR DRIVERS</a:t>
            </a:r>
            <a:endParaRPr lang="en-US" b="1" dirty="0"/>
          </a:p>
        </p:txBody>
      </p:sp>
      <p:sp>
        <p:nvSpPr>
          <p:cNvPr id="3" name="Subtitle 2">
            <a:extLst>
              <a:ext uri="{FF2B5EF4-FFF2-40B4-BE49-F238E27FC236}">
                <a16:creationId xmlns:a16="http://schemas.microsoft.com/office/drawing/2014/main" id="{E11281B0-D3DB-822E-7E4F-710F18D9AD51}"/>
              </a:ext>
            </a:extLst>
          </p:cNvPr>
          <p:cNvSpPr>
            <a:spLocks noGrp="1"/>
          </p:cNvSpPr>
          <p:nvPr>
            <p:ph type="subTitle" idx="1"/>
          </p:nvPr>
        </p:nvSpPr>
        <p:spPr>
          <a:xfrm>
            <a:off x="1678493" y="3955543"/>
            <a:ext cx="3075709" cy="563562"/>
          </a:xfrm>
        </p:spPr>
        <p:txBody>
          <a:bodyPr>
            <a:normAutofit fontScale="92500"/>
          </a:bodyPr>
          <a:lstStyle/>
          <a:p>
            <a:r>
              <a:rPr lang="en-US" dirty="0">
                <a:solidFill>
                  <a:schemeClr val="bg1"/>
                </a:solidFill>
              </a:rPr>
              <a:t>Through Payment Type</a:t>
            </a:r>
          </a:p>
        </p:txBody>
      </p:sp>
      <p:pic>
        <p:nvPicPr>
          <p:cNvPr id="5" name="Picture 4" descr="A taxi cabs in a busy street&#10;&#10;Description automatically generated">
            <a:extLst>
              <a:ext uri="{FF2B5EF4-FFF2-40B4-BE49-F238E27FC236}">
                <a16:creationId xmlns:a16="http://schemas.microsoft.com/office/drawing/2014/main" id="{1138CE05-5654-C0B1-D9D3-8C59390CF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003" y="556201"/>
            <a:ext cx="4929711" cy="3692525"/>
          </a:xfrm>
          <a:prstGeom prst="rect">
            <a:avLst/>
          </a:prstGeom>
        </p:spPr>
      </p:pic>
    </p:spTree>
    <p:extLst>
      <p:ext uri="{BB962C8B-B14F-4D97-AF65-F5344CB8AC3E}">
        <p14:creationId xmlns:p14="http://schemas.microsoft.com/office/powerpoint/2010/main" val="314227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E3A4FD8-14F1-7327-64FE-5487648B59B9}"/>
              </a:ext>
            </a:extLst>
          </p:cNvPr>
          <p:cNvSpPr/>
          <p:nvPr/>
        </p:nvSpPr>
        <p:spPr>
          <a:xfrm>
            <a:off x="0" y="0"/>
            <a:ext cx="12191999" cy="1690688"/>
          </a:xfrm>
          <a:prstGeom prst="rect">
            <a:avLst/>
          </a:prstGeom>
          <a:solidFill>
            <a:schemeClr val="bg2">
              <a:lumMod val="9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AF693-4F0A-6E00-CBC6-C0B001E3D914}"/>
              </a:ext>
            </a:extLst>
          </p:cNvPr>
          <p:cNvSpPr>
            <a:spLocks noGrp="1"/>
          </p:cNvSpPr>
          <p:nvPr>
            <p:ph type="title"/>
          </p:nvPr>
        </p:nvSpPr>
        <p:spPr/>
        <p:txBody>
          <a:bodyPr>
            <a:normAutofit fontScale="90000"/>
          </a:bodyPr>
          <a:lstStyle/>
          <a:p>
            <a:r>
              <a:rPr lang="en-US" sz="5000" b="1" dirty="0">
                <a:latin typeface="Times New Roman" panose="02020603050405020304" pitchFamily="18" charset="0"/>
                <a:ea typeface="Calibri" panose="020F0502020204030204" pitchFamily="34" charset="0"/>
                <a:cs typeface="Times New Roman" panose="02020603050405020304" pitchFamily="18" charset="0"/>
              </a:rPr>
              <a:t>Hypothesis Testing</a:t>
            </a:r>
            <a:br>
              <a:rPr lang="en-US" sz="4500" b="1" dirty="0">
                <a:latin typeface="Times New Roman" panose="02020603050405020304" pitchFamily="18" charset="0"/>
                <a:ea typeface="Calibri" panose="020F0502020204030204" pitchFamily="34" charset="0"/>
                <a:cs typeface="Times New Roman" panose="02020603050405020304" pitchFamily="18" charset="0"/>
              </a:rPr>
            </a:br>
            <a:endParaRPr lang="en-US" sz="4500" b="1"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B4835E29-215C-40F3-7DA5-E52539E6481C}"/>
              </a:ext>
            </a:extLst>
          </p:cNvPr>
          <p:cNvCxnSpPr>
            <a:cxnSpLocks/>
          </p:cNvCxnSpPr>
          <p:nvPr/>
        </p:nvCxnSpPr>
        <p:spPr>
          <a:xfrm>
            <a:off x="838200" y="1073819"/>
            <a:ext cx="4740564" cy="0"/>
          </a:xfrm>
          <a:prstGeom prst="line">
            <a:avLst/>
          </a:prstGeom>
          <a:ln/>
        </p:spPr>
        <p:style>
          <a:lnRef idx="3">
            <a:schemeClr val="accent2"/>
          </a:lnRef>
          <a:fillRef idx="0">
            <a:schemeClr val="accent2"/>
          </a:fillRef>
          <a:effectRef idx="2">
            <a:schemeClr val="accent2"/>
          </a:effectRef>
          <a:fontRef idx="minor">
            <a:schemeClr val="tx1"/>
          </a:fontRef>
        </p:style>
      </p:cxnSp>
      <p:sp>
        <p:nvSpPr>
          <p:cNvPr id="7" name="Content Placeholder 6">
            <a:extLst>
              <a:ext uri="{FF2B5EF4-FFF2-40B4-BE49-F238E27FC236}">
                <a16:creationId xmlns:a16="http://schemas.microsoft.com/office/drawing/2014/main" id="{55C11E43-DA7F-C679-D442-6F44CC15E575}"/>
              </a:ext>
            </a:extLst>
          </p:cNvPr>
          <p:cNvSpPr>
            <a:spLocks noGrp="1"/>
          </p:cNvSpPr>
          <p:nvPr>
            <p:ph idx="1"/>
          </p:nvPr>
        </p:nvSpPr>
        <p:spPr>
          <a:xfrm>
            <a:off x="838200" y="1782514"/>
            <a:ext cx="10515600" cy="3136093"/>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Null hypothesis:</a:t>
            </a:r>
            <a:r>
              <a:rPr lang="en-US" sz="2200" dirty="0">
                <a:latin typeface="Times New Roman" panose="02020603050405020304" pitchFamily="18" charset="0"/>
                <a:cs typeface="Times New Roman" panose="02020603050405020304" pitchFamily="18" charset="0"/>
              </a:rPr>
              <a:t> There is no difference in average fare between customers who use credit cards and customers who use cash.</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Alternative hypothesis: </a:t>
            </a:r>
            <a:r>
              <a:rPr lang="en-US" sz="2200" dirty="0">
                <a:latin typeface="Times New Roman" panose="02020603050405020304" pitchFamily="18" charset="0"/>
                <a:cs typeface="Times New Roman" panose="02020603050405020304" pitchFamily="18" charset="0"/>
              </a:rPr>
              <a:t>There is a difference in average fare between customers who use credit cards and customers who use cash.</a:t>
            </a:r>
          </a:p>
          <a:p>
            <a:pPr algn="just">
              <a:lnSpc>
                <a:spcPct val="100000"/>
              </a:lnSpc>
            </a:pPr>
            <a:endParaRPr lang="en-US" sz="22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dirty="0">
                <a:latin typeface="Times New Roman" panose="02020603050405020304" pitchFamily="18" charset="0"/>
                <a:cs typeface="Times New Roman" panose="02020603050405020304" pitchFamily="18" charset="0"/>
              </a:rPr>
              <a:t>With a T-statistic of 165.5 and a P-value of less than 0.05, we reject the null hypothesis, suggesting that there is indeed a significant difference in average fare between the two payment methods.</a:t>
            </a:r>
          </a:p>
        </p:txBody>
      </p:sp>
    </p:spTree>
    <p:extLst>
      <p:ext uri="{BB962C8B-B14F-4D97-AF65-F5344CB8AC3E}">
        <p14:creationId xmlns:p14="http://schemas.microsoft.com/office/powerpoint/2010/main" val="361708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F693-4F0A-6E00-CBC6-C0B001E3D914}"/>
              </a:ext>
            </a:extLst>
          </p:cNvPr>
          <p:cNvSpPr>
            <a:spLocks noGrp="1"/>
          </p:cNvSpPr>
          <p:nvPr>
            <p:ph type="title"/>
          </p:nvPr>
        </p:nvSpPr>
        <p:spPr/>
        <p:txBody>
          <a:bodyPr>
            <a:normAutofit fontScale="90000"/>
          </a:bodyPr>
          <a:lstStyle/>
          <a:p>
            <a:r>
              <a:rPr lang="en-US" sz="5000" b="1" dirty="0">
                <a:latin typeface="Times New Roman" panose="02020603050405020304" pitchFamily="18" charset="0"/>
                <a:ea typeface="Calibri" panose="020F0502020204030204" pitchFamily="34" charset="0"/>
                <a:cs typeface="Times New Roman" panose="02020603050405020304" pitchFamily="18" charset="0"/>
              </a:rPr>
              <a:t>Recommendations</a:t>
            </a:r>
            <a:br>
              <a:rPr lang="en-US" sz="4500" b="1" dirty="0">
                <a:latin typeface="Times New Roman" panose="02020603050405020304" pitchFamily="18" charset="0"/>
                <a:ea typeface="Calibri" panose="020F0502020204030204" pitchFamily="34" charset="0"/>
                <a:cs typeface="Times New Roman" panose="02020603050405020304" pitchFamily="18" charset="0"/>
              </a:rPr>
            </a:br>
            <a:endParaRPr lang="en-US" sz="4500" b="1"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B4835E29-215C-40F3-7DA5-E52539E6481C}"/>
              </a:ext>
            </a:extLst>
          </p:cNvPr>
          <p:cNvCxnSpPr>
            <a:cxnSpLocks/>
          </p:cNvCxnSpPr>
          <p:nvPr/>
        </p:nvCxnSpPr>
        <p:spPr>
          <a:xfrm>
            <a:off x="838200" y="1073819"/>
            <a:ext cx="4343400" cy="0"/>
          </a:xfrm>
          <a:prstGeom prst="line">
            <a:avLst/>
          </a:prstGeom>
          <a:ln/>
        </p:spPr>
        <p:style>
          <a:lnRef idx="3">
            <a:schemeClr val="accent2"/>
          </a:lnRef>
          <a:fillRef idx="0">
            <a:schemeClr val="accent2"/>
          </a:fillRef>
          <a:effectRef idx="2">
            <a:schemeClr val="accent2"/>
          </a:effectRef>
          <a:fontRef idx="minor">
            <a:schemeClr val="tx1"/>
          </a:fontRef>
        </p:style>
      </p:cxnSp>
      <p:sp>
        <p:nvSpPr>
          <p:cNvPr id="7" name="Content Placeholder 6">
            <a:extLst>
              <a:ext uri="{FF2B5EF4-FFF2-40B4-BE49-F238E27FC236}">
                <a16:creationId xmlns:a16="http://schemas.microsoft.com/office/drawing/2014/main" id="{55C11E43-DA7F-C679-D442-6F44CC15E575}"/>
              </a:ext>
            </a:extLst>
          </p:cNvPr>
          <p:cNvSpPr>
            <a:spLocks noGrp="1"/>
          </p:cNvSpPr>
          <p:nvPr>
            <p:ph idx="1"/>
          </p:nvPr>
        </p:nvSpPr>
        <p:spPr>
          <a:xfrm>
            <a:off x="1133764" y="1782514"/>
            <a:ext cx="10515600" cy="3833195"/>
          </a:xfrm>
        </p:spPr>
        <p:txBody>
          <a:bodyPr>
            <a:normAutofit/>
          </a:bodyPr>
          <a:lstStyle/>
          <a:p>
            <a:pPr marL="0" indent="0" algn="just">
              <a:buNone/>
            </a:pPr>
            <a:r>
              <a:rPr lang="en-US" sz="2000" b="0" i="0" dirty="0">
                <a:effectLst/>
                <a:latin typeface="Times New Roman" panose="02020603050405020304" pitchFamily="18" charset="0"/>
                <a:cs typeface="Times New Roman" panose="02020603050405020304" pitchFamily="18" charset="0"/>
              </a:rPr>
              <a:t>Encourage customers to pay with credit cards to capitalize on the potential for generating more revenue for taxi-cab drivers.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Implement strategies such as offering incentives or discounts for credit card transactions to incentivize customers to choose this payment method.</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Provide seamless and secure credit card payment options to enhance customer convenience and encourage adoption of this preferred payment method.</a:t>
            </a:r>
          </a:p>
        </p:txBody>
      </p:sp>
      <p:pic>
        <p:nvPicPr>
          <p:cNvPr id="5" name="Picture 4" descr="A light bulb with rays of light&#10;&#10;Description automatically generated">
            <a:extLst>
              <a:ext uri="{FF2B5EF4-FFF2-40B4-BE49-F238E27FC236}">
                <a16:creationId xmlns:a16="http://schemas.microsoft.com/office/drawing/2014/main" id="{9439D07C-1011-767A-637C-200AA2A57E31}"/>
              </a:ext>
            </a:extLst>
          </p:cNvPr>
          <p:cNvPicPr>
            <a:picLocks noChangeAspect="1"/>
          </p:cNvPicPr>
          <p:nvPr/>
        </p:nvPicPr>
        <p:blipFill rotWithShape="1">
          <a:blip r:embed="rId2">
            <a:extLst>
              <a:ext uri="{28A0092B-C50C-407E-A947-70E740481C1C}">
                <a14:useLocalDpi xmlns:a14="http://schemas.microsoft.com/office/drawing/2010/main" val="0"/>
              </a:ext>
            </a:extLst>
          </a:blip>
          <a:srcRect b="6868"/>
          <a:stretch/>
        </p:blipFill>
        <p:spPr>
          <a:xfrm>
            <a:off x="219655" y="1587966"/>
            <a:ext cx="914109" cy="902102"/>
          </a:xfrm>
          <a:prstGeom prst="ellipse">
            <a:avLst/>
          </a:prstGeom>
        </p:spPr>
      </p:pic>
      <p:pic>
        <p:nvPicPr>
          <p:cNvPr id="8" name="Picture 7" descr="A black and white tag with a percent sign&#10;&#10;Description automatically generated">
            <a:extLst>
              <a:ext uri="{FF2B5EF4-FFF2-40B4-BE49-F238E27FC236}">
                <a16:creationId xmlns:a16="http://schemas.microsoft.com/office/drawing/2014/main" id="{3AEBC31D-6703-03AC-FB6E-2F4F5F321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53" y="3004214"/>
            <a:ext cx="1048674" cy="1048674"/>
          </a:xfrm>
          <a:prstGeom prst="ellipse">
            <a:avLst/>
          </a:prstGeom>
        </p:spPr>
      </p:pic>
      <p:pic>
        <p:nvPicPr>
          <p:cNvPr id="10" name="Picture 9" descr="A black shield with a keyhole&#10;&#10;Description automatically generated">
            <a:extLst>
              <a:ext uri="{FF2B5EF4-FFF2-40B4-BE49-F238E27FC236}">
                <a16:creationId xmlns:a16="http://schemas.microsoft.com/office/drawing/2014/main" id="{82928E5A-9698-7BCC-6E31-33B5159BB49A}"/>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06291" y="4567034"/>
            <a:ext cx="927473" cy="927473"/>
          </a:xfrm>
          <a:prstGeom prst="ellipse">
            <a:avLst/>
          </a:prstGeom>
        </p:spPr>
      </p:pic>
    </p:spTree>
    <p:extLst>
      <p:ext uri="{BB962C8B-B14F-4D97-AF65-F5344CB8AC3E}">
        <p14:creationId xmlns:p14="http://schemas.microsoft.com/office/powerpoint/2010/main" val="194319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7EC9784-8ABB-E23C-0829-DFB725E4ECCB}"/>
              </a:ext>
            </a:extLst>
          </p:cNvPr>
          <p:cNvSpPr/>
          <p:nvPr/>
        </p:nvSpPr>
        <p:spPr>
          <a:xfrm>
            <a:off x="1154545" y="1487055"/>
            <a:ext cx="8340437" cy="2817086"/>
          </a:xfrm>
          <a:prstGeom prst="rect">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AF693-4F0A-6E00-CBC6-C0B001E3D914}"/>
              </a:ext>
            </a:extLst>
          </p:cNvPr>
          <p:cNvSpPr>
            <a:spLocks noGrp="1"/>
          </p:cNvSpPr>
          <p:nvPr>
            <p:ph type="title"/>
          </p:nvPr>
        </p:nvSpPr>
        <p:spPr/>
        <p:txBody>
          <a:bodyPr>
            <a:normAutofit fontScale="90000"/>
          </a:bodyPr>
          <a:lstStyle/>
          <a:p>
            <a:r>
              <a:rPr lang="en-US" sz="5000" b="1" dirty="0">
                <a:latin typeface="Times New Roman" panose="02020603050405020304" pitchFamily="18" charset="0"/>
                <a:ea typeface="Calibri" panose="020F0502020204030204" pitchFamily="34" charset="0"/>
                <a:cs typeface="Times New Roman" panose="02020603050405020304" pitchFamily="18" charset="0"/>
              </a:rPr>
              <a:t>Agenda</a:t>
            </a:r>
            <a:br>
              <a:rPr lang="en-US" sz="4500" b="1" dirty="0">
                <a:latin typeface="Times New Roman" panose="02020603050405020304" pitchFamily="18" charset="0"/>
                <a:ea typeface="Calibri" panose="020F0502020204030204" pitchFamily="34" charset="0"/>
                <a:cs typeface="Times New Roman" panose="02020603050405020304" pitchFamily="18" charset="0"/>
              </a:rPr>
            </a:br>
            <a:endParaRPr lang="en-US" sz="45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55C11E43-DA7F-C679-D442-6F44CC15E575}"/>
              </a:ext>
            </a:extLst>
          </p:cNvPr>
          <p:cNvSpPr>
            <a:spLocks noGrp="1"/>
          </p:cNvSpPr>
          <p:nvPr>
            <p:ph sz="half" idx="1"/>
          </p:nvPr>
        </p:nvSpPr>
        <p:spPr>
          <a:xfrm>
            <a:off x="1660236" y="1831686"/>
            <a:ext cx="5181600" cy="4351338"/>
          </a:xfrm>
        </p:spPr>
        <p:txBody>
          <a:bodyPr>
            <a:normAutofit/>
          </a:bodyPr>
          <a:lstStyle/>
          <a:p>
            <a:r>
              <a:rPr lang="en-US" sz="2200" b="0" i="0" dirty="0">
                <a:effectLst/>
                <a:latin typeface="Times New Roman" panose="02020603050405020304" pitchFamily="18" charset="0"/>
                <a:cs typeface="Times New Roman" panose="02020603050405020304" pitchFamily="18" charset="0"/>
              </a:rPr>
              <a:t>Problem Statement</a:t>
            </a:r>
          </a:p>
          <a:p>
            <a:r>
              <a:rPr lang="en-US" sz="2200" b="0" i="0" dirty="0">
                <a:effectLst/>
                <a:latin typeface="Times New Roman" panose="02020603050405020304" pitchFamily="18" charset="0"/>
                <a:cs typeface="Times New Roman" panose="02020603050405020304" pitchFamily="18" charset="0"/>
              </a:rPr>
              <a:t>Research Question</a:t>
            </a:r>
          </a:p>
          <a:p>
            <a:r>
              <a:rPr lang="en-US" sz="2200" b="0" i="0" dirty="0">
                <a:effectLst/>
                <a:latin typeface="Times New Roman" panose="02020603050405020304" pitchFamily="18" charset="0"/>
                <a:cs typeface="Times New Roman" panose="02020603050405020304" pitchFamily="18" charset="0"/>
              </a:rPr>
              <a:t>Data Overview</a:t>
            </a:r>
          </a:p>
          <a:p>
            <a:r>
              <a:rPr lang="en-US" sz="2200" b="0" i="0" dirty="0">
                <a:effectLst/>
                <a:latin typeface="Times New Roman" panose="02020603050405020304" pitchFamily="18" charset="0"/>
                <a:cs typeface="Times New Roman" panose="02020603050405020304" pitchFamily="18" charset="0"/>
              </a:rPr>
              <a:t>Methodology</a:t>
            </a:r>
          </a:p>
        </p:txBody>
      </p:sp>
      <p:sp>
        <p:nvSpPr>
          <p:cNvPr id="5" name="Content Placeholder 4">
            <a:extLst>
              <a:ext uri="{FF2B5EF4-FFF2-40B4-BE49-F238E27FC236}">
                <a16:creationId xmlns:a16="http://schemas.microsoft.com/office/drawing/2014/main" id="{BE1E6736-E3ED-41F7-CC01-ACB477572761}"/>
              </a:ext>
            </a:extLst>
          </p:cNvPr>
          <p:cNvSpPr>
            <a:spLocks noGrp="1"/>
          </p:cNvSpPr>
          <p:nvPr>
            <p:ph sz="half" idx="2"/>
          </p:nvPr>
        </p:nvSpPr>
        <p:spPr>
          <a:xfrm>
            <a:off x="5636491" y="1831686"/>
            <a:ext cx="5181600" cy="4351338"/>
          </a:xfrm>
        </p:spPr>
        <p:txBody>
          <a:bodyPr>
            <a:normAutofit/>
          </a:bodyPr>
          <a:lstStyle/>
          <a:p>
            <a:r>
              <a:rPr lang="en-US" sz="2200" dirty="0">
                <a:latin typeface="Times New Roman" panose="02020603050405020304" pitchFamily="18" charset="0"/>
                <a:cs typeface="Times New Roman" panose="02020603050405020304" pitchFamily="18" charset="0"/>
              </a:rPr>
              <a:t>Analysis and Findings</a:t>
            </a:r>
          </a:p>
          <a:p>
            <a:r>
              <a:rPr lang="en-US" sz="2200" dirty="0">
                <a:latin typeface="Times New Roman" panose="02020603050405020304" pitchFamily="18" charset="0"/>
                <a:cs typeface="Times New Roman" panose="02020603050405020304" pitchFamily="18" charset="0"/>
              </a:rPr>
              <a:t>Hypothesis Testing</a:t>
            </a:r>
          </a:p>
          <a:p>
            <a:r>
              <a:rPr lang="en-US" sz="2200" dirty="0">
                <a:latin typeface="Times New Roman" panose="02020603050405020304" pitchFamily="18" charset="0"/>
                <a:cs typeface="Times New Roman" panose="02020603050405020304" pitchFamily="18" charset="0"/>
              </a:rPr>
              <a:t>Recommendations</a:t>
            </a:r>
          </a:p>
          <a:p>
            <a:endParaRPr lang="en-US" dirty="0"/>
          </a:p>
        </p:txBody>
      </p:sp>
      <p:cxnSp>
        <p:nvCxnSpPr>
          <p:cNvPr id="4" name="Straight Connector 3">
            <a:extLst>
              <a:ext uri="{FF2B5EF4-FFF2-40B4-BE49-F238E27FC236}">
                <a16:creationId xmlns:a16="http://schemas.microsoft.com/office/drawing/2014/main" id="{B4835E29-215C-40F3-7DA5-E52539E6481C}"/>
              </a:ext>
            </a:extLst>
          </p:cNvPr>
          <p:cNvCxnSpPr>
            <a:cxnSpLocks/>
          </p:cNvCxnSpPr>
          <p:nvPr/>
        </p:nvCxnSpPr>
        <p:spPr>
          <a:xfrm>
            <a:off x="838200" y="1073819"/>
            <a:ext cx="2006600"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0567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F693-4F0A-6E00-CBC6-C0B001E3D914}"/>
              </a:ext>
            </a:extLst>
          </p:cNvPr>
          <p:cNvSpPr>
            <a:spLocks noGrp="1"/>
          </p:cNvSpPr>
          <p:nvPr>
            <p:ph type="title"/>
          </p:nvPr>
        </p:nvSpPr>
        <p:spPr/>
        <p:txBody>
          <a:bodyPr>
            <a:normAutofit fontScale="90000"/>
          </a:bodyPr>
          <a:lstStyle/>
          <a:p>
            <a:r>
              <a:rPr lang="en-US" sz="5000" b="1" dirty="0">
                <a:latin typeface="Times New Roman" panose="02020603050405020304" pitchFamily="18" charset="0"/>
                <a:ea typeface="Calibri" panose="020F0502020204030204" pitchFamily="34" charset="0"/>
                <a:cs typeface="Times New Roman" panose="02020603050405020304" pitchFamily="18" charset="0"/>
              </a:rPr>
              <a:t>Problem Statement</a:t>
            </a:r>
            <a:br>
              <a:rPr lang="en-US" sz="4500" b="1" dirty="0">
                <a:latin typeface="Times New Roman" panose="02020603050405020304" pitchFamily="18" charset="0"/>
                <a:ea typeface="Calibri" panose="020F0502020204030204" pitchFamily="34" charset="0"/>
                <a:cs typeface="Times New Roman" panose="02020603050405020304" pitchFamily="18" charset="0"/>
              </a:rPr>
            </a:br>
            <a:endParaRPr lang="en-US" sz="4500" b="1"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B4835E29-215C-40F3-7DA5-E52539E6481C}"/>
              </a:ext>
            </a:extLst>
          </p:cNvPr>
          <p:cNvCxnSpPr>
            <a:cxnSpLocks/>
          </p:cNvCxnSpPr>
          <p:nvPr/>
        </p:nvCxnSpPr>
        <p:spPr>
          <a:xfrm>
            <a:off x="838200" y="1073819"/>
            <a:ext cx="4943764" cy="0"/>
          </a:xfrm>
          <a:prstGeom prst="line">
            <a:avLst/>
          </a:prstGeom>
          <a:ln/>
        </p:spPr>
        <p:style>
          <a:lnRef idx="3">
            <a:schemeClr val="accent2"/>
          </a:lnRef>
          <a:fillRef idx="0">
            <a:schemeClr val="accent2"/>
          </a:fillRef>
          <a:effectRef idx="2">
            <a:schemeClr val="accent2"/>
          </a:effectRef>
          <a:fontRef idx="minor">
            <a:schemeClr val="tx1"/>
          </a:fontRef>
        </p:style>
      </p:cxnSp>
      <p:graphicFrame>
        <p:nvGraphicFramePr>
          <p:cNvPr id="13" name="Content Placeholder 6">
            <a:extLst>
              <a:ext uri="{FF2B5EF4-FFF2-40B4-BE49-F238E27FC236}">
                <a16:creationId xmlns:a16="http://schemas.microsoft.com/office/drawing/2014/main" id="{3B5AD440-1C4D-14C3-0BBC-38E15E82953A}"/>
              </a:ext>
            </a:extLst>
          </p:cNvPr>
          <p:cNvGraphicFramePr>
            <a:graphicFrameLocks noGrp="1"/>
          </p:cNvGraphicFramePr>
          <p:nvPr>
            <p:ph idx="1"/>
            <p:extLst>
              <p:ext uri="{D42A27DB-BD31-4B8C-83A1-F6EECF244321}">
                <p14:modId xmlns:p14="http://schemas.microsoft.com/office/powerpoint/2010/main" val="3181626025"/>
              </p:ext>
            </p:extLst>
          </p:nvPr>
        </p:nvGraphicFramePr>
        <p:xfrm>
          <a:off x="838200" y="1782514"/>
          <a:ext cx="5904345" cy="3454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descr="A graph with a red arrow&#10;&#10;Description automatically generated">
            <a:extLst>
              <a:ext uri="{FF2B5EF4-FFF2-40B4-BE49-F238E27FC236}">
                <a16:creationId xmlns:a16="http://schemas.microsoft.com/office/drawing/2014/main" id="{086A7CB7-4C12-EDF6-0574-897117E9F0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08549" y="1502710"/>
            <a:ext cx="4272251" cy="3200064"/>
          </a:xfrm>
          <a:prstGeom prst="rect">
            <a:avLst/>
          </a:prstGeom>
        </p:spPr>
      </p:pic>
    </p:spTree>
    <p:extLst>
      <p:ext uri="{BB962C8B-B14F-4D97-AF65-F5344CB8AC3E}">
        <p14:creationId xmlns:p14="http://schemas.microsoft.com/office/powerpoint/2010/main" val="2261769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E474727-C6C6-A8A3-831C-377B52DDE950}"/>
              </a:ext>
            </a:extLst>
          </p:cNvPr>
          <p:cNvSpPr/>
          <p:nvPr/>
        </p:nvSpPr>
        <p:spPr>
          <a:xfrm>
            <a:off x="0" y="2355274"/>
            <a:ext cx="12191999" cy="2005386"/>
          </a:xfrm>
          <a:prstGeom prst="rect">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AF693-4F0A-6E00-CBC6-C0B001E3D914}"/>
              </a:ext>
            </a:extLst>
          </p:cNvPr>
          <p:cNvSpPr>
            <a:spLocks noGrp="1"/>
          </p:cNvSpPr>
          <p:nvPr>
            <p:ph type="title"/>
          </p:nvPr>
        </p:nvSpPr>
        <p:spPr>
          <a:xfrm>
            <a:off x="3304309" y="1171779"/>
            <a:ext cx="5257800" cy="1325563"/>
          </a:xfrm>
        </p:spPr>
        <p:txBody>
          <a:bodyPr>
            <a:normAutofit fontScale="90000"/>
          </a:bodyPr>
          <a:lstStyle/>
          <a:p>
            <a:r>
              <a:rPr lang="en-US" sz="5000" b="1" dirty="0">
                <a:latin typeface="Times New Roman" panose="02020603050405020304" pitchFamily="18" charset="0"/>
                <a:ea typeface="Calibri" panose="020F0502020204030204" pitchFamily="34" charset="0"/>
                <a:cs typeface="Times New Roman" panose="02020603050405020304" pitchFamily="18" charset="0"/>
              </a:rPr>
              <a:t>Research Question</a:t>
            </a:r>
            <a:br>
              <a:rPr lang="en-US" sz="4500" b="1" dirty="0">
                <a:latin typeface="Times New Roman" panose="02020603050405020304" pitchFamily="18" charset="0"/>
                <a:ea typeface="Calibri" panose="020F0502020204030204" pitchFamily="34" charset="0"/>
                <a:cs typeface="Times New Roman" panose="02020603050405020304" pitchFamily="18" charset="0"/>
              </a:rPr>
            </a:br>
            <a:endParaRPr lang="en-US" sz="4500" b="1"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B4835E29-215C-40F3-7DA5-E52539E6481C}"/>
              </a:ext>
            </a:extLst>
          </p:cNvPr>
          <p:cNvCxnSpPr>
            <a:cxnSpLocks/>
          </p:cNvCxnSpPr>
          <p:nvPr/>
        </p:nvCxnSpPr>
        <p:spPr>
          <a:xfrm>
            <a:off x="3304309" y="2219121"/>
            <a:ext cx="4740564" cy="0"/>
          </a:xfrm>
          <a:prstGeom prst="line">
            <a:avLst/>
          </a:prstGeom>
          <a:ln/>
        </p:spPr>
        <p:style>
          <a:lnRef idx="3">
            <a:schemeClr val="accent2"/>
          </a:lnRef>
          <a:fillRef idx="0">
            <a:schemeClr val="accent2"/>
          </a:fillRef>
          <a:effectRef idx="2">
            <a:schemeClr val="accent2"/>
          </a:effectRef>
          <a:fontRef idx="minor">
            <a:schemeClr val="tx1"/>
          </a:fontRef>
        </p:style>
      </p:cxnSp>
      <p:sp>
        <p:nvSpPr>
          <p:cNvPr id="7" name="Content Placeholder 6">
            <a:extLst>
              <a:ext uri="{FF2B5EF4-FFF2-40B4-BE49-F238E27FC236}">
                <a16:creationId xmlns:a16="http://schemas.microsoft.com/office/drawing/2014/main" id="{55C11E43-DA7F-C679-D442-6F44CC15E575}"/>
              </a:ext>
            </a:extLst>
          </p:cNvPr>
          <p:cNvSpPr>
            <a:spLocks noGrp="1"/>
          </p:cNvSpPr>
          <p:nvPr>
            <p:ph idx="1"/>
          </p:nvPr>
        </p:nvSpPr>
        <p:spPr>
          <a:xfrm>
            <a:off x="838200" y="2629609"/>
            <a:ext cx="10515600" cy="1325564"/>
          </a:xfrm>
        </p:spPr>
        <p:txBody>
          <a:bodyPr>
            <a:normAutofit/>
          </a:bodyPr>
          <a:lstStyle/>
          <a:p>
            <a:pPr marL="0" indent="0" algn="ctr">
              <a:buNone/>
            </a:pPr>
            <a:r>
              <a:rPr lang="en-US" sz="2200" b="0" i="0" dirty="0">
                <a:effectLst/>
                <a:latin typeface="Times New Roman" panose="02020603050405020304" pitchFamily="18" charset="0"/>
                <a:cs typeface="Times New Roman" panose="02020603050405020304" pitchFamily="18" charset="0"/>
              </a:rPr>
              <a:t>	</a:t>
            </a:r>
            <a:r>
              <a:rPr lang="en-US" sz="2200" b="1" i="0" dirty="0">
                <a:effectLst/>
                <a:latin typeface="Times New Roman" panose="02020603050405020304" pitchFamily="18" charset="0"/>
                <a:cs typeface="Times New Roman" panose="02020603050405020304" pitchFamily="18" charset="0"/>
              </a:rPr>
              <a:t>Is there a relationship between total fare amount and payment type?</a:t>
            </a:r>
            <a:r>
              <a:rPr lang="en-US" sz="2200" b="0" i="0" dirty="0">
                <a:effectLst/>
                <a:latin typeface="Times New Roman" panose="02020603050405020304" pitchFamily="18" charset="0"/>
                <a:cs typeface="Times New Roman" panose="02020603050405020304" pitchFamily="18" charset="0"/>
              </a:rPr>
              <a:t> </a:t>
            </a:r>
          </a:p>
          <a:p>
            <a:pPr marL="0" indent="0" algn="ctr">
              <a:buNone/>
            </a:pPr>
            <a:r>
              <a:rPr lang="en-US" sz="2200" b="0" i="0" dirty="0">
                <a:effectLst/>
                <a:latin typeface="Times New Roman" panose="02020603050405020304" pitchFamily="18" charset="0"/>
                <a:cs typeface="Times New Roman" panose="02020603050405020304" pitchFamily="18" charset="0"/>
              </a:rPr>
              <a:t>Can we nudge customers towards payment methods that generate higher revenue for drivers, without negatively impacting customer experience?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65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A6455E-B828-FC71-233A-0AD4EFD16701}"/>
              </a:ext>
            </a:extLst>
          </p:cNvPr>
          <p:cNvSpPr/>
          <p:nvPr/>
        </p:nvSpPr>
        <p:spPr>
          <a:xfrm>
            <a:off x="0" y="0"/>
            <a:ext cx="12192000" cy="2145238"/>
          </a:xfrm>
          <a:prstGeom prst="rect">
            <a:avLst/>
          </a:prstGeom>
          <a:solidFill>
            <a:schemeClr val="bg2">
              <a:lumMod val="9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391B9D-3139-7EE3-C614-A075E1D824C9}"/>
              </a:ext>
            </a:extLst>
          </p:cNvPr>
          <p:cNvSpPr>
            <a:spLocks noGrp="1"/>
          </p:cNvSpPr>
          <p:nvPr>
            <p:ph type="title"/>
          </p:nvPr>
        </p:nvSpPr>
        <p:spPr>
          <a:xfrm>
            <a:off x="699655" y="193965"/>
            <a:ext cx="10515600" cy="2025164"/>
          </a:xfrm>
        </p:spPr>
        <p:txBody>
          <a:bodyPr>
            <a:normAutofit fontScale="90000"/>
          </a:bodyPr>
          <a:lstStyle/>
          <a:p>
            <a:r>
              <a:rPr lang="en-US" sz="5000" b="1" dirty="0">
                <a:latin typeface="Times New Roman" panose="02020603050405020304" pitchFamily="18" charset="0"/>
                <a:ea typeface="Calibri" panose="020F0502020204030204" pitchFamily="34" charset="0"/>
                <a:cs typeface="Times New Roman" panose="02020603050405020304" pitchFamily="18" charset="0"/>
              </a:rPr>
              <a:t>Data Overview</a:t>
            </a:r>
            <a:br>
              <a:rPr lang="en-US" sz="5000" b="1" dirty="0">
                <a:latin typeface="Times New Roman" panose="02020603050405020304" pitchFamily="18" charset="0"/>
                <a:ea typeface="Calibri" panose="020F0502020204030204" pitchFamily="34"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For this analysis, we utilized the comprehensive dataset of NYC Taxi Trip records, used data cleaning and feature engineering procedures to concentrate solely on the relevant columns essential for our investigation.</a:t>
            </a:r>
            <a:br>
              <a:rPr lang="en-US" sz="2400" b="1" dirty="0">
                <a:latin typeface="Times New Roman" panose="02020603050405020304" pitchFamily="18" charset="0"/>
                <a:ea typeface="Calibri" panose="020F0502020204030204" pitchFamily="34" charset="0"/>
                <a:cs typeface="Times New Roman" panose="02020603050405020304" pitchFamily="18" charset="0"/>
              </a:rPr>
            </a:b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47C8E8-9B36-4771-6026-24EF203A2024}"/>
              </a:ext>
            </a:extLst>
          </p:cNvPr>
          <p:cNvSpPr>
            <a:spLocks noGrp="1"/>
          </p:cNvSpPr>
          <p:nvPr>
            <p:ph idx="1"/>
          </p:nvPr>
        </p:nvSpPr>
        <p:spPr>
          <a:xfrm>
            <a:off x="413327" y="2788420"/>
            <a:ext cx="10515600" cy="3392689"/>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Relevant columns used for this research:</a:t>
            </a:r>
          </a:p>
          <a:p>
            <a:endParaRPr lang="en-US" b="1"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passenger_count</a:t>
            </a:r>
            <a:r>
              <a:rPr lang="en-US" b="0" i="0" dirty="0">
                <a:effectLst/>
                <a:latin typeface="Times New Roman" panose="02020603050405020304" pitchFamily="18" charset="0"/>
                <a:cs typeface="Times New Roman" panose="02020603050405020304" pitchFamily="18" charset="0"/>
              </a:rPr>
              <a:t> (1 to 5)</a:t>
            </a:r>
          </a:p>
          <a:p>
            <a:pPr algn="l">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payment_type</a:t>
            </a:r>
            <a:r>
              <a:rPr lang="en-US" b="0" i="0" dirty="0">
                <a:effectLst/>
                <a:latin typeface="Times New Roman" panose="02020603050405020304" pitchFamily="18" charset="0"/>
                <a:cs typeface="Times New Roman" panose="02020603050405020304" pitchFamily="18" charset="0"/>
              </a:rPr>
              <a:t> (card or cash)</a:t>
            </a:r>
          </a:p>
          <a:p>
            <a:pPr algn="l">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fare_amount</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trip_distance</a:t>
            </a:r>
            <a:r>
              <a:rPr lang="en-US" b="0" i="0" dirty="0">
                <a:effectLst/>
                <a:latin typeface="Times New Roman" panose="02020603050405020304" pitchFamily="18" charset="0"/>
                <a:cs typeface="Times New Roman" panose="02020603050405020304" pitchFamily="18" charset="0"/>
              </a:rPr>
              <a:t> (miles)</a:t>
            </a:r>
          </a:p>
          <a:p>
            <a:pPr algn="l">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duration (minutes)</a:t>
            </a:r>
          </a:p>
          <a:p>
            <a:endParaRPr lang="en-US" b="1"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D33796F-086D-C758-076E-165702658B2E}"/>
              </a:ext>
            </a:extLst>
          </p:cNvPr>
          <p:cNvCxnSpPr/>
          <p:nvPr/>
        </p:nvCxnSpPr>
        <p:spPr>
          <a:xfrm>
            <a:off x="699655" y="833677"/>
            <a:ext cx="3944112" cy="0"/>
          </a:xfrm>
          <a:prstGeom prst="line">
            <a:avLst/>
          </a:prstGeom>
          <a:ln/>
        </p:spPr>
        <p:style>
          <a:lnRef idx="3">
            <a:schemeClr val="accent2"/>
          </a:lnRef>
          <a:fillRef idx="0">
            <a:schemeClr val="accent2"/>
          </a:fillRef>
          <a:effectRef idx="2">
            <a:schemeClr val="accent2"/>
          </a:effectRef>
          <a:fontRef idx="minor">
            <a:schemeClr val="tx1"/>
          </a:fontRef>
        </p:style>
      </p:cxnSp>
      <p:pic>
        <p:nvPicPr>
          <p:cNvPr id="9" name="Picture 8" descr="A screenshot of a computer&#10;&#10;Description automatically generated">
            <a:extLst>
              <a:ext uri="{FF2B5EF4-FFF2-40B4-BE49-F238E27FC236}">
                <a16:creationId xmlns:a16="http://schemas.microsoft.com/office/drawing/2014/main" id="{0FA4C039-9E8B-1491-ABAA-CD9797B9A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320" y="3206039"/>
            <a:ext cx="6801825" cy="2557453"/>
          </a:xfrm>
          <a:prstGeom prst="rect">
            <a:avLst/>
          </a:prstGeom>
        </p:spPr>
      </p:pic>
    </p:spTree>
    <p:extLst>
      <p:ext uri="{BB962C8B-B14F-4D97-AF65-F5344CB8AC3E}">
        <p14:creationId xmlns:p14="http://schemas.microsoft.com/office/powerpoint/2010/main" val="376606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F693-4F0A-6E00-CBC6-C0B001E3D914}"/>
              </a:ext>
            </a:extLst>
          </p:cNvPr>
          <p:cNvSpPr>
            <a:spLocks noGrp="1"/>
          </p:cNvSpPr>
          <p:nvPr>
            <p:ph type="title"/>
          </p:nvPr>
        </p:nvSpPr>
        <p:spPr/>
        <p:txBody>
          <a:bodyPr>
            <a:normAutofit fontScale="90000"/>
          </a:bodyPr>
          <a:lstStyle/>
          <a:p>
            <a:r>
              <a:rPr lang="en-US" sz="5000" b="1" dirty="0">
                <a:latin typeface="Times New Roman" panose="02020603050405020304" pitchFamily="18" charset="0"/>
                <a:ea typeface="Calibri" panose="020F0502020204030204" pitchFamily="34" charset="0"/>
                <a:cs typeface="Times New Roman" panose="02020603050405020304" pitchFamily="18" charset="0"/>
              </a:rPr>
              <a:t>Methodology</a:t>
            </a:r>
            <a:br>
              <a:rPr lang="en-US" sz="4500" b="1" dirty="0">
                <a:latin typeface="Times New Roman" panose="02020603050405020304" pitchFamily="18" charset="0"/>
                <a:ea typeface="Calibri" panose="020F0502020204030204" pitchFamily="34" charset="0"/>
                <a:cs typeface="Times New Roman" panose="02020603050405020304" pitchFamily="18" charset="0"/>
              </a:rPr>
            </a:br>
            <a:endParaRPr lang="en-US" sz="45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77AA1923-52C2-A9CD-7E43-F976EB89C2C0}"/>
              </a:ext>
            </a:extLst>
          </p:cNvPr>
          <p:cNvGraphicFramePr>
            <a:graphicFrameLocks noGrp="1"/>
          </p:cNvGraphicFramePr>
          <p:nvPr>
            <p:ph idx="1"/>
            <p:extLst>
              <p:ext uri="{D42A27DB-BD31-4B8C-83A1-F6EECF244321}">
                <p14:modId xmlns:p14="http://schemas.microsoft.com/office/powerpoint/2010/main" val="3841454187"/>
              </p:ext>
            </p:extLst>
          </p:nvPr>
        </p:nvGraphicFramePr>
        <p:xfrm>
          <a:off x="727364" y="1552667"/>
          <a:ext cx="10334187" cy="3705110"/>
        </p:xfrm>
        <a:graphic>
          <a:graphicData uri="http://schemas.openxmlformats.org/drawingml/2006/table">
            <a:tbl>
              <a:tblPr firstRow="1" bandRow="1">
                <a:tableStyleId>{21E4AEA4-8DFA-4A89-87EB-49C32662AFE0}</a:tableStyleId>
              </a:tblPr>
              <a:tblGrid>
                <a:gridCol w="2351659">
                  <a:extLst>
                    <a:ext uri="{9D8B030D-6E8A-4147-A177-3AD203B41FA5}">
                      <a16:colId xmlns:a16="http://schemas.microsoft.com/office/drawing/2014/main" val="2288145797"/>
                    </a:ext>
                  </a:extLst>
                </a:gridCol>
                <a:gridCol w="7982528">
                  <a:extLst>
                    <a:ext uri="{9D8B030D-6E8A-4147-A177-3AD203B41FA5}">
                      <a16:colId xmlns:a16="http://schemas.microsoft.com/office/drawing/2014/main" val="1393860544"/>
                    </a:ext>
                  </a:extLst>
                </a:gridCol>
              </a:tblGrid>
              <a:tr h="846715">
                <a:tc>
                  <a:txBody>
                    <a:bodyPr/>
                    <a:lstStyle/>
                    <a:p>
                      <a:pPr algn="ctr"/>
                      <a:r>
                        <a:rPr lang="en-US" sz="2000" b="1" kern="1200" dirty="0">
                          <a:solidFill>
                            <a:schemeClr val="lt1"/>
                          </a:solidFill>
                          <a:latin typeface="Times New Roman" panose="02020603050405020304" pitchFamily="18" charset="0"/>
                          <a:ea typeface="+mn-ea"/>
                          <a:cs typeface="Times New Roman" panose="02020603050405020304" pitchFamily="18" charset="0"/>
                        </a:rPr>
                        <a:t>Step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kern="1200" dirty="0">
                          <a:solidFill>
                            <a:schemeClr val="lt1"/>
                          </a:solidFill>
                          <a:latin typeface="Times New Roman" panose="02020603050405020304" pitchFamily="18" charset="0"/>
                          <a:ea typeface="+mn-ea"/>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3899669"/>
                  </a:ext>
                </a:extLst>
              </a:tr>
              <a:tr h="846715">
                <a:tc>
                  <a:txBody>
                    <a:bodyPr/>
                    <a:lstStyle/>
                    <a:p>
                      <a:r>
                        <a:rPr lang="en-US" sz="1900" b="1" dirty="0">
                          <a:latin typeface="Times New Roman" panose="02020603050405020304" pitchFamily="18" charset="0"/>
                          <a:cs typeface="Times New Roman" panose="02020603050405020304" pitchFamily="18" charset="0"/>
                        </a:rPr>
                        <a:t>Descriptive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Performed statistical analysis to summarize key aspects of the data, focusing on fare amounts and payment types.</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3804908"/>
                  </a:ext>
                </a:extLst>
              </a:tr>
              <a:tr h="846715">
                <a:tc>
                  <a:txBody>
                    <a:bodyPr/>
                    <a:lstStyle/>
                    <a:p>
                      <a:r>
                        <a:rPr lang="en-US" sz="2000" b="1" kern="1200" dirty="0">
                          <a:solidFill>
                            <a:schemeClr val="dk1"/>
                          </a:solidFill>
                          <a:latin typeface="Times New Roman" panose="02020603050405020304" pitchFamily="18" charset="0"/>
                          <a:ea typeface="+mn-ea"/>
                          <a:cs typeface="Times New Roman" panose="02020603050405020304" pitchFamily="18" charset="0"/>
                        </a:rPr>
                        <a:t>Hypothesis</a:t>
                      </a:r>
                      <a:r>
                        <a:rPr lang="en-US" sz="2000" b="1" i="0" kern="1200" dirty="0">
                          <a:solidFill>
                            <a:schemeClr val="dk1"/>
                          </a:solidFill>
                          <a:effectLst/>
                          <a:latin typeface="Times New Roman" panose="02020603050405020304" pitchFamily="18" charset="0"/>
                          <a:ea typeface="+mn-ea"/>
                          <a:cs typeface="Times New Roman" panose="02020603050405020304" pitchFamily="18" charset="0"/>
                        </a:rPr>
                        <a:t> Testing</a:t>
                      </a:r>
                      <a:endParaRPr lang="en-US"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Conducted a t-test to evaluate the relationship between payment type and fare amount, testing the hypothesis that different payment methods influence fare amounts.</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7579456"/>
                  </a:ext>
                </a:extLst>
              </a:tr>
              <a:tr h="846715">
                <a:tc>
                  <a:txBody>
                    <a:bodyPr/>
                    <a:lstStyle/>
                    <a:p>
                      <a:r>
                        <a:rPr lang="en-US" sz="2000" b="1" dirty="0">
                          <a:latin typeface="Times New Roman" panose="02020603050405020304" pitchFamily="18" charset="0"/>
                          <a:cs typeface="Times New Roman" panose="02020603050405020304" pitchFamily="18" charset="0"/>
                        </a:rPr>
                        <a:t>Regression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2000" dirty="0">
                          <a:latin typeface="Times New Roman" panose="02020603050405020304" pitchFamily="18" charset="0"/>
                          <a:cs typeface="Times New Roman" panose="02020603050405020304" pitchFamily="18" charset="0"/>
                        </a:rPr>
                        <a:t>Implemented Linear regression to explore the relationship between trip duration (calculated from pickup and </a:t>
                      </a:r>
                      <a:r>
                        <a:rPr lang="en-US" sz="2000" dirty="0" err="1">
                          <a:latin typeface="Times New Roman" panose="02020603050405020304" pitchFamily="18" charset="0"/>
                          <a:cs typeface="Times New Roman" panose="02020603050405020304" pitchFamily="18" charset="0"/>
                        </a:rPr>
                        <a:t>dropoff</a:t>
                      </a:r>
                      <a:r>
                        <a:rPr lang="en-US" sz="2000" dirty="0">
                          <a:latin typeface="Times New Roman" panose="02020603050405020304" pitchFamily="18" charset="0"/>
                          <a:cs typeface="Times New Roman" panose="02020603050405020304" pitchFamily="18" charset="0"/>
                        </a:rPr>
                        <a:t> times) and fare amount and linear regression between trip distance and fare amount.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4144496"/>
                  </a:ext>
                </a:extLst>
              </a:tr>
            </a:tbl>
          </a:graphicData>
        </a:graphic>
      </p:graphicFrame>
      <p:cxnSp>
        <p:nvCxnSpPr>
          <p:cNvPr id="4" name="Straight Connector 3">
            <a:extLst>
              <a:ext uri="{FF2B5EF4-FFF2-40B4-BE49-F238E27FC236}">
                <a16:creationId xmlns:a16="http://schemas.microsoft.com/office/drawing/2014/main" id="{B4835E29-215C-40F3-7DA5-E52539E6481C}"/>
              </a:ext>
            </a:extLst>
          </p:cNvPr>
          <p:cNvCxnSpPr>
            <a:cxnSpLocks/>
          </p:cNvCxnSpPr>
          <p:nvPr/>
        </p:nvCxnSpPr>
        <p:spPr>
          <a:xfrm>
            <a:off x="838200" y="1073819"/>
            <a:ext cx="3364345"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7062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C5C58-9A6B-F861-4C90-4B608969C1B9}"/>
              </a:ext>
            </a:extLst>
          </p:cNvPr>
          <p:cNvSpPr/>
          <p:nvPr/>
        </p:nvSpPr>
        <p:spPr>
          <a:xfrm>
            <a:off x="0" y="3571309"/>
            <a:ext cx="6336145" cy="3286689"/>
          </a:xfrm>
          <a:prstGeom prst="rect">
            <a:avLst/>
          </a:prstGeom>
          <a:solidFill>
            <a:schemeClr val="bg2">
              <a:lumMod val="9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AF693-4F0A-6E00-CBC6-C0B001E3D914}"/>
              </a:ext>
            </a:extLst>
          </p:cNvPr>
          <p:cNvSpPr>
            <a:spLocks noGrp="1"/>
          </p:cNvSpPr>
          <p:nvPr>
            <p:ph type="title"/>
          </p:nvPr>
        </p:nvSpPr>
        <p:spPr/>
        <p:txBody>
          <a:bodyPr>
            <a:normAutofit fontScale="90000"/>
          </a:bodyPr>
          <a:lstStyle/>
          <a:p>
            <a:r>
              <a:rPr lang="en-US" sz="5000" b="1" dirty="0">
                <a:latin typeface="Times New Roman" panose="02020603050405020304" pitchFamily="18" charset="0"/>
                <a:ea typeface="Calibri" panose="020F0502020204030204" pitchFamily="34" charset="0"/>
                <a:cs typeface="Times New Roman" panose="02020603050405020304" pitchFamily="18" charset="0"/>
              </a:rPr>
              <a:t>Journey Insights</a:t>
            </a:r>
            <a:br>
              <a:rPr lang="en-US" sz="4500" b="1" dirty="0">
                <a:latin typeface="Times New Roman" panose="02020603050405020304" pitchFamily="18" charset="0"/>
                <a:ea typeface="Calibri" panose="020F0502020204030204" pitchFamily="34" charset="0"/>
                <a:cs typeface="Times New Roman" panose="02020603050405020304" pitchFamily="18" charset="0"/>
              </a:rPr>
            </a:br>
            <a:endParaRPr lang="en-US" sz="4500" b="1"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B4835E29-215C-40F3-7DA5-E52539E6481C}"/>
              </a:ext>
            </a:extLst>
          </p:cNvPr>
          <p:cNvCxnSpPr>
            <a:cxnSpLocks/>
          </p:cNvCxnSpPr>
          <p:nvPr/>
        </p:nvCxnSpPr>
        <p:spPr>
          <a:xfrm>
            <a:off x="838200" y="1073819"/>
            <a:ext cx="4158673" cy="0"/>
          </a:xfrm>
          <a:prstGeom prst="line">
            <a:avLst/>
          </a:prstGeom>
          <a:ln/>
        </p:spPr>
        <p:style>
          <a:lnRef idx="3">
            <a:schemeClr val="accent2"/>
          </a:lnRef>
          <a:fillRef idx="0">
            <a:schemeClr val="accent2"/>
          </a:fillRef>
          <a:effectRef idx="2">
            <a:schemeClr val="accent2"/>
          </a:effectRef>
          <a:fontRef idx="minor">
            <a:schemeClr val="tx1"/>
          </a:fontRef>
        </p:style>
      </p:cxnSp>
      <p:sp>
        <p:nvSpPr>
          <p:cNvPr id="7" name="Content Placeholder 6">
            <a:extLst>
              <a:ext uri="{FF2B5EF4-FFF2-40B4-BE49-F238E27FC236}">
                <a16:creationId xmlns:a16="http://schemas.microsoft.com/office/drawing/2014/main" id="{55C11E43-DA7F-C679-D442-6F44CC15E575}"/>
              </a:ext>
            </a:extLst>
          </p:cNvPr>
          <p:cNvSpPr>
            <a:spLocks noGrp="1"/>
          </p:cNvSpPr>
          <p:nvPr>
            <p:ph idx="1"/>
          </p:nvPr>
        </p:nvSpPr>
        <p:spPr>
          <a:xfrm>
            <a:off x="838200" y="1640902"/>
            <a:ext cx="10515600" cy="1603375"/>
          </a:xfrm>
        </p:spPr>
        <p:txBody>
          <a:bodyPr>
            <a:normAutofit/>
          </a:bodyPr>
          <a:lstStyle/>
          <a:p>
            <a:pPr algn="just"/>
            <a:r>
              <a:rPr lang="en-US" sz="2200" b="0" i="0" dirty="0">
                <a:effectLst/>
                <a:latin typeface="Times New Roman" panose="02020603050405020304" pitchFamily="18" charset="0"/>
                <a:cs typeface="Times New Roman" panose="02020603050405020304" pitchFamily="18" charset="0"/>
              </a:rPr>
              <a:t>Customers paying with cards tend to have a slightly higher average trip distance and fare amount compared to those paying with cash.</a:t>
            </a:r>
          </a:p>
          <a:p>
            <a:pPr algn="just"/>
            <a:r>
              <a:rPr lang="en-US" sz="2200" b="0" i="0" dirty="0">
                <a:effectLst/>
                <a:latin typeface="Times New Roman" panose="02020603050405020304" pitchFamily="18" charset="0"/>
                <a:cs typeface="Times New Roman" panose="02020603050405020304" pitchFamily="18" charset="0"/>
              </a:rPr>
              <a:t>Indicates that customers prefer to pay more with cards when they have high fare amounts and long trip distances.</a:t>
            </a:r>
          </a:p>
        </p:txBody>
      </p:sp>
      <p:pic>
        <p:nvPicPr>
          <p:cNvPr id="9" name="Picture 8" descr="A graph of different sizes and numbers&#10;&#10;Description automatically generated with medium confidence">
            <a:extLst>
              <a:ext uri="{FF2B5EF4-FFF2-40B4-BE49-F238E27FC236}">
                <a16:creationId xmlns:a16="http://schemas.microsoft.com/office/drawing/2014/main" id="{EE49B1B2-34F8-EC7C-CD08-D405FA704CA9}"/>
              </a:ext>
            </a:extLst>
          </p:cNvPr>
          <p:cNvPicPr>
            <a:picLocks noChangeAspect="1"/>
          </p:cNvPicPr>
          <p:nvPr/>
        </p:nvPicPr>
        <p:blipFill rotWithShape="1">
          <a:blip r:embed="rId2">
            <a:extLst>
              <a:ext uri="{28A0092B-C50C-407E-A947-70E740481C1C}">
                <a14:useLocalDpi xmlns:a14="http://schemas.microsoft.com/office/drawing/2010/main" val="0"/>
              </a:ext>
            </a:extLst>
          </a:blip>
          <a:srcRect l="1458" t="4802" r="4154" b="2379"/>
          <a:stretch/>
        </p:blipFill>
        <p:spPr>
          <a:xfrm>
            <a:off x="166251" y="4085564"/>
            <a:ext cx="5980557" cy="2703164"/>
          </a:xfrm>
          <a:prstGeom prst="rect">
            <a:avLst/>
          </a:prstGeom>
        </p:spPr>
      </p:pic>
      <p:sp>
        <p:nvSpPr>
          <p:cNvPr id="10" name="TextBox 9">
            <a:extLst>
              <a:ext uri="{FF2B5EF4-FFF2-40B4-BE49-F238E27FC236}">
                <a16:creationId xmlns:a16="http://schemas.microsoft.com/office/drawing/2014/main" id="{005ACD3A-E411-9BC5-0B22-7B65477DC12B}"/>
              </a:ext>
            </a:extLst>
          </p:cNvPr>
          <p:cNvSpPr txBox="1"/>
          <p:nvPr/>
        </p:nvSpPr>
        <p:spPr>
          <a:xfrm>
            <a:off x="932883" y="3526709"/>
            <a:ext cx="174567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Fare Amount</a:t>
            </a:r>
          </a:p>
        </p:txBody>
      </p:sp>
      <p:sp>
        <p:nvSpPr>
          <p:cNvPr id="11" name="TextBox 10">
            <a:extLst>
              <a:ext uri="{FF2B5EF4-FFF2-40B4-BE49-F238E27FC236}">
                <a16:creationId xmlns:a16="http://schemas.microsoft.com/office/drawing/2014/main" id="{D221DA51-F582-EA50-88C6-991FDE90A1CF}"/>
              </a:ext>
            </a:extLst>
          </p:cNvPr>
          <p:cNvSpPr txBox="1"/>
          <p:nvPr/>
        </p:nvSpPr>
        <p:spPr>
          <a:xfrm>
            <a:off x="4327247" y="3526709"/>
            <a:ext cx="174567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Trip Distance</a:t>
            </a:r>
          </a:p>
        </p:txBody>
      </p:sp>
      <p:graphicFrame>
        <p:nvGraphicFramePr>
          <p:cNvPr id="12" name="Content Placeholder 5">
            <a:extLst>
              <a:ext uri="{FF2B5EF4-FFF2-40B4-BE49-F238E27FC236}">
                <a16:creationId xmlns:a16="http://schemas.microsoft.com/office/drawing/2014/main" id="{858BE30A-0BD6-FAE8-A039-9656556935ED}"/>
              </a:ext>
            </a:extLst>
          </p:cNvPr>
          <p:cNvGraphicFramePr>
            <a:graphicFrameLocks/>
          </p:cNvGraphicFramePr>
          <p:nvPr>
            <p:extLst>
              <p:ext uri="{D42A27DB-BD31-4B8C-83A1-F6EECF244321}">
                <p14:modId xmlns:p14="http://schemas.microsoft.com/office/powerpoint/2010/main" val="3333799995"/>
              </p:ext>
            </p:extLst>
          </p:nvPr>
        </p:nvGraphicFramePr>
        <p:xfrm>
          <a:off x="6427560" y="3571309"/>
          <a:ext cx="5468876" cy="3092592"/>
        </p:xfrm>
        <a:graphic>
          <a:graphicData uri="http://schemas.openxmlformats.org/drawingml/2006/table">
            <a:tbl>
              <a:tblPr firstRow="1" bandRow="1">
                <a:tableStyleId>{21E4AEA4-8DFA-4A89-87EB-49C32662AFE0}</a:tableStyleId>
              </a:tblPr>
              <a:tblGrid>
                <a:gridCol w="1247858">
                  <a:extLst>
                    <a:ext uri="{9D8B030D-6E8A-4147-A177-3AD203B41FA5}">
                      <a16:colId xmlns:a16="http://schemas.microsoft.com/office/drawing/2014/main" val="2288145797"/>
                    </a:ext>
                  </a:extLst>
                </a:gridCol>
                <a:gridCol w="1366981">
                  <a:extLst>
                    <a:ext uri="{9D8B030D-6E8A-4147-A177-3AD203B41FA5}">
                      <a16:colId xmlns:a16="http://schemas.microsoft.com/office/drawing/2014/main" val="1393860544"/>
                    </a:ext>
                  </a:extLst>
                </a:gridCol>
                <a:gridCol w="1403928">
                  <a:extLst>
                    <a:ext uri="{9D8B030D-6E8A-4147-A177-3AD203B41FA5}">
                      <a16:colId xmlns:a16="http://schemas.microsoft.com/office/drawing/2014/main" val="4089257599"/>
                    </a:ext>
                  </a:extLst>
                </a:gridCol>
                <a:gridCol w="1450109">
                  <a:extLst>
                    <a:ext uri="{9D8B030D-6E8A-4147-A177-3AD203B41FA5}">
                      <a16:colId xmlns:a16="http://schemas.microsoft.com/office/drawing/2014/main" val="3601757142"/>
                    </a:ext>
                  </a:extLst>
                </a:gridCol>
              </a:tblGrid>
              <a:tr h="611784">
                <a:tc>
                  <a:txBody>
                    <a:bodyPr/>
                    <a:lstStyle/>
                    <a:p>
                      <a:pPr algn="ctr"/>
                      <a:endParaRPr lang="en-US" sz="2000" b="1" kern="1200" dirty="0">
                        <a:solidFill>
                          <a:schemeClr val="lt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kern="1200" dirty="0">
                          <a:solidFill>
                            <a:schemeClr val="lt1"/>
                          </a:solidFill>
                          <a:latin typeface="Times New Roman" panose="02020603050405020304" pitchFamily="18" charset="0"/>
                          <a:ea typeface="+mn-ea"/>
                          <a:cs typeface="Times New Roman" panose="02020603050405020304" pitchFamily="18" charset="0"/>
                        </a:rPr>
                        <a:t>Payment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kern="1200" dirty="0">
                          <a:solidFill>
                            <a:schemeClr val="lt1"/>
                          </a:solidFill>
                          <a:latin typeface="Times New Roman" panose="02020603050405020304" pitchFamily="18" charset="0"/>
                          <a:ea typeface="+mn-ea"/>
                          <a:cs typeface="Times New Roman" panose="02020603050405020304" pitchFamily="18" charset="0"/>
                        </a:rPr>
                        <a:t>Mean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kern="1200" dirty="0">
                          <a:solidFill>
                            <a:schemeClr val="lt1"/>
                          </a:solidFill>
                          <a:latin typeface="Times New Roman" panose="02020603050405020304" pitchFamily="18" charset="0"/>
                          <a:ea typeface="+mn-ea"/>
                          <a:cs typeface="Times New Roman" panose="02020603050405020304" pitchFamily="18" charset="0"/>
                        </a:rPr>
                        <a:t>Standard Deviation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3899669"/>
                  </a:ext>
                </a:extLst>
              </a:tr>
              <a:tr h="566496">
                <a:tc>
                  <a:txBody>
                    <a:bodyPr/>
                    <a:lstStyle/>
                    <a:p>
                      <a:r>
                        <a:rPr lang="en-US" sz="1900" b="1" dirty="0">
                          <a:latin typeface="Times New Roman" panose="02020603050405020304" pitchFamily="18" charset="0"/>
                          <a:cs typeface="Times New Roman" panose="02020603050405020304" pitchFamily="18" charset="0"/>
                        </a:rPr>
                        <a:t>Fare Amount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latin typeface="Times New Roman" panose="02020603050405020304" pitchFamily="18" charset="0"/>
                          <a:cs typeface="Times New Roman" panose="02020603050405020304" pitchFamily="18" charset="0"/>
                        </a:rPr>
                        <a:t>Card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latin typeface="Times New Roman" panose="02020603050405020304" pitchFamily="18" charset="0"/>
                          <a:cs typeface="Times New Roman" panose="02020603050405020304" pitchFamily="18" charset="0"/>
                        </a:rPr>
                        <a:t>13.7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latin typeface="Times New Roman" panose="02020603050405020304" pitchFamily="18" charset="0"/>
                          <a:cs typeface="Times New Roman" panose="02020603050405020304"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3804908"/>
                  </a:ext>
                </a:extLst>
              </a:tr>
              <a:tr h="480291">
                <a:tc>
                  <a:txBody>
                    <a:bodyPr/>
                    <a:lstStyle/>
                    <a:p>
                      <a:endParaRPr lang="en-US" sz="19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latin typeface="Times New Roman" panose="02020603050405020304" pitchFamily="18" charset="0"/>
                          <a:cs typeface="Times New Roman" panose="02020603050405020304" pitchFamily="18" charset="0"/>
                        </a:rPr>
                        <a:t>Cash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latin typeface="Times New Roman" panose="02020603050405020304" pitchFamily="18" charset="0"/>
                          <a:cs typeface="Times New Roman" panose="02020603050405020304" pitchFamily="18" charset="0"/>
                        </a:rPr>
                        <a:t>12.25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latin typeface="Times New Roman" panose="02020603050405020304" pitchFamily="18" charset="0"/>
                          <a:cs typeface="Times New Roman" panose="02020603050405020304" pitchFamily="18" charset="0"/>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0557698"/>
                  </a:ext>
                </a:extLst>
              </a:tr>
              <a:tr h="637757">
                <a:tc>
                  <a:txBody>
                    <a:bodyPr/>
                    <a:lstStyle/>
                    <a:p>
                      <a:r>
                        <a:rPr lang="en-US" sz="2000" b="1" kern="1200" dirty="0">
                          <a:solidFill>
                            <a:schemeClr val="dk1"/>
                          </a:solidFill>
                          <a:latin typeface="Times New Roman" panose="02020603050405020304" pitchFamily="18" charset="0"/>
                          <a:ea typeface="+mn-ea"/>
                          <a:cs typeface="Times New Roman" panose="02020603050405020304" pitchFamily="18" charset="0"/>
                        </a:rPr>
                        <a:t>Trip Distance</a:t>
                      </a:r>
                      <a:endParaRPr lang="en-US"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latin typeface="Times New Roman" panose="02020603050405020304" pitchFamily="18" charset="0"/>
                          <a:cs typeface="Times New Roman" panose="02020603050405020304" pitchFamily="18" charset="0"/>
                        </a:rPr>
                        <a:t>Card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latin typeface="Times New Roman" panose="02020603050405020304" pitchFamily="18" charset="0"/>
                          <a:cs typeface="Times New Roman" panose="02020603050405020304" pitchFamily="18" charset="0"/>
                        </a:rPr>
                        <a:t>3.23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latin typeface="Times New Roman" panose="02020603050405020304" pitchFamily="18" charset="0"/>
                          <a:cs typeface="Times New Roman" panose="02020603050405020304" pitchFamily="18" charset="0"/>
                        </a:rPr>
                        <a:t>2.32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7579456"/>
                  </a:ext>
                </a:extLst>
              </a:tr>
              <a:tr h="539661">
                <a:tc>
                  <a:txBody>
                    <a:bodyPr/>
                    <a:lstStyle/>
                    <a:p>
                      <a:endParaRPr lang="en-US"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1" dirty="0">
                          <a:latin typeface="Times New Roman" panose="02020603050405020304" pitchFamily="18" charset="0"/>
                          <a:cs typeface="Times New Roman" panose="02020603050405020304" pitchFamily="18" charset="0"/>
                        </a:rPr>
                        <a:t>Cash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latin typeface="Times New Roman" panose="02020603050405020304" pitchFamily="18" charset="0"/>
                          <a:cs typeface="Times New Roman" panose="02020603050405020304" pitchFamily="18"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a:latin typeface="Times New Roman" panose="02020603050405020304" pitchFamily="18" charset="0"/>
                          <a:cs typeface="Times New Roman" panose="02020603050405020304" pitchFamily="18" charset="0"/>
                        </a:rPr>
                        <a:t>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4144496"/>
                  </a:ext>
                </a:extLst>
              </a:tr>
            </a:tbl>
          </a:graphicData>
        </a:graphic>
      </p:graphicFrame>
    </p:spTree>
    <p:extLst>
      <p:ext uri="{BB962C8B-B14F-4D97-AF65-F5344CB8AC3E}">
        <p14:creationId xmlns:p14="http://schemas.microsoft.com/office/powerpoint/2010/main" val="394560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EB0AAB-6A8D-0439-B307-71EE2211BE56}"/>
              </a:ext>
            </a:extLst>
          </p:cNvPr>
          <p:cNvSpPr/>
          <p:nvPr/>
        </p:nvSpPr>
        <p:spPr>
          <a:xfrm>
            <a:off x="692727" y="480291"/>
            <a:ext cx="4590473" cy="5181600"/>
          </a:xfrm>
          <a:prstGeom prst="rect">
            <a:avLst/>
          </a:prstGeom>
          <a:solidFill>
            <a:schemeClr val="bg2">
              <a:lumMod val="9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e chart with numbers and a number of cash&#10;&#10;Description automatically generated">
            <a:extLst>
              <a:ext uri="{FF2B5EF4-FFF2-40B4-BE49-F238E27FC236}">
                <a16:creationId xmlns:a16="http://schemas.microsoft.com/office/drawing/2014/main" id="{AA947D8A-0BE6-5E3A-B218-19E92B8E2AA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046" t="15504" r="12103" b="8021"/>
          <a:stretch/>
        </p:blipFill>
        <p:spPr>
          <a:xfrm>
            <a:off x="822036" y="1196109"/>
            <a:ext cx="4322619" cy="3874655"/>
          </a:xfrm>
        </p:spPr>
      </p:pic>
      <p:sp>
        <p:nvSpPr>
          <p:cNvPr id="4" name="Text Placeholder 3">
            <a:extLst>
              <a:ext uri="{FF2B5EF4-FFF2-40B4-BE49-F238E27FC236}">
                <a16:creationId xmlns:a16="http://schemas.microsoft.com/office/drawing/2014/main" id="{8938A9F4-10BD-8587-F628-26F3B9031BEA}"/>
              </a:ext>
            </a:extLst>
          </p:cNvPr>
          <p:cNvSpPr>
            <a:spLocks noGrp="1"/>
          </p:cNvSpPr>
          <p:nvPr>
            <p:ph type="body" sz="half" idx="2"/>
          </p:nvPr>
        </p:nvSpPr>
        <p:spPr>
          <a:xfrm>
            <a:off x="5828234" y="1934117"/>
            <a:ext cx="6169891" cy="3811588"/>
          </a:xfrm>
        </p:spPr>
        <p:txBody>
          <a:bodyPr>
            <a:normAutofit/>
          </a:bodyPr>
          <a:lstStyle/>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proportion of customers paying with cards is significantly higher than those paying with cash, with card payments accounting for 67.5% of all transactions compared to cash payments at 32.5%.</a:t>
            </a:r>
          </a:p>
          <a:p>
            <a:pPr algn="just"/>
            <a:endParaRPr lang="en-US" sz="20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indicates a strong preference among customers for using card payments over cash, potentially due to convenience, security, or incentives offered for card transactions.</a:t>
            </a:r>
          </a:p>
        </p:txBody>
      </p:sp>
      <p:sp>
        <p:nvSpPr>
          <p:cNvPr id="7" name="Title 1">
            <a:extLst>
              <a:ext uri="{FF2B5EF4-FFF2-40B4-BE49-F238E27FC236}">
                <a16:creationId xmlns:a16="http://schemas.microsoft.com/office/drawing/2014/main" id="{6F28AD6A-8A7B-04E6-74F5-54CCDBB9D548}"/>
              </a:ext>
            </a:extLst>
          </p:cNvPr>
          <p:cNvSpPr>
            <a:spLocks noGrp="1"/>
          </p:cNvSpPr>
          <p:nvPr>
            <p:ph type="title"/>
          </p:nvPr>
        </p:nvSpPr>
        <p:spPr>
          <a:xfrm>
            <a:off x="7899576" y="402070"/>
            <a:ext cx="3932237" cy="1600200"/>
          </a:xfrm>
        </p:spPr>
        <p:txBody>
          <a:bodyPr>
            <a:normAutofit fontScale="90000"/>
          </a:bodyPr>
          <a:lstStyle/>
          <a:p>
            <a:r>
              <a:rPr lang="en-US" sz="5000" b="1" dirty="0">
                <a:latin typeface="Times New Roman" panose="02020603050405020304" pitchFamily="18" charset="0"/>
                <a:ea typeface="Calibri" panose="020F0502020204030204" pitchFamily="34" charset="0"/>
                <a:cs typeface="Times New Roman" panose="02020603050405020304" pitchFamily="18" charset="0"/>
              </a:rPr>
              <a:t>Preference of Payment Types</a:t>
            </a:r>
            <a:br>
              <a:rPr lang="en-US" sz="4500" b="1" dirty="0">
                <a:latin typeface="Times New Roman" panose="02020603050405020304" pitchFamily="18" charset="0"/>
                <a:ea typeface="Calibri" panose="020F0502020204030204" pitchFamily="34" charset="0"/>
                <a:cs typeface="Times New Roman" panose="02020603050405020304" pitchFamily="18" charset="0"/>
              </a:rPr>
            </a:br>
            <a:endParaRPr lang="en-US" sz="4500" b="1"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1441F969-A911-5D28-8465-18C7EC781B3F}"/>
              </a:ext>
            </a:extLst>
          </p:cNvPr>
          <p:cNvCxnSpPr>
            <a:cxnSpLocks/>
          </p:cNvCxnSpPr>
          <p:nvPr/>
        </p:nvCxnSpPr>
        <p:spPr>
          <a:xfrm>
            <a:off x="8012649" y="1512546"/>
            <a:ext cx="3706090" cy="0"/>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2932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F693-4F0A-6E00-CBC6-C0B001E3D914}"/>
              </a:ext>
            </a:extLst>
          </p:cNvPr>
          <p:cNvSpPr>
            <a:spLocks noGrp="1"/>
          </p:cNvSpPr>
          <p:nvPr>
            <p:ph type="title"/>
          </p:nvPr>
        </p:nvSpPr>
        <p:spPr/>
        <p:txBody>
          <a:bodyPr>
            <a:normAutofit fontScale="90000"/>
          </a:bodyPr>
          <a:lstStyle/>
          <a:p>
            <a:r>
              <a:rPr lang="en-US" sz="5000" b="1" dirty="0">
                <a:latin typeface="Times New Roman" panose="02020603050405020304" pitchFamily="18" charset="0"/>
                <a:ea typeface="Calibri" panose="020F0502020204030204" pitchFamily="34" charset="0"/>
                <a:cs typeface="Times New Roman" panose="02020603050405020304" pitchFamily="18" charset="0"/>
              </a:rPr>
              <a:t>Passenger Count Analysis</a:t>
            </a:r>
            <a:br>
              <a:rPr lang="en-US" sz="4500" b="1" dirty="0">
                <a:latin typeface="Times New Roman" panose="02020603050405020304" pitchFamily="18" charset="0"/>
                <a:ea typeface="Calibri" panose="020F0502020204030204" pitchFamily="34" charset="0"/>
                <a:cs typeface="Times New Roman" panose="02020603050405020304" pitchFamily="18" charset="0"/>
              </a:rPr>
            </a:br>
            <a:endParaRPr lang="en-US" sz="4500" b="1"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B4835E29-215C-40F3-7DA5-E52539E6481C}"/>
              </a:ext>
            </a:extLst>
          </p:cNvPr>
          <p:cNvCxnSpPr>
            <a:cxnSpLocks/>
          </p:cNvCxnSpPr>
          <p:nvPr/>
        </p:nvCxnSpPr>
        <p:spPr>
          <a:xfrm>
            <a:off x="838200" y="1073819"/>
            <a:ext cx="6523182" cy="0"/>
          </a:xfrm>
          <a:prstGeom prst="line">
            <a:avLst/>
          </a:prstGeom>
          <a:ln/>
        </p:spPr>
        <p:style>
          <a:lnRef idx="3">
            <a:schemeClr val="accent2"/>
          </a:lnRef>
          <a:fillRef idx="0">
            <a:schemeClr val="accent2"/>
          </a:fillRef>
          <a:effectRef idx="2">
            <a:schemeClr val="accent2"/>
          </a:effectRef>
          <a:fontRef idx="minor">
            <a:schemeClr val="tx1"/>
          </a:fontRef>
        </p:style>
      </p:cxnSp>
      <p:sp>
        <p:nvSpPr>
          <p:cNvPr id="7" name="Content Placeholder 6">
            <a:extLst>
              <a:ext uri="{FF2B5EF4-FFF2-40B4-BE49-F238E27FC236}">
                <a16:creationId xmlns:a16="http://schemas.microsoft.com/office/drawing/2014/main" id="{55C11E43-DA7F-C679-D442-6F44CC15E575}"/>
              </a:ext>
            </a:extLst>
          </p:cNvPr>
          <p:cNvSpPr>
            <a:spLocks noGrp="1"/>
          </p:cNvSpPr>
          <p:nvPr>
            <p:ph idx="1"/>
          </p:nvPr>
        </p:nvSpPr>
        <p:spPr>
          <a:xfrm>
            <a:off x="708890" y="1223301"/>
            <a:ext cx="11187546" cy="2739099"/>
          </a:xfrm>
        </p:spPr>
        <p:txBody>
          <a:bodyPr>
            <a:normAutofit fontScale="92500"/>
          </a:bodyPr>
          <a:lstStyle/>
          <a:p>
            <a:pPr algn="just"/>
            <a:r>
              <a:rPr lang="en-US" sz="2200" dirty="0">
                <a:latin typeface="Times New Roman" panose="02020603050405020304" pitchFamily="18" charset="0"/>
                <a:cs typeface="Times New Roman" panose="02020603050405020304" pitchFamily="18" charset="0"/>
              </a:rPr>
              <a:t>Among card payments, rides with a single passenger (</a:t>
            </a:r>
            <a:r>
              <a:rPr lang="en-US" sz="2200" dirty="0" err="1">
                <a:latin typeface="Times New Roman" panose="02020603050405020304" pitchFamily="18" charset="0"/>
                <a:cs typeface="Times New Roman" panose="02020603050405020304" pitchFamily="18" charset="0"/>
              </a:rPr>
              <a:t>passenger_count</a:t>
            </a:r>
            <a:r>
              <a:rPr lang="en-US" sz="2200" dirty="0">
                <a:latin typeface="Times New Roman" panose="02020603050405020304" pitchFamily="18" charset="0"/>
                <a:cs typeface="Times New Roman" panose="02020603050405020304" pitchFamily="18" charset="0"/>
              </a:rPr>
              <a:t> = 1) comprise the largest proportion, constituting 40.08% of all card transactions.</a:t>
            </a:r>
          </a:p>
          <a:p>
            <a:pPr algn="just"/>
            <a:r>
              <a:rPr lang="en-US" sz="2200" dirty="0">
                <a:latin typeface="Times New Roman" panose="02020603050405020304" pitchFamily="18" charset="0"/>
                <a:cs typeface="Times New Roman" panose="02020603050405020304" pitchFamily="18" charset="0"/>
              </a:rPr>
              <a:t>Similarly, cash payments are predominantly associated with single-passenger rides, making up 20.04% of all cash transactions.</a:t>
            </a:r>
          </a:p>
          <a:p>
            <a:pPr algn="just"/>
            <a:r>
              <a:rPr lang="en-US" sz="2200" dirty="0">
                <a:latin typeface="Times New Roman" panose="02020603050405020304" pitchFamily="18" charset="0"/>
                <a:cs typeface="Times New Roman" panose="02020603050405020304" pitchFamily="18" charset="0"/>
              </a:rPr>
              <a:t>There is a noticeable decrease in the percentage of transactions as the passenger count increases, suggesting that larger groups are less likely to use taxis or may opt for alternative payment methods.</a:t>
            </a:r>
          </a:p>
          <a:p>
            <a:pPr algn="just"/>
            <a:r>
              <a:rPr lang="en-US" sz="2200" dirty="0">
                <a:latin typeface="Times New Roman" panose="02020603050405020304" pitchFamily="18" charset="0"/>
                <a:cs typeface="Times New Roman" panose="02020603050405020304" pitchFamily="18" charset="0"/>
              </a:rPr>
              <a:t>These insights emphasize the importance of considering both payment method and passenger count when analyzing transaction data, as they provide valuable insights into customer behavior and preferences.</a:t>
            </a:r>
          </a:p>
        </p:txBody>
      </p:sp>
      <p:pic>
        <p:nvPicPr>
          <p:cNvPr id="6" name="Picture 5" descr="A graph with different colored squares&#10;&#10;Description automatically generated with medium confidence">
            <a:extLst>
              <a:ext uri="{FF2B5EF4-FFF2-40B4-BE49-F238E27FC236}">
                <a16:creationId xmlns:a16="http://schemas.microsoft.com/office/drawing/2014/main" id="{264BA957-291A-F093-9A76-85835CD3862D}"/>
              </a:ext>
            </a:extLst>
          </p:cNvPr>
          <p:cNvPicPr>
            <a:picLocks noChangeAspect="1"/>
          </p:cNvPicPr>
          <p:nvPr/>
        </p:nvPicPr>
        <p:blipFill rotWithShape="1">
          <a:blip r:embed="rId2">
            <a:extLst>
              <a:ext uri="{28A0092B-C50C-407E-A947-70E740481C1C}">
                <a14:useLocalDpi xmlns:a14="http://schemas.microsoft.com/office/drawing/2010/main" val="0"/>
              </a:ext>
            </a:extLst>
          </a:blip>
          <a:srcRect l="339" t="2570" r="678"/>
          <a:stretch/>
        </p:blipFill>
        <p:spPr>
          <a:xfrm>
            <a:off x="249382" y="4036291"/>
            <a:ext cx="11748654" cy="2821708"/>
          </a:xfrm>
          <a:prstGeom prst="rect">
            <a:avLst/>
          </a:prstGeom>
        </p:spPr>
      </p:pic>
    </p:spTree>
    <p:extLst>
      <p:ext uri="{BB962C8B-B14F-4D97-AF65-F5344CB8AC3E}">
        <p14:creationId xmlns:p14="http://schemas.microsoft.com/office/powerpoint/2010/main" val="3300973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337</TotalTime>
  <Words>689</Words>
  <Application>Microsoft Office PowerPoint</Application>
  <PresentationFormat>Widescreen</PresentationFormat>
  <Paragraphs>78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Times New Roman</vt:lpstr>
      <vt:lpstr>Office Theme</vt:lpstr>
      <vt:lpstr>MAXIMIZING REVENUE FOR DRIVERS</vt:lpstr>
      <vt:lpstr>Agenda </vt:lpstr>
      <vt:lpstr>Problem Statement </vt:lpstr>
      <vt:lpstr>Research Question </vt:lpstr>
      <vt:lpstr>Data Overview For this analysis, we utilized the comprehensive dataset of NYC Taxi Trip records, used data cleaning and feature engineering procedures to concentrate solely on the relevant columns essential for our investigation. </vt:lpstr>
      <vt:lpstr>Methodology </vt:lpstr>
      <vt:lpstr>Journey Insights </vt:lpstr>
      <vt:lpstr>Preference of Payment Types </vt:lpstr>
      <vt:lpstr>Passenger Count Analysis </vt:lpstr>
      <vt:lpstr>Hypothesis Testing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Johar Ali Shaik</dc:creator>
  <cp:lastModifiedBy>Johar Ali Shaik</cp:lastModifiedBy>
  <cp:revision>3</cp:revision>
  <dcterms:created xsi:type="dcterms:W3CDTF">2024-07-31T21:33:13Z</dcterms:created>
  <dcterms:modified xsi:type="dcterms:W3CDTF">2024-08-12T05:43:43Z</dcterms:modified>
</cp:coreProperties>
</file>