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3" r:id="rId3"/>
    <p:sldId id="264" r:id="rId4"/>
    <p:sldId id="265" r:id="rId5"/>
    <p:sldId id="259" r:id="rId6"/>
    <p:sldId id="260" r:id="rId7"/>
    <p:sldId id="257" r:id="rId8"/>
    <p:sldId id="261"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p:scale>
          <a:sx n="81" d="100"/>
          <a:sy n="81" d="100"/>
        </p:scale>
        <p:origin x="-300" y="-3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D3C12F-E5D7-4215-A332-83B629D6A8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 xmlns:a16="http://schemas.microsoft.com/office/drawing/2014/main" id="{09B63DA2-EB1B-450D-B88C-D439E70991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 xmlns:a16="http://schemas.microsoft.com/office/drawing/2014/main" id="{69770CB8-3CF9-4CB2-BACB-4C496E14F76C}"/>
              </a:ext>
            </a:extLst>
          </p:cNvPr>
          <p:cNvSpPr>
            <a:spLocks noGrp="1"/>
          </p:cNvSpPr>
          <p:nvPr>
            <p:ph type="dt" sz="half" idx="10"/>
          </p:nvPr>
        </p:nvSpPr>
        <p:spPr/>
        <p:txBody>
          <a:bodyPr/>
          <a:lstStyle/>
          <a:p>
            <a:fld id="{70A88D76-CAD4-44DD-B258-DBBE49D03CF8}" type="datetimeFigureOut">
              <a:rPr lang="en-GB" smtClean="0"/>
              <a:t>28/06/2020</a:t>
            </a:fld>
            <a:endParaRPr lang="en-GB"/>
          </a:p>
        </p:txBody>
      </p:sp>
      <p:sp>
        <p:nvSpPr>
          <p:cNvPr id="5" name="Footer Placeholder 4">
            <a:extLst>
              <a:ext uri="{FF2B5EF4-FFF2-40B4-BE49-F238E27FC236}">
                <a16:creationId xmlns="" xmlns:a16="http://schemas.microsoft.com/office/drawing/2014/main" id="{BBCB555A-66AC-4012-B7B2-907C97935BF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0E108E49-679B-46A7-9D1A-5B1AB4533712}"/>
              </a:ext>
            </a:extLst>
          </p:cNvPr>
          <p:cNvSpPr>
            <a:spLocks noGrp="1"/>
          </p:cNvSpPr>
          <p:nvPr>
            <p:ph type="sldNum" sz="quarter" idx="12"/>
          </p:nvPr>
        </p:nvSpPr>
        <p:spPr/>
        <p:txBody>
          <a:bodyPr/>
          <a:lstStyle/>
          <a:p>
            <a:fld id="{A0504BFE-3DAB-42E4-B8B3-90271A3F7733}" type="slidenum">
              <a:rPr lang="en-GB" smtClean="0"/>
              <a:t>‹#›</a:t>
            </a:fld>
            <a:endParaRPr lang="en-GB"/>
          </a:p>
        </p:txBody>
      </p:sp>
    </p:spTree>
    <p:extLst>
      <p:ext uri="{BB962C8B-B14F-4D97-AF65-F5344CB8AC3E}">
        <p14:creationId xmlns:p14="http://schemas.microsoft.com/office/powerpoint/2010/main" val="2023962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E73E1D-B532-44D4-B809-E2F2A2128A2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 xmlns:a16="http://schemas.microsoft.com/office/drawing/2014/main" id="{8B2E6C76-6CC5-4B79-9A21-1A64D20B23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78E1F868-7A42-4ABB-B686-3D10DAD7A62E}"/>
              </a:ext>
            </a:extLst>
          </p:cNvPr>
          <p:cNvSpPr>
            <a:spLocks noGrp="1"/>
          </p:cNvSpPr>
          <p:nvPr>
            <p:ph type="dt" sz="half" idx="10"/>
          </p:nvPr>
        </p:nvSpPr>
        <p:spPr/>
        <p:txBody>
          <a:bodyPr/>
          <a:lstStyle/>
          <a:p>
            <a:fld id="{70A88D76-CAD4-44DD-B258-DBBE49D03CF8}" type="datetimeFigureOut">
              <a:rPr lang="en-GB" smtClean="0"/>
              <a:t>28/06/2020</a:t>
            </a:fld>
            <a:endParaRPr lang="en-GB"/>
          </a:p>
        </p:txBody>
      </p:sp>
      <p:sp>
        <p:nvSpPr>
          <p:cNvPr id="5" name="Footer Placeholder 4">
            <a:extLst>
              <a:ext uri="{FF2B5EF4-FFF2-40B4-BE49-F238E27FC236}">
                <a16:creationId xmlns="" xmlns:a16="http://schemas.microsoft.com/office/drawing/2014/main" id="{B827E6EF-1DCF-4A9E-A094-B70206AD422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414DBEEF-DF20-460C-9506-908F11ADCE56}"/>
              </a:ext>
            </a:extLst>
          </p:cNvPr>
          <p:cNvSpPr>
            <a:spLocks noGrp="1"/>
          </p:cNvSpPr>
          <p:nvPr>
            <p:ph type="sldNum" sz="quarter" idx="12"/>
          </p:nvPr>
        </p:nvSpPr>
        <p:spPr/>
        <p:txBody>
          <a:bodyPr/>
          <a:lstStyle/>
          <a:p>
            <a:fld id="{A0504BFE-3DAB-42E4-B8B3-90271A3F7733}" type="slidenum">
              <a:rPr lang="en-GB" smtClean="0"/>
              <a:t>‹#›</a:t>
            </a:fld>
            <a:endParaRPr lang="en-GB"/>
          </a:p>
        </p:txBody>
      </p:sp>
    </p:spTree>
    <p:extLst>
      <p:ext uri="{BB962C8B-B14F-4D97-AF65-F5344CB8AC3E}">
        <p14:creationId xmlns:p14="http://schemas.microsoft.com/office/powerpoint/2010/main" val="3935190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643EABA2-42DC-4927-8CBD-156A69A35F3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 xmlns:a16="http://schemas.microsoft.com/office/drawing/2014/main" id="{752CD149-62AF-40BF-904F-EB9FF2BC1F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C87666FA-D7DD-447D-9301-3A35C956FDFA}"/>
              </a:ext>
            </a:extLst>
          </p:cNvPr>
          <p:cNvSpPr>
            <a:spLocks noGrp="1"/>
          </p:cNvSpPr>
          <p:nvPr>
            <p:ph type="dt" sz="half" idx="10"/>
          </p:nvPr>
        </p:nvSpPr>
        <p:spPr/>
        <p:txBody>
          <a:bodyPr/>
          <a:lstStyle/>
          <a:p>
            <a:fld id="{70A88D76-CAD4-44DD-B258-DBBE49D03CF8}" type="datetimeFigureOut">
              <a:rPr lang="en-GB" smtClean="0"/>
              <a:t>28/06/2020</a:t>
            </a:fld>
            <a:endParaRPr lang="en-GB"/>
          </a:p>
        </p:txBody>
      </p:sp>
      <p:sp>
        <p:nvSpPr>
          <p:cNvPr id="5" name="Footer Placeholder 4">
            <a:extLst>
              <a:ext uri="{FF2B5EF4-FFF2-40B4-BE49-F238E27FC236}">
                <a16:creationId xmlns="" xmlns:a16="http://schemas.microsoft.com/office/drawing/2014/main" id="{692F55B8-6A03-4FC7-AB93-C1788B1983A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3B356B30-2528-402F-8179-721A514C9500}"/>
              </a:ext>
            </a:extLst>
          </p:cNvPr>
          <p:cNvSpPr>
            <a:spLocks noGrp="1"/>
          </p:cNvSpPr>
          <p:nvPr>
            <p:ph type="sldNum" sz="quarter" idx="12"/>
          </p:nvPr>
        </p:nvSpPr>
        <p:spPr/>
        <p:txBody>
          <a:bodyPr/>
          <a:lstStyle/>
          <a:p>
            <a:fld id="{A0504BFE-3DAB-42E4-B8B3-90271A3F7733}" type="slidenum">
              <a:rPr lang="en-GB" smtClean="0"/>
              <a:t>‹#›</a:t>
            </a:fld>
            <a:endParaRPr lang="en-GB"/>
          </a:p>
        </p:txBody>
      </p:sp>
    </p:spTree>
    <p:extLst>
      <p:ext uri="{BB962C8B-B14F-4D97-AF65-F5344CB8AC3E}">
        <p14:creationId xmlns:p14="http://schemas.microsoft.com/office/powerpoint/2010/main" val="3144093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AECBD81-AA68-4527-B64F-53524519076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 xmlns:a16="http://schemas.microsoft.com/office/drawing/2014/main" id="{99CCCBD7-5A86-46B6-A513-70DBEC8EB6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4B847546-EF06-4045-B168-847EB31FB06D}"/>
              </a:ext>
            </a:extLst>
          </p:cNvPr>
          <p:cNvSpPr>
            <a:spLocks noGrp="1"/>
          </p:cNvSpPr>
          <p:nvPr>
            <p:ph type="dt" sz="half" idx="10"/>
          </p:nvPr>
        </p:nvSpPr>
        <p:spPr/>
        <p:txBody>
          <a:bodyPr/>
          <a:lstStyle/>
          <a:p>
            <a:fld id="{70A88D76-CAD4-44DD-B258-DBBE49D03CF8}" type="datetimeFigureOut">
              <a:rPr lang="en-GB" smtClean="0"/>
              <a:t>28/06/2020</a:t>
            </a:fld>
            <a:endParaRPr lang="en-GB"/>
          </a:p>
        </p:txBody>
      </p:sp>
      <p:sp>
        <p:nvSpPr>
          <p:cNvPr id="5" name="Footer Placeholder 4">
            <a:extLst>
              <a:ext uri="{FF2B5EF4-FFF2-40B4-BE49-F238E27FC236}">
                <a16:creationId xmlns="" xmlns:a16="http://schemas.microsoft.com/office/drawing/2014/main" id="{E530739D-4FAF-4511-A451-A869CEF5CE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DB2E9C7C-A4D0-4D47-B6E2-EA86AD0D7E7B}"/>
              </a:ext>
            </a:extLst>
          </p:cNvPr>
          <p:cNvSpPr>
            <a:spLocks noGrp="1"/>
          </p:cNvSpPr>
          <p:nvPr>
            <p:ph type="sldNum" sz="quarter" idx="12"/>
          </p:nvPr>
        </p:nvSpPr>
        <p:spPr/>
        <p:txBody>
          <a:bodyPr/>
          <a:lstStyle/>
          <a:p>
            <a:fld id="{A0504BFE-3DAB-42E4-B8B3-90271A3F7733}" type="slidenum">
              <a:rPr lang="en-GB" smtClean="0"/>
              <a:t>‹#›</a:t>
            </a:fld>
            <a:endParaRPr lang="en-GB"/>
          </a:p>
        </p:txBody>
      </p:sp>
    </p:spTree>
    <p:extLst>
      <p:ext uri="{BB962C8B-B14F-4D97-AF65-F5344CB8AC3E}">
        <p14:creationId xmlns:p14="http://schemas.microsoft.com/office/powerpoint/2010/main" val="1937709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1685FE-D024-44EE-AF56-3797851060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 xmlns:a16="http://schemas.microsoft.com/office/drawing/2014/main" id="{D7FE2210-A27C-412C-B7CB-439CEB2E25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7865825F-4FDF-4031-B901-DCAC870008A6}"/>
              </a:ext>
            </a:extLst>
          </p:cNvPr>
          <p:cNvSpPr>
            <a:spLocks noGrp="1"/>
          </p:cNvSpPr>
          <p:nvPr>
            <p:ph type="dt" sz="half" idx="10"/>
          </p:nvPr>
        </p:nvSpPr>
        <p:spPr/>
        <p:txBody>
          <a:bodyPr/>
          <a:lstStyle/>
          <a:p>
            <a:fld id="{70A88D76-CAD4-44DD-B258-DBBE49D03CF8}" type="datetimeFigureOut">
              <a:rPr lang="en-GB" smtClean="0"/>
              <a:t>28/06/2020</a:t>
            </a:fld>
            <a:endParaRPr lang="en-GB"/>
          </a:p>
        </p:txBody>
      </p:sp>
      <p:sp>
        <p:nvSpPr>
          <p:cNvPr id="5" name="Footer Placeholder 4">
            <a:extLst>
              <a:ext uri="{FF2B5EF4-FFF2-40B4-BE49-F238E27FC236}">
                <a16:creationId xmlns="" xmlns:a16="http://schemas.microsoft.com/office/drawing/2014/main" id="{3C9BC620-226B-45DA-8C40-9AF4AA7811C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2A3FB66F-0FBC-46ED-93CB-47698E09CFDB}"/>
              </a:ext>
            </a:extLst>
          </p:cNvPr>
          <p:cNvSpPr>
            <a:spLocks noGrp="1"/>
          </p:cNvSpPr>
          <p:nvPr>
            <p:ph type="sldNum" sz="quarter" idx="12"/>
          </p:nvPr>
        </p:nvSpPr>
        <p:spPr/>
        <p:txBody>
          <a:bodyPr/>
          <a:lstStyle/>
          <a:p>
            <a:fld id="{A0504BFE-3DAB-42E4-B8B3-90271A3F7733}" type="slidenum">
              <a:rPr lang="en-GB" smtClean="0"/>
              <a:t>‹#›</a:t>
            </a:fld>
            <a:endParaRPr lang="en-GB"/>
          </a:p>
        </p:txBody>
      </p:sp>
    </p:spTree>
    <p:extLst>
      <p:ext uri="{BB962C8B-B14F-4D97-AF65-F5344CB8AC3E}">
        <p14:creationId xmlns:p14="http://schemas.microsoft.com/office/powerpoint/2010/main" val="1206397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9EF4066-E331-460D-AC67-453346444AF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 xmlns:a16="http://schemas.microsoft.com/office/drawing/2014/main" id="{4B521DB1-0C48-477A-A540-BC77801E59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 xmlns:a16="http://schemas.microsoft.com/office/drawing/2014/main" id="{EE4E20FF-7A1E-4756-A016-7D2AE399E4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 xmlns:a16="http://schemas.microsoft.com/office/drawing/2014/main" id="{5483AC84-9575-46A4-AFD7-9FFDCE17C422}"/>
              </a:ext>
            </a:extLst>
          </p:cNvPr>
          <p:cNvSpPr>
            <a:spLocks noGrp="1"/>
          </p:cNvSpPr>
          <p:nvPr>
            <p:ph type="dt" sz="half" idx="10"/>
          </p:nvPr>
        </p:nvSpPr>
        <p:spPr/>
        <p:txBody>
          <a:bodyPr/>
          <a:lstStyle/>
          <a:p>
            <a:fld id="{70A88D76-CAD4-44DD-B258-DBBE49D03CF8}" type="datetimeFigureOut">
              <a:rPr lang="en-GB" smtClean="0"/>
              <a:t>28/06/2020</a:t>
            </a:fld>
            <a:endParaRPr lang="en-GB"/>
          </a:p>
        </p:txBody>
      </p:sp>
      <p:sp>
        <p:nvSpPr>
          <p:cNvPr id="6" name="Footer Placeholder 5">
            <a:extLst>
              <a:ext uri="{FF2B5EF4-FFF2-40B4-BE49-F238E27FC236}">
                <a16:creationId xmlns="" xmlns:a16="http://schemas.microsoft.com/office/drawing/2014/main" id="{91DD05DF-E4EE-4E75-8B26-560FA5C8FF8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 xmlns:a16="http://schemas.microsoft.com/office/drawing/2014/main" id="{E65BEA57-F3E2-4FFB-BC39-EFCBA3528B89}"/>
              </a:ext>
            </a:extLst>
          </p:cNvPr>
          <p:cNvSpPr>
            <a:spLocks noGrp="1"/>
          </p:cNvSpPr>
          <p:nvPr>
            <p:ph type="sldNum" sz="quarter" idx="12"/>
          </p:nvPr>
        </p:nvSpPr>
        <p:spPr/>
        <p:txBody>
          <a:bodyPr/>
          <a:lstStyle/>
          <a:p>
            <a:fld id="{A0504BFE-3DAB-42E4-B8B3-90271A3F7733}" type="slidenum">
              <a:rPr lang="en-GB" smtClean="0"/>
              <a:t>‹#›</a:t>
            </a:fld>
            <a:endParaRPr lang="en-GB"/>
          </a:p>
        </p:txBody>
      </p:sp>
    </p:spTree>
    <p:extLst>
      <p:ext uri="{BB962C8B-B14F-4D97-AF65-F5344CB8AC3E}">
        <p14:creationId xmlns:p14="http://schemas.microsoft.com/office/powerpoint/2010/main" val="2570970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503FE18-4E41-41AB-8A39-F38D252C4A7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 xmlns:a16="http://schemas.microsoft.com/office/drawing/2014/main" id="{7ED916D6-E3F1-434E-9E8F-14DF49B34A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60B954FE-7250-4D22-B3BB-1BA57F5E23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 xmlns:a16="http://schemas.microsoft.com/office/drawing/2014/main" id="{17C76C37-9E60-46F9-AAB9-CE4E5E0917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25B94C2D-7860-408B-AA8A-0BD1206491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 xmlns:a16="http://schemas.microsoft.com/office/drawing/2014/main" id="{0ED22808-821B-461D-B5A5-922A4A905290}"/>
              </a:ext>
            </a:extLst>
          </p:cNvPr>
          <p:cNvSpPr>
            <a:spLocks noGrp="1"/>
          </p:cNvSpPr>
          <p:nvPr>
            <p:ph type="dt" sz="half" idx="10"/>
          </p:nvPr>
        </p:nvSpPr>
        <p:spPr/>
        <p:txBody>
          <a:bodyPr/>
          <a:lstStyle/>
          <a:p>
            <a:fld id="{70A88D76-CAD4-44DD-B258-DBBE49D03CF8}" type="datetimeFigureOut">
              <a:rPr lang="en-GB" smtClean="0"/>
              <a:t>28/06/2020</a:t>
            </a:fld>
            <a:endParaRPr lang="en-GB"/>
          </a:p>
        </p:txBody>
      </p:sp>
      <p:sp>
        <p:nvSpPr>
          <p:cNvPr id="8" name="Footer Placeholder 7">
            <a:extLst>
              <a:ext uri="{FF2B5EF4-FFF2-40B4-BE49-F238E27FC236}">
                <a16:creationId xmlns="" xmlns:a16="http://schemas.microsoft.com/office/drawing/2014/main" id="{0AB9BD1D-6DE9-4844-BDCB-1996A1ED71D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 xmlns:a16="http://schemas.microsoft.com/office/drawing/2014/main" id="{F29449A2-D392-4278-BE87-F117C27AF967}"/>
              </a:ext>
            </a:extLst>
          </p:cNvPr>
          <p:cNvSpPr>
            <a:spLocks noGrp="1"/>
          </p:cNvSpPr>
          <p:nvPr>
            <p:ph type="sldNum" sz="quarter" idx="12"/>
          </p:nvPr>
        </p:nvSpPr>
        <p:spPr/>
        <p:txBody>
          <a:bodyPr/>
          <a:lstStyle/>
          <a:p>
            <a:fld id="{A0504BFE-3DAB-42E4-B8B3-90271A3F7733}" type="slidenum">
              <a:rPr lang="en-GB" smtClean="0"/>
              <a:t>‹#›</a:t>
            </a:fld>
            <a:endParaRPr lang="en-GB"/>
          </a:p>
        </p:txBody>
      </p:sp>
    </p:spTree>
    <p:extLst>
      <p:ext uri="{BB962C8B-B14F-4D97-AF65-F5344CB8AC3E}">
        <p14:creationId xmlns:p14="http://schemas.microsoft.com/office/powerpoint/2010/main" val="3734297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2CBA5D-0EFE-4C70-98FF-C6270A76123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 xmlns:a16="http://schemas.microsoft.com/office/drawing/2014/main" id="{C9C1F3AB-7210-4D1D-87E1-362A73DC6753}"/>
              </a:ext>
            </a:extLst>
          </p:cNvPr>
          <p:cNvSpPr>
            <a:spLocks noGrp="1"/>
          </p:cNvSpPr>
          <p:nvPr>
            <p:ph type="dt" sz="half" idx="10"/>
          </p:nvPr>
        </p:nvSpPr>
        <p:spPr/>
        <p:txBody>
          <a:bodyPr/>
          <a:lstStyle/>
          <a:p>
            <a:fld id="{70A88D76-CAD4-44DD-B258-DBBE49D03CF8}" type="datetimeFigureOut">
              <a:rPr lang="en-GB" smtClean="0"/>
              <a:t>28/06/2020</a:t>
            </a:fld>
            <a:endParaRPr lang="en-GB"/>
          </a:p>
        </p:txBody>
      </p:sp>
      <p:sp>
        <p:nvSpPr>
          <p:cNvPr id="4" name="Footer Placeholder 3">
            <a:extLst>
              <a:ext uri="{FF2B5EF4-FFF2-40B4-BE49-F238E27FC236}">
                <a16:creationId xmlns="" xmlns:a16="http://schemas.microsoft.com/office/drawing/2014/main" id="{A052FBBA-5D45-4F5B-B1FE-D06AA671711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 xmlns:a16="http://schemas.microsoft.com/office/drawing/2014/main" id="{9497FDB9-14DD-4DAA-A3C8-FAF73D161231}"/>
              </a:ext>
            </a:extLst>
          </p:cNvPr>
          <p:cNvSpPr>
            <a:spLocks noGrp="1"/>
          </p:cNvSpPr>
          <p:nvPr>
            <p:ph type="sldNum" sz="quarter" idx="12"/>
          </p:nvPr>
        </p:nvSpPr>
        <p:spPr/>
        <p:txBody>
          <a:bodyPr/>
          <a:lstStyle/>
          <a:p>
            <a:fld id="{A0504BFE-3DAB-42E4-B8B3-90271A3F7733}" type="slidenum">
              <a:rPr lang="en-GB" smtClean="0"/>
              <a:t>‹#›</a:t>
            </a:fld>
            <a:endParaRPr lang="en-GB"/>
          </a:p>
        </p:txBody>
      </p:sp>
    </p:spTree>
    <p:extLst>
      <p:ext uri="{BB962C8B-B14F-4D97-AF65-F5344CB8AC3E}">
        <p14:creationId xmlns:p14="http://schemas.microsoft.com/office/powerpoint/2010/main" val="596967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5C8DD593-A593-49E4-B51C-A30D28318BFB}"/>
              </a:ext>
            </a:extLst>
          </p:cNvPr>
          <p:cNvSpPr>
            <a:spLocks noGrp="1"/>
          </p:cNvSpPr>
          <p:nvPr>
            <p:ph type="dt" sz="half" idx="10"/>
          </p:nvPr>
        </p:nvSpPr>
        <p:spPr/>
        <p:txBody>
          <a:bodyPr/>
          <a:lstStyle/>
          <a:p>
            <a:fld id="{70A88D76-CAD4-44DD-B258-DBBE49D03CF8}" type="datetimeFigureOut">
              <a:rPr lang="en-GB" smtClean="0"/>
              <a:t>28/06/2020</a:t>
            </a:fld>
            <a:endParaRPr lang="en-GB"/>
          </a:p>
        </p:txBody>
      </p:sp>
      <p:sp>
        <p:nvSpPr>
          <p:cNvPr id="3" name="Footer Placeholder 2">
            <a:extLst>
              <a:ext uri="{FF2B5EF4-FFF2-40B4-BE49-F238E27FC236}">
                <a16:creationId xmlns="" xmlns:a16="http://schemas.microsoft.com/office/drawing/2014/main" id="{F00A4225-90E5-4189-A99F-8F42B16AEBA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 xmlns:a16="http://schemas.microsoft.com/office/drawing/2014/main" id="{705EF94A-B7FA-4119-B987-FA5E173A23FD}"/>
              </a:ext>
            </a:extLst>
          </p:cNvPr>
          <p:cNvSpPr>
            <a:spLocks noGrp="1"/>
          </p:cNvSpPr>
          <p:nvPr>
            <p:ph type="sldNum" sz="quarter" idx="12"/>
          </p:nvPr>
        </p:nvSpPr>
        <p:spPr/>
        <p:txBody>
          <a:bodyPr/>
          <a:lstStyle/>
          <a:p>
            <a:fld id="{A0504BFE-3DAB-42E4-B8B3-90271A3F7733}" type="slidenum">
              <a:rPr lang="en-GB" smtClean="0"/>
              <a:t>‹#›</a:t>
            </a:fld>
            <a:endParaRPr lang="en-GB"/>
          </a:p>
        </p:txBody>
      </p:sp>
    </p:spTree>
    <p:extLst>
      <p:ext uri="{BB962C8B-B14F-4D97-AF65-F5344CB8AC3E}">
        <p14:creationId xmlns:p14="http://schemas.microsoft.com/office/powerpoint/2010/main" val="3063440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91E0872-EF6E-4408-957D-E862928DBF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 xmlns:a16="http://schemas.microsoft.com/office/drawing/2014/main" id="{80805F68-E1FC-4EF8-B84E-FFC62C5CEF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 xmlns:a16="http://schemas.microsoft.com/office/drawing/2014/main" id="{FFACC5A8-AD31-4C1E-BD8F-9819074BA8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083880EA-C330-4690-8013-2BA1E8EFC5F8}"/>
              </a:ext>
            </a:extLst>
          </p:cNvPr>
          <p:cNvSpPr>
            <a:spLocks noGrp="1"/>
          </p:cNvSpPr>
          <p:nvPr>
            <p:ph type="dt" sz="half" idx="10"/>
          </p:nvPr>
        </p:nvSpPr>
        <p:spPr/>
        <p:txBody>
          <a:bodyPr/>
          <a:lstStyle/>
          <a:p>
            <a:fld id="{70A88D76-CAD4-44DD-B258-DBBE49D03CF8}" type="datetimeFigureOut">
              <a:rPr lang="en-GB" smtClean="0"/>
              <a:t>28/06/2020</a:t>
            </a:fld>
            <a:endParaRPr lang="en-GB"/>
          </a:p>
        </p:txBody>
      </p:sp>
      <p:sp>
        <p:nvSpPr>
          <p:cNvPr id="6" name="Footer Placeholder 5">
            <a:extLst>
              <a:ext uri="{FF2B5EF4-FFF2-40B4-BE49-F238E27FC236}">
                <a16:creationId xmlns="" xmlns:a16="http://schemas.microsoft.com/office/drawing/2014/main" id="{83C18746-919D-4484-9D15-21E442456BC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 xmlns:a16="http://schemas.microsoft.com/office/drawing/2014/main" id="{0712E6C4-A592-44DA-A834-F7AEE2CBC226}"/>
              </a:ext>
            </a:extLst>
          </p:cNvPr>
          <p:cNvSpPr>
            <a:spLocks noGrp="1"/>
          </p:cNvSpPr>
          <p:nvPr>
            <p:ph type="sldNum" sz="quarter" idx="12"/>
          </p:nvPr>
        </p:nvSpPr>
        <p:spPr/>
        <p:txBody>
          <a:bodyPr/>
          <a:lstStyle/>
          <a:p>
            <a:fld id="{A0504BFE-3DAB-42E4-B8B3-90271A3F7733}" type="slidenum">
              <a:rPr lang="en-GB" smtClean="0"/>
              <a:t>‹#›</a:t>
            </a:fld>
            <a:endParaRPr lang="en-GB"/>
          </a:p>
        </p:txBody>
      </p:sp>
    </p:spTree>
    <p:extLst>
      <p:ext uri="{BB962C8B-B14F-4D97-AF65-F5344CB8AC3E}">
        <p14:creationId xmlns:p14="http://schemas.microsoft.com/office/powerpoint/2010/main" val="2324320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5C25B9A-CA0C-4894-ABDD-6F39B00566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 xmlns:a16="http://schemas.microsoft.com/office/drawing/2014/main" id="{15C8B6C6-AEAE-47BC-B75C-D15B8F6428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 xmlns:a16="http://schemas.microsoft.com/office/drawing/2014/main" id="{9B58B238-673E-44CB-8496-3873D4579F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B09B5F8F-A02E-4F3E-846A-313405C654F9}"/>
              </a:ext>
            </a:extLst>
          </p:cNvPr>
          <p:cNvSpPr>
            <a:spLocks noGrp="1"/>
          </p:cNvSpPr>
          <p:nvPr>
            <p:ph type="dt" sz="half" idx="10"/>
          </p:nvPr>
        </p:nvSpPr>
        <p:spPr/>
        <p:txBody>
          <a:bodyPr/>
          <a:lstStyle/>
          <a:p>
            <a:fld id="{70A88D76-CAD4-44DD-B258-DBBE49D03CF8}" type="datetimeFigureOut">
              <a:rPr lang="en-GB" smtClean="0"/>
              <a:t>28/06/2020</a:t>
            </a:fld>
            <a:endParaRPr lang="en-GB"/>
          </a:p>
        </p:txBody>
      </p:sp>
      <p:sp>
        <p:nvSpPr>
          <p:cNvPr id="6" name="Footer Placeholder 5">
            <a:extLst>
              <a:ext uri="{FF2B5EF4-FFF2-40B4-BE49-F238E27FC236}">
                <a16:creationId xmlns="" xmlns:a16="http://schemas.microsoft.com/office/drawing/2014/main" id="{D625D125-88D5-4902-8E8C-3B4DABFE384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 xmlns:a16="http://schemas.microsoft.com/office/drawing/2014/main" id="{FEFB765F-7044-4681-94AD-4191CB159469}"/>
              </a:ext>
            </a:extLst>
          </p:cNvPr>
          <p:cNvSpPr>
            <a:spLocks noGrp="1"/>
          </p:cNvSpPr>
          <p:nvPr>
            <p:ph type="sldNum" sz="quarter" idx="12"/>
          </p:nvPr>
        </p:nvSpPr>
        <p:spPr/>
        <p:txBody>
          <a:bodyPr/>
          <a:lstStyle/>
          <a:p>
            <a:fld id="{A0504BFE-3DAB-42E4-B8B3-90271A3F7733}" type="slidenum">
              <a:rPr lang="en-GB" smtClean="0"/>
              <a:t>‹#›</a:t>
            </a:fld>
            <a:endParaRPr lang="en-GB"/>
          </a:p>
        </p:txBody>
      </p:sp>
    </p:spTree>
    <p:extLst>
      <p:ext uri="{BB962C8B-B14F-4D97-AF65-F5344CB8AC3E}">
        <p14:creationId xmlns:p14="http://schemas.microsoft.com/office/powerpoint/2010/main" val="3795555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B02AADA4-C53B-4BE4-9442-7AA8028FE4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 xmlns:a16="http://schemas.microsoft.com/office/drawing/2014/main" id="{48D877C9-0D94-45DD-829A-0830A36161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8E91FD96-7092-4AB2-A2B9-28DC2A65C0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A88D76-CAD4-44DD-B258-DBBE49D03CF8}" type="datetimeFigureOut">
              <a:rPr lang="en-GB" smtClean="0"/>
              <a:t>28/06/2020</a:t>
            </a:fld>
            <a:endParaRPr lang="en-GB"/>
          </a:p>
        </p:txBody>
      </p:sp>
      <p:sp>
        <p:nvSpPr>
          <p:cNvPr id="5" name="Footer Placeholder 4">
            <a:extLst>
              <a:ext uri="{FF2B5EF4-FFF2-40B4-BE49-F238E27FC236}">
                <a16:creationId xmlns="" xmlns:a16="http://schemas.microsoft.com/office/drawing/2014/main" id="{C37FEA9E-9BBD-4304-A560-9A19054DCC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 xmlns:a16="http://schemas.microsoft.com/office/drawing/2014/main" id="{0B59FC8E-9613-4D74-B170-D2C6B7DFED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504BFE-3DAB-42E4-B8B3-90271A3F7733}" type="slidenum">
              <a:rPr lang="en-GB" smtClean="0"/>
              <a:t>‹#›</a:t>
            </a:fld>
            <a:endParaRPr lang="en-GB"/>
          </a:p>
        </p:txBody>
      </p:sp>
    </p:spTree>
    <p:extLst>
      <p:ext uri="{BB962C8B-B14F-4D97-AF65-F5344CB8AC3E}">
        <p14:creationId xmlns:p14="http://schemas.microsoft.com/office/powerpoint/2010/main" val="20212673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53382F-63BE-498E-8319-4DC39E702DB4}"/>
              </a:ext>
            </a:extLst>
          </p:cNvPr>
          <p:cNvSpPr>
            <a:spLocks noGrp="1"/>
          </p:cNvSpPr>
          <p:nvPr>
            <p:ph type="ctrTitle"/>
          </p:nvPr>
        </p:nvSpPr>
        <p:spPr/>
        <p:txBody>
          <a:bodyPr>
            <a:noAutofit/>
          </a:bodyPr>
          <a:lstStyle/>
          <a:p>
            <a:r>
              <a:rPr lang="en-GB" sz="1600" b="0" i="0" dirty="0">
                <a:solidFill>
                  <a:srgbClr val="000000"/>
                </a:solidFill>
                <a:effectLst/>
                <a:latin typeface="Roboto"/>
              </a:rPr>
              <a:t/>
            </a:r>
            <a:br>
              <a:rPr lang="en-GB" sz="1600" b="0" i="0" dirty="0">
                <a:solidFill>
                  <a:srgbClr val="000000"/>
                </a:solidFill>
                <a:effectLst/>
                <a:latin typeface="Roboto"/>
              </a:rPr>
            </a:br>
            <a:r>
              <a:rPr lang="en-GB" sz="1600" b="0" i="0" dirty="0">
                <a:solidFill>
                  <a:srgbClr val="000000"/>
                </a:solidFill>
                <a:effectLst/>
                <a:latin typeface="Roboto"/>
              </a:rPr>
              <a:t/>
            </a:r>
            <a:br>
              <a:rPr lang="en-GB" sz="1600" b="0" i="0" dirty="0">
                <a:solidFill>
                  <a:srgbClr val="000000"/>
                </a:solidFill>
                <a:effectLst/>
                <a:latin typeface="Roboto"/>
              </a:rPr>
            </a:br>
            <a:endParaRPr lang="en-GB" sz="1600" dirty="0"/>
          </a:p>
        </p:txBody>
      </p:sp>
      <p:sp>
        <p:nvSpPr>
          <p:cNvPr id="7" name="Subtitle 6">
            <a:extLst>
              <a:ext uri="{FF2B5EF4-FFF2-40B4-BE49-F238E27FC236}">
                <a16:creationId xmlns="" xmlns:a16="http://schemas.microsoft.com/office/drawing/2014/main" id="{18D43413-82AF-437F-B293-498ED3CA5CB3}"/>
              </a:ext>
            </a:extLst>
          </p:cNvPr>
          <p:cNvSpPr>
            <a:spLocks noGrp="1"/>
          </p:cNvSpPr>
          <p:nvPr>
            <p:ph type="subTitle" idx="1"/>
          </p:nvPr>
        </p:nvSpPr>
        <p:spPr>
          <a:xfrm>
            <a:off x="1524000" y="1364861"/>
            <a:ext cx="9144000" cy="1655762"/>
          </a:xfrm>
        </p:spPr>
        <p:txBody>
          <a:bodyPr>
            <a:normAutofit fontScale="25000" lnSpcReduction="20000"/>
          </a:bodyPr>
          <a:lstStyle/>
          <a:p>
            <a:pPr algn="l"/>
            <a:r>
              <a:rPr lang="en-GB" sz="11200" i="0" dirty="0">
                <a:ln w="0"/>
                <a:effectLst>
                  <a:outerShdw blurRad="38100" dist="19050" dir="2700000" algn="tl" rotWithShape="0">
                    <a:schemeClr val="dk1">
                      <a:alpha val="40000"/>
                    </a:schemeClr>
                  </a:outerShdw>
                </a:effectLst>
                <a:latin typeface="ff7"/>
              </a:rPr>
              <a:t>Student Management System is software which is helpful for students as well as the school authorities. In the current system all the activities are done manually. It is very time consuming and costly . Our Student Management System deals with the various activities related to the students.</a:t>
            </a:r>
          </a:p>
          <a:p>
            <a:pPr marL="457200" indent="-457200" algn="l">
              <a:buFont typeface="+mj-lt"/>
              <a:buAutoNum type="arabicPeriod"/>
            </a:pPr>
            <a:r>
              <a:rPr lang="en-GB" sz="8000" dirty="0">
                <a:ln w="0"/>
                <a:effectLst>
                  <a:outerShdw blurRad="38100" dist="19050" dir="2700000" algn="tl" rotWithShape="0">
                    <a:schemeClr val="dk1">
                      <a:alpha val="40000"/>
                    </a:schemeClr>
                  </a:outerShdw>
                </a:effectLst>
                <a:latin typeface="Arial" panose="020B0604020202020204" pitchFamily="34" charset="0"/>
                <a:ea typeface="Times New Roman" panose="02020603050405020304" pitchFamily="18" charset="0"/>
                <a:cs typeface="Times New Roman" panose="02020603050405020304" pitchFamily="18" charset="0"/>
              </a:rPr>
              <a:t>Basic Academic</a:t>
            </a:r>
            <a:endParaRPr lang="en-GB" sz="80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gn="l">
              <a:buFont typeface="+mj-lt"/>
              <a:buAutoNum type="arabicPeriod"/>
            </a:pPr>
            <a:r>
              <a:rPr lang="en-GB" sz="8000" dirty="0">
                <a:ln w="0"/>
                <a:effectLst>
                  <a:outerShdw blurRad="38100" dist="19050" dir="2700000" algn="tl" rotWithShape="0">
                    <a:schemeClr val="dk1">
                      <a:alpha val="40000"/>
                    </a:schemeClr>
                  </a:outerShdw>
                </a:effectLst>
                <a:latin typeface="Arial" panose="020B0604020202020204" pitchFamily="34" charset="0"/>
                <a:ea typeface="Times New Roman" panose="02020603050405020304" pitchFamily="18" charset="0"/>
                <a:cs typeface="Times New Roman" panose="02020603050405020304" pitchFamily="18" charset="0"/>
              </a:rPr>
              <a:t>Student Portal</a:t>
            </a:r>
            <a:endParaRPr lang="en-GB" sz="80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gn="l">
              <a:buFont typeface="+mj-lt"/>
              <a:buAutoNum type="arabicPeriod"/>
            </a:pPr>
            <a:r>
              <a:rPr lang="en-GB" sz="8000" dirty="0">
                <a:ln w="0"/>
                <a:effectLst>
                  <a:outerShdw blurRad="38100" dist="19050" dir="2700000" algn="tl" rotWithShape="0">
                    <a:schemeClr val="dk1">
                      <a:alpha val="40000"/>
                    </a:schemeClr>
                  </a:outerShdw>
                </a:effectLst>
                <a:latin typeface="Arial" panose="020B0604020202020204" pitchFamily="34" charset="0"/>
                <a:ea typeface="Times New Roman" panose="02020603050405020304" pitchFamily="18" charset="0"/>
                <a:cs typeface="Times New Roman" panose="02020603050405020304" pitchFamily="18" charset="0"/>
              </a:rPr>
              <a:t>Management</a:t>
            </a:r>
            <a:endParaRPr lang="en-GB" sz="80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gn="l">
              <a:buFont typeface="+mj-lt"/>
              <a:buAutoNum type="arabicPeriod"/>
            </a:pPr>
            <a:r>
              <a:rPr lang="en-GB" sz="8000" dirty="0">
                <a:ln w="0"/>
                <a:effectLst>
                  <a:outerShdw blurRad="38100" dist="19050" dir="2700000" algn="tl" rotWithShape="0">
                    <a:schemeClr val="dk1">
                      <a:alpha val="40000"/>
                    </a:schemeClr>
                  </a:outerShdw>
                </a:effectLst>
                <a:latin typeface="Arial" panose="020B0604020202020204" pitchFamily="34" charset="0"/>
                <a:ea typeface="Times New Roman" panose="02020603050405020304" pitchFamily="18" charset="0"/>
                <a:cs typeface="Times New Roman" panose="02020603050405020304" pitchFamily="18" charset="0"/>
              </a:rPr>
              <a:t>Financial</a:t>
            </a:r>
            <a:endParaRPr lang="en-GB" sz="80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gn="l">
              <a:buFont typeface="+mj-lt"/>
              <a:buAutoNum type="arabicPeriod"/>
            </a:pPr>
            <a:r>
              <a:rPr lang="en-GB" sz="8000" dirty="0">
                <a:ln w="0"/>
                <a:effectLst>
                  <a:outerShdw blurRad="38100" dist="19050" dir="2700000" algn="tl" rotWithShape="0">
                    <a:schemeClr val="dk1">
                      <a:alpha val="40000"/>
                    </a:schemeClr>
                  </a:outerShdw>
                </a:effectLst>
                <a:latin typeface="Arial" panose="020B0604020202020204" pitchFamily="34" charset="0"/>
                <a:ea typeface="Times New Roman" panose="02020603050405020304" pitchFamily="18" charset="0"/>
                <a:cs typeface="Times New Roman" panose="02020603050405020304" pitchFamily="18" charset="0"/>
              </a:rPr>
              <a:t>Communication</a:t>
            </a:r>
            <a:endParaRPr lang="en-GB" sz="80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gn="l">
              <a:buFont typeface="+mj-lt"/>
              <a:buAutoNum type="arabicPeriod"/>
            </a:pPr>
            <a:r>
              <a:rPr lang="en-GB" sz="8000" dirty="0">
                <a:ln w="0"/>
                <a:effectLst>
                  <a:outerShdw blurRad="38100" dist="19050" dir="2700000" algn="tl" rotWithShape="0">
                    <a:schemeClr val="dk1">
                      <a:alpha val="40000"/>
                    </a:schemeClr>
                  </a:outerShdw>
                </a:effectLst>
                <a:latin typeface="Arial" panose="020B0604020202020204" pitchFamily="34" charset="0"/>
                <a:ea typeface="Times New Roman" panose="02020603050405020304" pitchFamily="18" charset="0"/>
                <a:cs typeface="Times New Roman" panose="02020603050405020304" pitchFamily="18" charset="0"/>
              </a:rPr>
              <a:t>Reporting</a:t>
            </a:r>
            <a:endParaRPr lang="en-GB" sz="80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gn="l">
              <a:buFont typeface="+mj-lt"/>
              <a:buAutoNum type="arabicPeriod"/>
            </a:pPr>
            <a:endParaRPr lang="en-GB" sz="11200" i="0" dirty="0">
              <a:solidFill>
                <a:srgbClr val="000000"/>
              </a:solidFill>
              <a:effectLst/>
              <a:latin typeface="ff7"/>
            </a:endParaRPr>
          </a:p>
          <a:p>
            <a:pPr algn="l"/>
            <a:endParaRPr lang="en-GB" sz="11200" dirty="0">
              <a:solidFill>
                <a:srgbClr val="000000"/>
              </a:solidFill>
              <a:latin typeface="ff7"/>
            </a:endParaRPr>
          </a:p>
          <a:p>
            <a:pPr marL="457200" indent="-457200" algn="l">
              <a:buFont typeface="+mj-lt"/>
              <a:buAutoNum type="arabicPeriod"/>
            </a:pPr>
            <a:endParaRPr lang="en-GB" dirty="0"/>
          </a:p>
        </p:txBody>
      </p:sp>
      <p:sp>
        <p:nvSpPr>
          <p:cNvPr id="5" name="TextBox 4">
            <a:extLst>
              <a:ext uri="{FF2B5EF4-FFF2-40B4-BE49-F238E27FC236}">
                <a16:creationId xmlns="" xmlns:a16="http://schemas.microsoft.com/office/drawing/2014/main" id="{AB24137B-38B4-46E9-81FD-869A856BFB09}"/>
              </a:ext>
            </a:extLst>
          </p:cNvPr>
          <p:cNvSpPr txBox="1"/>
          <p:nvPr/>
        </p:nvSpPr>
        <p:spPr>
          <a:xfrm>
            <a:off x="4279039" y="674703"/>
            <a:ext cx="3817398" cy="584775"/>
          </a:xfrm>
          <a:prstGeom prst="rect">
            <a:avLst/>
          </a:prstGeom>
          <a:noFill/>
        </p:spPr>
        <p:txBody>
          <a:bodyPr wrap="square" rtlCol="0">
            <a:spAutoFit/>
          </a:bodyPr>
          <a:lstStyle/>
          <a:p>
            <a:r>
              <a:rPr lang="en-GB" sz="3200" b="1" dirty="0"/>
              <a:t>INTRODUCTION</a:t>
            </a:r>
          </a:p>
        </p:txBody>
      </p:sp>
    </p:spTree>
    <p:extLst>
      <p:ext uri="{BB962C8B-B14F-4D97-AF65-F5344CB8AC3E}">
        <p14:creationId xmlns:p14="http://schemas.microsoft.com/office/powerpoint/2010/main" val="1346912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C95B166-DC1A-46B8-89E0-F579D225D2A3}"/>
              </a:ext>
            </a:extLst>
          </p:cNvPr>
          <p:cNvSpPr>
            <a:spLocks noGrp="1"/>
          </p:cNvSpPr>
          <p:nvPr>
            <p:ph type="title"/>
          </p:nvPr>
        </p:nvSpPr>
        <p:spPr>
          <a:xfrm>
            <a:off x="802688" y="3072819"/>
            <a:ext cx="10515600" cy="1325563"/>
          </a:xfrm>
        </p:spPr>
        <p:txBody>
          <a:bodyPr>
            <a:noAutofit/>
          </a:bodyPr>
          <a:lstStyle/>
          <a:p>
            <a:r>
              <a:rPr lang="en-GB" sz="2400" b="0" dirty="0">
                <a:solidFill>
                  <a:srgbClr val="000000"/>
                </a:solidFill>
                <a:effectLst/>
                <a:latin typeface="ff6"/>
              </a:rPr>
              <a:t>EXISTING SYSTEM</a:t>
            </a:r>
            <a:r>
              <a:rPr lang="en-GB" sz="2400" b="0" i="0" dirty="0">
                <a:solidFill>
                  <a:srgbClr val="000000"/>
                </a:solidFill>
                <a:effectLst/>
                <a:latin typeface="Roboto"/>
              </a:rPr>
              <a:t/>
            </a:r>
            <a:br>
              <a:rPr lang="en-GB" sz="2400" b="0" i="0" dirty="0">
                <a:solidFill>
                  <a:srgbClr val="000000"/>
                </a:solidFill>
                <a:effectLst/>
                <a:latin typeface="Roboto"/>
              </a:rPr>
            </a:br>
            <a:r>
              <a:rPr lang="en-GB" sz="2000" dirty="0" err="1">
                <a:solidFill>
                  <a:srgbClr val="000000"/>
                </a:solidFill>
                <a:latin typeface="Roboto"/>
              </a:rPr>
              <a:t>System</a:t>
            </a:r>
            <a:r>
              <a:rPr lang="en-GB" sz="2400" dirty="0">
                <a:solidFill>
                  <a:srgbClr val="000000"/>
                </a:solidFill>
                <a:latin typeface="Roboto"/>
              </a:rPr>
              <a:t> </a:t>
            </a:r>
            <a:r>
              <a:rPr lang="en-GB" sz="2400" b="0" i="0" dirty="0">
                <a:solidFill>
                  <a:srgbClr val="000000"/>
                </a:solidFill>
                <a:effectLst/>
                <a:latin typeface="ff7"/>
              </a:rPr>
              <a:t>Analysis is a detailed study of the various operations performed by a system and their relationships within and outside of the system. During analysis, data collected on the various files, decision points and transactions handled by the present system. The commonly used tools in the system are Data Flow Diagram, interviews, etc. A good analysis model should provide not only the mechanisms of problem understanding but also the frame work of the solution. Thus, it should be studied thoroughly by collecting data about the system. Then the proposed system should be </a:t>
            </a:r>
            <a:r>
              <a:rPr lang="en-GB" sz="2400" b="0" i="0" dirty="0" err="1">
                <a:solidFill>
                  <a:srgbClr val="000000"/>
                </a:solidFill>
                <a:effectLst/>
                <a:latin typeface="ff7"/>
              </a:rPr>
              <a:t>analized</a:t>
            </a:r>
            <a:r>
              <a:rPr lang="en-GB" sz="2400" b="0" i="0" dirty="0">
                <a:solidFill>
                  <a:srgbClr val="000000"/>
                </a:solidFill>
                <a:effectLst/>
                <a:latin typeface="ff7"/>
              </a:rPr>
              <a:t> thoroughly in accordance with the needs.</a:t>
            </a:r>
            <a:r>
              <a:rPr lang="en-GB" sz="2400" b="0" i="0" dirty="0">
                <a:solidFill>
                  <a:srgbClr val="000000"/>
                </a:solidFill>
                <a:effectLst/>
                <a:latin typeface="Roboto"/>
              </a:rPr>
              <a:t/>
            </a:r>
            <a:br>
              <a:rPr lang="en-GB" sz="2400" b="0" i="0" dirty="0">
                <a:solidFill>
                  <a:srgbClr val="000000"/>
                </a:solidFill>
                <a:effectLst/>
                <a:latin typeface="Roboto"/>
              </a:rPr>
            </a:br>
            <a:endParaRPr lang="en-GB" sz="2400" dirty="0"/>
          </a:p>
        </p:txBody>
      </p:sp>
      <p:sp>
        <p:nvSpPr>
          <p:cNvPr id="3" name="TextBox 2">
            <a:extLst>
              <a:ext uri="{FF2B5EF4-FFF2-40B4-BE49-F238E27FC236}">
                <a16:creationId xmlns="" xmlns:a16="http://schemas.microsoft.com/office/drawing/2014/main" id="{99E4D937-0337-4E3C-BC98-284C3683BF99}"/>
              </a:ext>
            </a:extLst>
          </p:cNvPr>
          <p:cNvSpPr txBox="1"/>
          <p:nvPr/>
        </p:nvSpPr>
        <p:spPr>
          <a:xfrm>
            <a:off x="4479564" y="1012055"/>
            <a:ext cx="3232873" cy="584775"/>
          </a:xfrm>
          <a:prstGeom prst="rect">
            <a:avLst/>
          </a:prstGeom>
          <a:noFill/>
        </p:spPr>
        <p:txBody>
          <a:bodyPr wrap="none" rtlCol="0">
            <a:spAutoFit/>
          </a:bodyPr>
          <a:lstStyle/>
          <a:p>
            <a:r>
              <a:rPr lang="en-GB" sz="3200" b="1" dirty="0"/>
              <a:t>SYSTEM ANALYSIS</a:t>
            </a:r>
          </a:p>
        </p:txBody>
      </p:sp>
    </p:spTree>
    <p:extLst>
      <p:ext uri="{BB962C8B-B14F-4D97-AF65-F5344CB8AC3E}">
        <p14:creationId xmlns:p14="http://schemas.microsoft.com/office/powerpoint/2010/main" val="4195654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BCC6B63-A97A-4300-B835-85159A0F3B6D}"/>
              </a:ext>
            </a:extLst>
          </p:cNvPr>
          <p:cNvSpPr>
            <a:spLocks noGrp="1"/>
          </p:cNvSpPr>
          <p:nvPr>
            <p:ph type="title"/>
          </p:nvPr>
        </p:nvSpPr>
        <p:spPr>
          <a:xfrm>
            <a:off x="838200" y="1430450"/>
            <a:ext cx="10515600" cy="1325563"/>
          </a:xfrm>
        </p:spPr>
        <p:txBody>
          <a:bodyPr>
            <a:noAutofit/>
          </a:bodyPr>
          <a:lstStyle/>
          <a:p>
            <a:r>
              <a:rPr lang="en-GB" sz="1600" b="0" i="0" dirty="0">
                <a:solidFill>
                  <a:srgbClr val="000000"/>
                </a:solidFill>
                <a:effectLst/>
                <a:latin typeface="Roboto"/>
              </a:rPr>
              <a:t/>
            </a:r>
            <a:br>
              <a:rPr lang="en-GB" sz="1600" b="0" i="0" dirty="0">
                <a:solidFill>
                  <a:srgbClr val="000000"/>
                </a:solidFill>
                <a:effectLst/>
                <a:latin typeface="Roboto"/>
              </a:rPr>
            </a:br>
            <a:r>
              <a:rPr lang="en-GB" sz="1800" b="0" i="0" dirty="0">
                <a:solidFill>
                  <a:srgbClr val="000000"/>
                </a:solidFill>
                <a:effectLst/>
                <a:latin typeface="ff7"/>
              </a:rPr>
              <a:t>In our proposed system we have the provision for adding the details of the students by themselves. So, the overhead of the school authorities and the teachers is become less. Another advantage of the system is that it is very easy to edit the details of the student and delete a student when it found unnecessary. The marks of the student are added in the database and so students can also view the marks whenever they want. Our proposed system has several advantages</a:t>
            </a:r>
            <a:r>
              <a:rPr lang="en-GB" sz="1800" b="0" i="0" dirty="0">
                <a:solidFill>
                  <a:srgbClr val="000000"/>
                </a:solidFill>
                <a:effectLst/>
                <a:latin typeface="Roboto"/>
              </a:rPr>
              <a:t/>
            </a:r>
            <a:br>
              <a:rPr lang="en-GB" sz="1800" b="0" i="0" dirty="0">
                <a:solidFill>
                  <a:srgbClr val="000000"/>
                </a:solidFill>
                <a:effectLst/>
                <a:latin typeface="Roboto"/>
              </a:rPr>
            </a:br>
            <a:r>
              <a:rPr lang="en-GB" sz="1800" b="0" i="0" dirty="0">
                <a:solidFill>
                  <a:srgbClr val="000000"/>
                </a:solidFill>
                <a:effectLst/>
                <a:latin typeface="ff5"/>
              </a:rPr>
              <a:t> </a:t>
            </a:r>
            <a:r>
              <a:rPr lang="en-GB" sz="1800" b="0" i="0" dirty="0">
                <a:solidFill>
                  <a:srgbClr val="000000"/>
                </a:solidFill>
                <a:effectLst/>
                <a:latin typeface="Roboto"/>
              </a:rPr>
              <a:t/>
            </a:r>
            <a:br>
              <a:rPr lang="en-GB" sz="1800" b="0" i="0" dirty="0">
                <a:solidFill>
                  <a:srgbClr val="000000"/>
                </a:solidFill>
                <a:effectLst/>
                <a:latin typeface="Roboto"/>
              </a:rPr>
            </a:br>
            <a:endParaRPr lang="en-GB" sz="1600" dirty="0"/>
          </a:p>
        </p:txBody>
      </p:sp>
      <p:sp>
        <p:nvSpPr>
          <p:cNvPr id="3" name="Rectangle 2">
            <a:extLst>
              <a:ext uri="{FF2B5EF4-FFF2-40B4-BE49-F238E27FC236}">
                <a16:creationId xmlns="" xmlns:a16="http://schemas.microsoft.com/office/drawing/2014/main" id="{4E3ACB2B-120E-4EF0-AA61-DD851080F7D4}"/>
              </a:ext>
            </a:extLst>
          </p:cNvPr>
          <p:cNvSpPr/>
          <p:nvPr/>
        </p:nvSpPr>
        <p:spPr>
          <a:xfrm>
            <a:off x="976544" y="2967095"/>
            <a:ext cx="2989665" cy="2431435"/>
          </a:xfrm>
          <a:prstGeom prst="rect">
            <a:avLst/>
          </a:prstGeom>
          <a:noFill/>
        </p:spPr>
        <p:txBody>
          <a:bodyPr wrap="none" lIns="91440" tIns="45720" rIns="91440" bIns="45720">
            <a:spAutoFit/>
          </a:bodyPr>
          <a:lstStyle/>
          <a:p>
            <a:r>
              <a:rPr lang="en-GB" sz="2000" b="0" i="0" dirty="0">
                <a:solidFill>
                  <a:srgbClr val="000000"/>
                </a:solidFill>
                <a:effectLst/>
                <a:latin typeface="ff7"/>
              </a:rPr>
              <a:t>1. </a:t>
            </a:r>
            <a:r>
              <a:rPr lang="en-GB" b="0" i="0" dirty="0">
                <a:solidFill>
                  <a:srgbClr val="000000"/>
                </a:solidFill>
                <a:effectLst/>
                <a:latin typeface="ff7"/>
              </a:rPr>
              <a:t>User friendly interface</a:t>
            </a:r>
            <a:r>
              <a:rPr lang="en-GB" b="0" i="0" dirty="0">
                <a:solidFill>
                  <a:srgbClr val="000000"/>
                </a:solidFill>
                <a:effectLst/>
                <a:latin typeface="Roboto"/>
              </a:rPr>
              <a:t/>
            </a:r>
            <a:br>
              <a:rPr lang="en-GB" b="0" i="0" dirty="0">
                <a:solidFill>
                  <a:srgbClr val="000000"/>
                </a:solidFill>
                <a:effectLst/>
                <a:latin typeface="Roboto"/>
              </a:rPr>
            </a:br>
            <a:r>
              <a:rPr lang="en-GB" b="0" i="0" dirty="0">
                <a:solidFill>
                  <a:srgbClr val="000000"/>
                </a:solidFill>
                <a:effectLst/>
                <a:latin typeface="Roboto"/>
              </a:rPr>
              <a:t>2. </a:t>
            </a:r>
            <a:r>
              <a:rPr lang="en-GB" b="0" i="0" dirty="0">
                <a:solidFill>
                  <a:srgbClr val="000000"/>
                </a:solidFill>
                <a:effectLst/>
                <a:latin typeface="ff7"/>
              </a:rPr>
              <a:t>Fast access to database</a:t>
            </a:r>
            <a:r>
              <a:rPr lang="en-GB" b="0" i="0" dirty="0">
                <a:solidFill>
                  <a:srgbClr val="000000"/>
                </a:solidFill>
                <a:effectLst/>
                <a:latin typeface="Roboto"/>
              </a:rPr>
              <a:t/>
            </a:r>
            <a:br>
              <a:rPr lang="en-GB" b="0" i="0" dirty="0">
                <a:solidFill>
                  <a:srgbClr val="000000"/>
                </a:solidFill>
                <a:effectLst/>
                <a:latin typeface="Roboto"/>
              </a:rPr>
            </a:br>
            <a:r>
              <a:rPr lang="en-GB" b="0" i="0" dirty="0">
                <a:solidFill>
                  <a:srgbClr val="000000"/>
                </a:solidFill>
                <a:effectLst/>
                <a:latin typeface="Roboto"/>
              </a:rPr>
              <a:t>3. </a:t>
            </a:r>
            <a:r>
              <a:rPr lang="en-GB" b="0" i="0" dirty="0">
                <a:solidFill>
                  <a:srgbClr val="000000"/>
                </a:solidFill>
                <a:effectLst/>
                <a:latin typeface="ff7"/>
              </a:rPr>
              <a:t>Less error</a:t>
            </a:r>
            <a:r>
              <a:rPr lang="en-GB" b="0" i="0" dirty="0">
                <a:solidFill>
                  <a:srgbClr val="000000"/>
                </a:solidFill>
                <a:effectLst/>
                <a:latin typeface="ff5"/>
              </a:rPr>
              <a:t> </a:t>
            </a:r>
            <a:r>
              <a:rPr lang="en-GB" b="0" i="0" dirty="0">
                <a:solidFill>
                  <a:srgbClr val="000000"/>
                </a:solidFill>
                <a:effectLst/>
                <a:latin typeface="Roboto"/>
              </a:rPr>
              <a:t/>
            </a:r>
            <a:br>
              <a:rPr lang="en-GB" b="0" i="0" dirty="0">
                <a:solidFill>
                  <a:srgbClr val="000000"/>
                </a:solidFill>
                <a:effectLst/>
                <a:latin typeface="Roboto"/>
              </a:rPr>
            </a:br>
            <a:r>
              <a:rPr lang="en-GB" b="0" i="0" dirty="0">
                <a:solidFill>
                  <a:srgbClr val="000000"/>
                </a:solidFill>
                <a:effectLst/>
                <a:latin typeface="Roboto"/>
              </a:rPr>
              <a:t>4. </a:t>
            </a:r>
            <a:r>
              <a:rPr lang="en-GB" b="0" i="0" dirty="0">
                <a:solidFill>
                  <a:srgbClr val="000000"/>
                </a:solidFill>
                <a:effectLst/>
                <a:latin typeface="ff7"/>
              </a:rPr>
              <a:t>More Storage Capacity</a:t>
            </a:r>
            <a:r>
              <a:rPr lang="en-GB" b="0" i="0" dirty="0">
                <a:solidFill>
                  <a:srgbClr val="000000"/>
                </a:solidFill>
                <a:effectLst/>
                <a:latin typeface="Roboto"/>
              </a:rPr>
              <a:t/>
            </a:r>
            <a:br>
              <a:rPr lang="en-GB" b="0" i="0" dirty="0">
                <a:solidFill>
                  <a:srgbClr val="000000"/>
                </a:solidFill>
                <a:effectLst/>
                <a:latin typeface="Roboto"/>
              </a:rPr>
            </a:br>
            <a:r>
              <a:rPr lang="en-GB" b="0" i="0" dirty="0">
                <a:solidFill>
                  <a:srgbClr val="000000"/>
                </a:solidFill>
                <a:effectLst/>
                <a:latin typeface="Roboto"/>
              </a:rPr>
              <a:t>5. </a:t>
            </a:r>
            <a:r>
              <a:rPr lang="en-GB" b="0" i="0" dirty="0">
                <a:solidFill>
                  <a:srgbClr val="000000"/>
                </a:solidFill>
                <a:effectLst/>
                <a:latin typeface="ff7"/>
              </a:rPr>
              <a:t>Search facility</a:t>
            </a:r>
            <a:r>
              <a:rPr lang="en-GB" b="0" i="0" dirty="0">
                <a:solidFill>
                  <a:srgbClr val="000000"/>
                </a:solidFill>
                <a:effectLst/>
                <a:latin typeface="Roboto"/>
              </a:rPr>
              <a:t/>
            </a:r>
            <a:br>
              <a:rPr lang="en-GB" b="0" i="0" dirty="0">
                <a:solidFill>
                  <a:srgbClr val="000000"/>
                </a:solidFill>
                <a:effectLst/>
                <a:latin typeface="Roboto"/>
              </a:rPr>
            </a:br>
            <a:r>
              <a:rPr lang="en-GB" b="0" i="0" dirty="0">
                <a:solidFill>
                  <a:srgbClr val="000000"/>
                </a:solidFill>
                <a:effectLst/>
                <a:latin typeface="Roboto"/>
              </a:rPr>
              <a:t>6. </a:t>
            </a:r>
            <a:r>
              <a:rPr lang="en-GB" b="0" i="0" dirty="0">
                <a:solidFill>
                  <a:srgbClr val="000000"/>
                </a:solidFill>
                <a:effectLst/>
                <a:latin typeface="ff7"/>
              </a:rPr>
              <a:t>Look and Feel Environment</a:t>
            </a:r>
            <a:r>
              <a:rPr lang="en-GB" b="0" i="0" dirty="0">
                <a:solidFill>
                  <a:srgbClr val="000000"/>
                </a:solidFill>
                <a:effectLst/>
                <a:latin typeface="Roboto"/>
              </a:rPr>
              <a:t/>
            </a:r>
            <a:br>
              <a:rPr lang="en-GB" b="0" i="0" dirty="0">
                <a:solidFill>
                  <a:srgbClr val="000000"/>
                </a:solidFill>
                <a:effectLst/>
                <a:latin typeface="Roboto"/>
              </a:rPr>
            </a:br>
            <a:r>
              <a:rPr lang="en-GB" b="0" i="0" dirty="0">
                <a:solidFill>
                  <a:srgbClr val="000000"/>
                </a:solidFill>
                <a:effectLst/>
                <a:latin typeface="Roboto"/>
              </a:rPr>
              <a:t>7. </a:t>
            </a:r>
            <a:r>
              <a:rPr lang="en-GB" b="0" i="0" dirty="0">
                <a:solidFill>
                  <a:srgbClr val="000000"/>
                </a:solidFill>
                <a:effectLst/>
                <a:latin typeface="ff7"/>
              </a:rPr>
              <a:t>Quick transaction</a:t>
            </a:r>
            <a:r>
              <a:rPr lang="en-GB" b="0" i="0" dirty="0">
                <a:solidFill>
                  <a:srgbClr val="000000"/>
                </a:solidFill>
                <a:effectLst/>
                <a:latin typeface="Roboto"/>
              </a:rPr>
              <a:t/>
            </a:r>
            <a:br>
              <a:rPr lang="en-GB" b="0" i="0" dirty="0">
                <a:solidFill>
                  <a:srgbClr val="000000"/>
                </a:solidFill>
                <a:effectLst/>
                <a:latin typeface="Roboto"/>
              </a:rPr>
            </a:b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4" name="TextBox 3">
            <a:extLst>
              <a:ext uri="{FF2B5EF4-FFF2-40B4-BE49-F238E27FC236}">
                <a16:creationId xmlns="" xmlns:a16="http://schemas.microsoft.com/office/drawing/2014/main" id="{09572B7A-1545-4A0F-932D-A588CE947929}"/>
              </a:ext>
            </a:extLst>
          </p:cNvPr>
          <p:cNvSpPr txBox="1"/>
          <p:nvPr/>
        </p:nvSpPr>
        <p:spPr>
          <a:xfrm>
            <a:off x="4586420" y="479394"/>
            <a:ext cx="3019160" cy="523220"/>
          </a:xfrm>
          <a:prstGeom prst="rect">
            <a:avLst/>
          </a:prstGeom>
          <a:noFill/>
        </p:spPr>
        <p:txBody>
          <a:bodyPr wrap="none" rtlCol="0">
            <a:spAutoFit/>
          </a:bodyPr>
          <a:lstStyle/>
          <a:p>
            <a:r>
              <a:rPr lang="en-GB" sz="2800" b="0" dirty="0">
                <a:solidFill>
                  <a:srgbClr val="000000"/>
                </a:solidFill>
                <a:effectLst/>
                <a:latin typeface="ff6"/>
              </a:rPr>
              <a:t>PROPOSED SYSTEM</a:t>
            </a:r>
            <a:endParaRPr lang="en-GB" sz="2800" dirty="0"/>
          </a:p>
        </p:txBody>
      </p:sp>
    </p:spTree>
    <p:extLst>
      <p:ext uri="{BB962C8B-B14F-4D97-AF65-F5344CB8AC3E}">
        <p14:creationId xmlns:p14="http://schemas.microsoft.com/office/powerpoint/2010/main" val="408856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2FFBBE8-50E9-45E1-8435-F7344B4C4287}"/>
              </a:ext>
            </a:extLst>
          </p:cNvPr>
          <p:cNvSpPr>
            <a:spLocks noGrp="1"/>
          </p:cNvSpPr>
          <p:nvPr>
            <p:ph type="title"/>
          </p:nvPr>
        </p:nvSpPr>
        <p:spPr>
          <a:xfrm>
            <a:off x="838200" y="2753221"/>
            <a:ext cx="10515600" cy="1325563"/>
          </a:xfrm>
        </p:spPr>
        <p:txBody>
          <a:bodyPr>
            <a:noAutofit/>
          </a:bodyPr>
          <a:lstStyle/>
          <a:p>
            <a:r>
              <a:rPr lang="en-GB" sz="1800" b="0" i="0" dirty="0">
                <a:solidFill>
                  <a:srgbClr val="000000"/>
                </a:solidFill>
                <a:effectLst/>
                <a:latin typeface="Roboto"/>
              </a:rPr>
              <a:t/>
            </a:r>
            <a:br>
              <a:rPr lang="en-GB" sz="1800" b="0" i="0" dirty="0">
                <a:solidFill>
                  <a:srgbClr val="000000"/>
                </a:solidFill>
                <a:effectLst/>
                <a:latin typeface="Roboto"/>
              </a:rPr>
            </a:br>
            <a:r>
              <a:rPr lang="en-GB" sz="1800" b="0" i="0" dirty="0">
                <a:solidFill>
                  <a:srgbClr val="000000"/>
                </a:solidFill>
                <a:effectLst/>
                <a:latin typeface="ff7"/>
              </a:rPr>
              <a:t>Whatever we think need not be feasible. It is wise to think about the feasibility of any problem we undertake. Feasibility is the study of impact, which happens in the organization by the development of a system. The impact can be either positive or negative. When the positives nominate the negatives, then the system is considered feasible. Here the feasibility study can be performed in two ways such as technical feasibility and Economical Feasibility.</a:t>
            </a:r>
            <a:br>
              <a:rPr lang="en-GB" sz="1800" b="0" i="0" dirty="0">
                <a:solidFill>
                  <a:srgbClr val="000000"/>
                </a:solidFill>
                <a:effectLst/>
                <a:latin typeface="ff7"/>
              </a:rPr>
            </a:br>
            <a:r>
              <a:rPr lang="en-GB" sz="1800" b="0" i="0" dirty="0">
                <a:solidFill>
                  <a:srgbClr val="000000"/>
                </a:solidFill>
                <a:effectLst/>
                <a:latin typeface="Roboto"/>
              </a:rPr>
              <a:t/>
            </a:r>
            <a:br>
              <a:rPr lang="en-GB" sz="1800" b="0" i="0" dirty="0">
                <a:solidFill>
                  <a:srgbClr val="000000"/>
                </a:solidFill>
                <a:effectLst/>
                <a:latin typeface="Roboto"/>
              </a:rPr>
            </a:br>
            <a:r>
              <a:rPr lang="en-GB" sz="2400" b="0" dirty="0">
                <a:solidFill>
                  <a:srgbClr val="000000"/>
                </a:solidFill>
                <a:effectLst/>
                <a:latin typeface="ff6"/>
              </a:rPr>
              <a:t>TECHNICAL FEASIBILITY</a:t>
            </a:r>
            <a:br>
              <a:rPr lang="en-GB" sz="2400" b="0" dirty="0">
                <a:solidFill>
                  <a:srgbClr val="000000"/>
                </a:solidFill>
                <a:effectLst/>
                <a:latin typeface="ff6"/>
              </a:rPr>
            </a:br>
            <a:r>
              <a:rPr lang="en-GB" sz="1800" b="0" i="0" dirty="0">
                <a:solidFill>
                  <a:srgbClr val="000000"/>
                </a:solidFill>
                <a:effectLst/>
                <a:latin typeface="Roboto"/>
              </a:rPr>
              <a:t/>
            </a:r>
            <a:br>
              <a:rPr lang="en-GB" sz="1800" b="0" i="0" dirty="0">
                <a:solidFill>
                  <a:srgbClr val="000000"/>
                </a:solidFill>
                <a:effectLst/>
                <a:latin typeface="Roboto"/>
              </a:rPr>
            </a:br>
            <a:r>
              <a:rPr lang="en-GB" sz="1800" b="0" i="0" dirty="0">
                <a:solidFill>
                  <a:srgbClr val="000000"/>
                </a:solidFill>
                <a:effectLst/>
                <a:latin typeface="ff7"/>
              </a:rPr>
              <a:t>We can strongly say</a:t>
            </a:r>
            <a:r>
              <a:rPr lang="en-GB" sz="1800" b="0" i="0" dirty="0">
                <a:solidFill>
                  <a:srgbClr val="000000"/>
                </a:solidFill>
                <a:effectLst/>
                <a:latin typeface="ff1"/>
              </a:rPr>
              <a:t>’</a:t>
            </a:r>
            <a:r>
              <a:rPr lang="en-GB" sz="1800" b="0" i="0" dirty="0">
                <a:solidFill>
                  <a:srgbClr val="000000"/>
                </a:solidFill>
                <a:effectLst/>
                <a:latin typeface="ff7"/>
              </a:rPr>
              <a:t>s that it is technically feasible, since there will not be much difficulty in getting required resources for the development and maintaining the system as well. All the resources needed for the development of the software as well as the maintenance of the same is available in the organization here we are utilizing the resources which are available already.</a:t>
            </a:r>
            <a:br>
              <a:rPr lang="en-GB" sz="1800" b="0" i="0" dirty="0">
                <a:solidFill>
                  <a:srgbClr val="000000"/>
                </a:solidFill>
                <a:effectLst/>
                <a:latin typeface="ff7"/>
              </a:rPr>
            </a:br>
            <a:r>
              <a:rPr lang="en-GB" sz="1800" b="0" i="0" dirty="0">
                <a:solidFill>
                  <a:srgbClr val="000000"/>
                </a:solidFill>
                <a:effectLst/>
                <a:latin typeface="Roboto"/>
              </a:rPr>
              <a:t/>
            </a:r>
            <a:br>
              <a:rPr lang="en-GB" sz="1800" b="0" i="0" dirty="0">
                <a:solidFill>
                  <a:srgbClr val="000000"/>
                </a:solidFill>
                <a:effectLst/>
                <a:latin typeface="Roboto"/>
              </a:rPr>
            </a:br>
            <a:r>
              <a:rPr lang="en-GB" sz="2400" b="0" dirty="0">
                <a:solidFill>
                  <a:srgbClr val="000000"/>
                </a:solidFill>
                <a:effectLst/>
                <a:latin typeface="ff6"/>
              </a:rPr>
              <a:t>ECONOMIC FEASIBILITY</a:t>
            </a:r>
            <a:br>
              <a:rPr lang="en-GB" sz="2400" b="0" dirty="0">
                <a:solidFill>
                  <a:srgbClr val="000000"/>
                </a:solidFill>
                <a:effectLst/>
                <a:latin typeface="ff6"/>
              </a:rPr>
            </a:br>
            <a:r>
              <a:rPr lang="en-GB" sz="1800" b="0" i="0" dirty="0">
                <a:solidFill>
                  <a:srgbClr val="000000"/>
                </a:solidFill>
                <a:effectLst/>
                <a:latin typeface="Roboto"/>
              </a:rPr>
              <a:t/>
            </a:r>
            <a:br>
              <a:rPr lang="en-GB" sz="1800" b="0" i="0" dirty="0">
                <a:solidFill>
                  <a:srgbClr val="000000"/>
                </a:solidFill>
                <a:effectLst/>
                <a:latin typeface="Roboto"/>
              </a:rPr>
            </a:br>
            <a:r>
              <a:rPr lang="en-GB" sz="1800" b="0" i="0" dirty="0">
                <a:solidFill>
                  <a:srgbClr val="000000"/>
                </a:solidFill>
                <a:effectLst/>
                <a:latin typeface="ff7"/>
              </a:rPr>
              <a:t>Development of this application is highly economically feasible. The organization needed not spend much money for the development of the system already available. The only thing is to be done is making an environment for the development with an effective supervision. I f we are doing so, we can attain them maximum usability of the corresponding resources. Even after the development, the organization will not be in condition to invest more in the organization. Therefore, the system is economically feasible.</a:t>
            </a:r>
            <a:r>
              <a:rPr lang="en-GB" sz="1800" b="0" i="0" dirty="0">
                <a:solidFill>
                  <a:srgbClr val="000000"/>
                </a:solidFill>
                <a:effectLst/>
                <a:latin typeface="Roboto"/>
              </a:rPr>
              <a:t/>
            </a:r>
            <a:br>
              <a:rPr lang="en-GB" sz="1800" b="0" i="0" dirty="0">
                <a:solidFill>
                  <a:srgbClr val="000000"/>
                </a:solidFill>
                <a:effectLst/>
                <a:latin typeface="Roboto"/>
              </a:rPr>
            </a:br>
            <a:endParaRPr lang="en-GB" sz="1800" dirty="0"/>
          </a:p>
        </p:txBody>
      </p:sp>
      <p:sp>
        <p:nvSpPr>
          <p:cNvPr id="3" name="TextBox 2">
            <a:extLst>
              <a:ext uri="{FF2B5EF4-FFF2-40B4-BE49-F238E27FC236}">
                <a16:creationId xmlns="" xmlns:a16="http://schemas.microsoft.com/office/drawing/2014/main" id="{BAE6523B-C33D-4B98-8459-1008CE6FB31F}"/>
              </a:ext>
            </a:extLst>
          </p:cNvPr>
          <p:cNvSpPr txBox="1"/>
          <p:nvPr/>
        </p:nvSpPr>
        <p:spPr>
          <a:xfrm>
            <a:off x="4625918" y="372862"/>
            <a:ext cx="2940164" cy="461665"/>
          </a:xfrm>
          <a:prstGeom prst="rect">
            <a:avLst/>
          </a:prstGeom>
          <a:noFill/>
        </p:spPr>
        <p:txBody>
          <a:bodyPr wrap="none" rtlCol="0">
            <a:spAutoFit/>
          </a:bodyPr>
          <a:lstStyle/>
          <a:p>
            <a:r>
              <a:rPr lang="en-GB" sz="2400" b="1" dirty="0">
                <a:solidFill>
                  <a:srgbClr val="000000"/>
                </a:solidFill>
                <a:effectLst/>
                <a:latin typeface="ff6"/>
              </a:rPr>
              <a:t>FEASIBILITY ANALYSIS</a:t>
            </a:r>
            <a:endParaRPr lang="en-GB" sz="2400" b="1" dirty="0"/>
          </a:p>
        </p:txBody>
      </p:sp>
    </p:spTree>
    <p:extLst>
      <p:ext uri="{BB962C8B-B14F-4D97-AF65-F5344CB8AC3E}">
        <p14:creationId xmlns:p14="http://schemas.microsoft.com/office/powerpoint/2010/main" val="27873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2C04475-B2D2-496F-A7B4-144C4AD32E8E}"/>
              </a:ext>
            </a:extLst>
          </p:cNvPr>
          <p:cNvSpPr>
            <a:spLocks noGrp="1"/>
          </p:cNvSpPr>
          <p:nvPr>
            <p:ph type="title"/>
          </p:nvPr>
        </p:nvSpPr>
        <p:spPr>
          <a:xfrm>
            <a:off x="1015753" y="2682203"/>
            <a:ext cx="10515600" cy="1325563"/>
          </a:xfrm>
        </p:spPr>
        <p:txBody>
          <a:bodyPr>
            <a:noAutofit/>
          </a:bodyPr>
          <a:lstStyle/>
          <a:p>
            <a:r>
              <a:rPr lang="en-GB" sz="2400" b="1" dirty="0">
                <a:solidFill>
                  <a:srgbClr val="000000"/>
                </a:solidFill>
                <a:effectLst/>
                <a:latin typeface="ff6"/>
              </a:rPr>
              <a:t>HARDWARE CONFIGURATION</a:t>
            </a:r>
            <a:r>
              <a:rPr lang="en-GB" sz="2400" b="0" dirty="0">
                <a:solidFill>
                  <a:srgbClr val="000000"/>
                </a:solidFill>
                <a:effectLst/>
                <a:latin typeface="ff6"/>
              </a:rPr>
              <a:t/>
            </a:r>
            <a:br>
              <a:rPr lang="en-GB" sz="2400" b="0" dirty="0">
                <a:solidFill>
                  <a:srgbClr val="000000"/>
                </a:solidFill>
                <a:effectLst/>
                <a:latin typeface="ff6"/>
              </a:rPr>
            </a:br>
            <a:r>
              <a:rPr lang="en-GB" sz="2400" b="0" i="0" dirty="0">
                <a:solidFill>
                  <a:srgbClr val="000000"/>
                </a:solidFill>
                <a:effectLst/>
                <a:latin typeface="Roboto"/>
              </a:rPr>
              <a:t/>
            </a:r>
            <a:br>
              <a:rPr lang="en-GB" sz="2400" b="0" i="0" dirty="0">
                <a:solidFill>
                  <a:srgbClr val="000000"/>
                </a:solidFill>
                <a:effectLst/>
                <a:latin typeface="Roboto"/>
              </a:rPr>
            </a:br>
            <a:r>
              <a:rPr lang="en-GB" sz="2400" b="0" i="0" dirty="0">
                <a:solidFill>
                  <a:srgbClr val="000000"/>
                </a:solidFill>
                <a:effectLst/>
                <a:latin typeface="ff7"/>
              </a:rPr>
              <a:t>Processor		: </a:t>
            </a:r>
            <a:r>
              <a:rPr lang="en-GB" sz="2400" dirty="0">
                <a:solidFill>
                  <a:srgbClr val="000000"/>
                </a:solidFill>
                <a:latin typeface="ff7"/>
              </a:rPr>
              <a:t>Intel Core i5 (sixth generation or newer) or equivalent</a:t>
            </a:r>
            <a:r>
              <a:rPr lang="en-GB" sz="2400" b="0" i="0" dirty="0">
                <a:solidFill>
                  <a:srgbClr val="000000"/>
                </a:solidFill>
                <a:effectLst/>
                <a:latin typeface="ff7"/>
              </a:rPr>
              <a:t/>
            </a:r>
            <a:br>
              <a:rPr lang="en-GB" sz="2400" b="0" i="0" dirty="0">
                <a:solidFill>
                  <a:srgbClr val="000000"/>
                </a:solidFill>
                <a:effectLst/>
                <a:latin typeface="ff7"/>
              </a:rPr>
            </a:br>
            <a:r>
              <a:rPr lang="en-GB" sz="2400" b="0" i="0" dirty="0">
                <a:solidFill>
                  <a:srgbClr val="000000"/>
                </a:solidFill>
                <a:effectLst/>
                <a:latin typeface="ff7"/>
              </a:rPr>
              <a:t>RAM 			: 1GB</a:t>
            </a:r>
            <a:br>
              <a:rPr lang="en-GB" sz="2400" b="0" i="0" dirty="0">
                <a:solidFill>
                  <a:srgbClr val="000000"/>
                </a:solidFill>
                <a:effectLst/>
                <a:latin typeface="ff7"/>
              </a:rPr>
            </a:br>
            <a:r>
              <a:rPr lang="en-GB" sz="2400" b="0" i="0" dirty="0">
                <a:solidFill>
                  <a:srgbClr val="000000"/>
                </a:solidFill>
                <a:effectLst/>
                <a:latin typeface="ff7"/>
              </a:rPr>
              <a:t>Hard Disk 		: 50GB</a:t>
            </a:r>
            <a:br>
              <a:rPr lang="en-GB" sz="2400" b="0" i="0" dirty="0">
                <a:solidFill>
                  <a:srgbClr val="000000"/>
                </a:solidFill>
                <a:effectLst/>
                <a:latin typeface="ff7"/>
              </a:rPr>
            </a:br>
            <a:r>
              <a:rPr lang="en-GB" sz="2400" b="0" i="0" dirty="0">
                <a:solidFill>
                  <a:srgbClr val="000000"/>
                </a:solidFill>
                <a:effectLst/>
                <a:latin typeface="Roboto"/>
              </a:rPr>
              <a:t/>
            </a:r>
            <a:br>
              <a:rPr lang="en-GB" sz="2400" b="0" i="0" dirty="0">
                <a:solidFill>
                  <a:srgbClr val="000000"/>
                </a:solidFill>
                <a:effectLst/>
                <a:latin typeface="Roboto"/>
              </a:rPr>
            </a:br>
            <a:r>
              <a:rPr lang="en-GB" sz="2400" b="0" i="0" dirty="0">
                <a:solidFill>
                  <a:srgbClr val="000000"/>
                </a:solidFill>
                <a:effectLst/>
                <a:latin typeface="ff0"/>
              </a:rPr>
              <a:t> </a:t>
            </a:r>
            <a:r>
              <a:rPr lang="en-GB" sz="2400" b="0" i="0" dirty="0">
                <a:solidFill>
                  <a:srgbClr val="000000"/>
                </a:solidFill>
                <a:effectLst/>
                <a:latin typeface="Roboto"/>
              </a:rPr>
              <a:t/>
            </a:r>
            <a:br>
              <a:rPr lang="en-GB" sz="2400" b="0" i="0" dirty="0">
                <a:solidFill>
                  <a:srgbClr val="000000"/>
                </a:solidFill>
                <a:effectLst/>
                <a:latin typeface="Roboto"/>
              </a:rPr>
            </a:br>
            <a:r>
              <a:rPr lang="en-GB" sz="2400" b="1" dirty="0">
                <a:solidFill>
                  <a:srgbClr val="000000"/>
                </a:solidFill>
                <a:effectLst/>
                <a:latin typeface="ff6"/>
              </a:rPr>
              <a:t>SOFTWARE CONFIGURATION</a:t>
            </a:r>
            <a:r>
              <a:rPr lang="en-GB" sz="2400" b="0" dirty="0">
                <a:solidFill>
                  <a:srgbClr val="000000"/>
                </a:solidFill>
                <a:effectLst/>
                <a:latin typeface="ff6"/>
              </a:rPr>
              <a:t/>
            </a:r>
            <a:br>
              <a:rPr lang="en-GB" sz="2400" b="0" dirty="0">
                <a:solidFill>
                  <a:srgbClr val="000000"/>
                </a:solidFill>
                <a:effectLst/>
                <a:latin typeface="ff6"/>
              </a:rPr>
            </a:br>
            <a:r>
              <a:rPr lang="en-GB" sz="2400" b="0" i="0" dirty="0">
                <a:solidFill>
                  <a:srgbClr val="000000"/>
                </a:solidFill>
                <a:effectLst/>
                <a:latin typeface="Roboto"/>
              </a:rPr>
              <a:t/>
            </a:r>
            <a:br>
              <a:rPr lang="en-GB" sz="2400" b="0" i="0" dirty="0">
                <a:solidFill>
                  <a:srgbClr val="000000"/>
                </a:solidFill>
                <a:effectLst/>
                <a:latin typeface="Roboto"/>
              </a:rPr>
            </a:br>
            <a:r>
              <a:rPr lang="en-GB" sz="2400" b="0" i="0" dirty="0">
                <a:solidFill>
                  <a:srgbClr val="000000"/>
                </a:solidFill>
                <a:effectLst/>
                <a:latin typeface="ff7"/>
              </a:rPr>
              <a:t>Operating System 	</a:t>
            </a:r>
            <a:r>
              <a:rPr lang="en-GB" sz="2400" b="0" i="0" dirty="0" smtClean="0">
                <a:solidFill>
                  <a:srgbClr val="000000"/>
                </a:solidFill>
                <a:effectLst/>
                <a:latin typeface="ff7"/>
              </a:rPr>
              <a:t>	:</a:t>
            </a:r>
            <a:r>
              <a:rPr lang="en-GB" sz="2400" b="0" i="0" dirty="0">
                <a:solidFill>
                  <a:srgbClr val="000000"/>
                </a:solidFill>
                <a:effectLst/>
                <a:latin typeface="ff7"/>
              </a:rPr>
              <a:t> 	Windows </a:t>
            </a:r>
            <a:r>
              <a:rPr lang="en-GB" sz="2400" b="0" i="0" dirty="0" smtClean="0">
                <a:solidFill>
                  <a:srgbClr val="000000"/>
                </a:solidFill>
                <a:effectLst/>
                <a:latin typeface="ff7"/>
              </a:rPr>
              <a:t>10,ISO</a:t>
            </a:r>
            <a:r>
              <a:rPr lang="en-GB" sz="2400" b="0" i="0" dirty="0">
                <a:solidFill>
                  <a:srgbClr val="000000"/>
                </a:solidFill>
                <a:effectLst/>
                <a:latin typeface="ff7"/>
              </a:rPr>
              <a:t/>
            </a:r>
            <a:br>
              <a:rPr lang="en-GB" sz="2400" b="0" i="0" dirty="0">
                <a:solidFill>
                  <a:srgbClr val="000000"/>
                </a:solidFill>
                <a:effectLst/>
                <a:latin typeface="ff7"/>
              </a:rPr>
            </a:br>
            <a:r>
              <a:rPr lang="en-GB" sz="2400" b="0" i="0" dirty="0">
                <a:solidFill>
                  <a:srgbClr val="000000"/>
                </a:solidFill>
                <a:effectLst/>
                <a:latin typeface="ff7"/>
              </a:rPr>
              <a:t> Linux Language 	</a:t>
            </a:r>
            <a:r>
              <a:rPr lang="en-GB" sz="2400" b="0" i="0" dirty="0" smtClean="0">
                <a:solidFill>
                  <a:srgbClr val="000000"/>
                </a:solidFill>
                <a:effectLst/>
                <a:latin typeface="ff7"/>
              </a:rPr>
              <a:t>	:</a:t>
            </a:r>
            <a:r>
              <a:rPr lang="en-GB" sz="2400" b="0" i="0" dirty="0">
                <a:solidFill>
                  <a:srgbClr val="000000"/>
                </a:solidFill>
                <a:effectLst/>
                <a:latin typeface="ff7"/>
              </a:rPr>
              <a:t> 	</a:t>
            </a:r>
            <a:r>
              <a:rPr lang="en-GB" sz="2400" b="0" i="0" dirty="0" smtClean="0">
                <a:solidFill>
                  <a:srgbClr val="000000"/>
                </a:solidFill>
                <a:effectLst/>
                <a:latin typeface="ff7"/>
              </a:rPr>
              <a:t>C#</a:t>
            </a:r>
            <a:r>
              <a:rPr lang="en-GB" sz="2400" b="0" i="0" dirty="0">
                <a:solidFill>
                  <a:srgbClr val="000000"/>
                </a:solidFill>
                <a:effectLst/>
                <a:latin typeface="ff7"/>
              </a:rPr>
              <a:t/>
            </a:r>
            <a:br>
              <a:rPr lang="en-GB" sz="2400" b="0" i="0" dirty="0">
                <a:solidFill>
                  <a:srgbClr val="000000"/>
                </a:solidFill>
                <a:effectLst/>
                <a:latin typeface="ff7"/>
              </a:rPr>
            </a:br>
            <a:r>
              <a:rPr lang="en-GB" sz="2400" b="0" i="0" dirty="0">
                <a:solidFill>
                  <a:srgbClr val="000000"/>
                </a:solidFill>
                <a:effectLst/>
                <a:latin typeface="ff7"/>
              </a:rPr>
              <a:t> JavaScript Database	: 	</a:t>
            </a:r>
            <a:r>
              <a:rPr lang="en-GB" sz="2400" b="0" i="0" dirty="0" smtClean="0">
                <a:solidFill>
                  <a:srgbClr val="000000"/>
                </a:solidFill>
                <a:effectLst/>
                <a:latin typeface="ff7"/>
              </a:rPr>
              <a:t>MY SQL</a:t>
            </a:r>
            <a:br>
              <a:rPr lang="en-GB" sz="2400" b="0" i="0" dirty="0" smtClean="0">
                <a:solidFill>
                  <a:srgbClr val="000000"/>
                </a:solidFill>
                <a:effectLst/>
                <a:latin typeface="ff7"/>
              </a:rPr>
            </a:br>
            <a:r>
              <a:rPr lang="en-GB" sz="2400" dirty="0" smtClean="0">
                <a:solidFill>
                  <a:srgbClr val="000000"/>
                </a:solidFill>
                <a:latin typeface="ff7"/>
              </a:rPr>
              <a:t>Frame Work 			:</a:t>
            </a:r>
            <a:r>
              <a:rPr lang="en-GB" sz="2400" smtClean="0">
                <a:solidFill>
                  <a:srgbClr val="000000"/>
                </a:solidFill>
                <a:latin typeface="ff7"/>
              </a:rPr>
              <a:t>	ASP.NET</a:t>
            </a:r>
            <a:r>
              <a:rPr lang="en-GB" sz="2400" b="0" i="0" dirty="0">
                <a:solidFill>
                  <a:srgbClr val="000000"/>
                </a:solidFill>
                <a:effectLst/>
                <a:latin typeface="Roboto"/>
              </a:rPr>
              <a:t/>
            </a:r>
            <a:br>
              <a:rPr lang="en-GB" sz="2400" b="0" i="0" dirty="0">
                <a:solidFill>
                  <a:srgbClr val="000000"/>
                </a:solidFill>
                <a:effectLst/>
                <a:latin typeface="Roboto"/>
              </a:rPr>
            </a:br>
            <a:endParaRPr lang="en-GB" sz="2400" dirty="0"/>
          </a:p>
        </p:txBody>
      </p:sp>
    </p:spTree>
    <p:extLst>
      <p:ext uri="{BB962C8B-B14F-4D97-AF65-F5344CB8AC3E}">
        <p14:creationId xmlns:p14="http://schemas.microsoft.com/office/powerpoint/2010/main" val="2902913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CDBF1886-B2CC-4E14-A806-A3A952D9D938}"/>
              </a:ext>
            </a:extLst>
          </p:cNvPr>
          <p:cNvSpPr/>
          <p:nvPr/>
        </p:nvSpPr>
        <p:spPr>
          <a:xfrm>
            <a:off x="3848494" y="1058634"/>
            <a:ext cx="4495013" cy="1986826"/>
          </a:xfrm>
          <a:prstGeom prst="rect">
            <a:avLst/>
          </a:prstGeom>
          <a:noFill/>
        </p:spPr>
        <p:txBody>
          <a:bodyPr wrap="none" lIns="91440" tIns="45720" rIns="91440" bIns="45720">
            <a:spAutoFit/>
          </a:bodyPr>
          <a:lstStyle/>
          <a:p>
            <a:pPr marL="0" marR="0">
              <a:lnSpc>
                <a:spcPts val="1725"/>
              </a:lnSpc>
              <a:spcBef>
                <a:spcPts val="0"/>
              </a:spcBef>
              <a:spcAft>
                <a:spcPts val="0"/>
              </a:spcAft>
            </a:pPr>
            <a:r>
              <a:rPr lang="en-GB" sz="4400" b="1"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Basic Academic</a:t>
            </a:r>
            <a:endParaRPr lang="en-GB" sz="4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GB" sz="4400" dirty="0">
                <a:effectLst/>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lnSpc>
                <a:spcPct val="115000"/>
              </a:lnSpc>
              <a:spcBef>
                <a:spcPts val="500"/>
              </a:spcBef>
              <a:spcAft>
                <a:spcPts val="500"/>
              </a:spcAft>
              <a:buSzPts val="1000"/>
              <a:buFont typeface="Wingdings" panose="05000000000000000000" pitchFamily="2" charset="2"/>
              <a:buChar char=""/>
              <a:tabLst>
                <a:tab pos="457200" algn="l"/>
              </a:tabLst>
            </a:pPr>
            <a:endParaRPr lang="en-GB" sz="4400" dirty="0">
              <a:effectLst/>
              <a:latin typeface="Symbol" panose="05050102010706020507" pitchFamily="18" charset="2"/>
              <a:ea typeface="Calibri" panose="020F0502020204030204" pitchFamily="34" charset="0"/>
              <a:cs typeface="Times New Roman" panose="02020603050405020304" pitchFamily="18" charset="0"/>
            </a:endParaRPr>
          </a:p>
        </p:txBody>
      </p:sp>
      <p:sp>
        <p:nvSpPr>
          <p:cNvPr id="7" name="Flowchart: Magnetic Disk 6">
            <a:extLst>
              <a:ext uri="{FF2B5EF4-FFF2-40B4-BE49-F238E27FC236}">
                <a16:creationId xmlns="" xmlns:a16="http://schemas.microsoft.com/office/drawing/2014/main" id="{05F8D535-9F86-4E1A-BE6D-A9BA9E57AD5E}"/>
              </a:ext>
            </a:extLst>
          </p:cNvPr>
          <p:cNvSpPr/>
          <p:nvPr/>
        </p:nvSpPr>
        <p:spPr>
          <a:xfrm>
            <a:off x="4856085" y="1882067"/>
            <a:ext cx="2450237" cy="1074196"/>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STUDENT PORTAL</a:t>
            </a:r>
          </a:p>
        </p:txBody>
      </p:sp>
      <p:sp>
        <p:nvSpPr>
          <p:cNvPr id="8" name="Oval 7">
            <a:extLst>
              <a:ext uri="{FF2B5EF4-FFF2-40B4-BE49-F238E27FC236}">
                <a16:creationId xmlns="" xmlns:a16="http://schemas.microsoft.com/office/drawing/2014/main" id="{9E433F7C-B251-4242-A9AE-B3FE5A849C05}"/>
              </a:ext>
            </a:extLst>
          </p:cNvPr>
          <p:cNvSpPr/>
          <p:nvPr/>
        </p:nvSpPr>
        <p:spPr>
          <a:xfrm>
            <a:off x="1861163" y="3022684"/>
            <a:ext cx="2159112" cy="94991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marR="0" lvl="0">
              <a:lnSpc>
                <a:spcPct val="115000"/>
              </a:lnSpc>
              <a:spcBef>
                <a:spcPts val="500"/>
              </a:spcBef>
              <a:spcAft>
                <a:spcPts val="500"/>
              </a:spcAft>
              <a:buSzPts val="1000"/>
              <a:tabLst>
                <a:tab pos="457200" algn="l"/>
              </a:tabLst>
            </a:pPr>
            <a:r>
              <a:rPr lang="en-GB" sz="1800" dirty="0">
                <a:solidFill>
                  <a:srgbClr val="747474"/>
                </a:solidFill>
                <a:effectLst/>
                <a:latin typeface="Arial" panose="020B0604020202020204" pitchFamily="34" charset="0"/>
                <a:ea typeface="Times New Roman" panose="02020603050405020304" pitchFamily="18" charset="0"/>
                <a:cs typeface="Times New Roman" panose="02020603050405020304" pitchFamily="18" charset="0"/>
              </a:rPr>
              <a:t>Admission &amp; Enrolments</a:t>
            </a:r>
            <a:endParaRPr lang="en-GB" sz="1800" dirty="0">
              <a:effectLst/>
              <a:latin typeface="Symbol" panose="05050102010706020507" pitchFamily="18" charset="2"/>
              <a:ea typeface="Calibri" panose="020F0502020204030204" pitchFamily="34" charset="0"/>
              <a:cs typeface="Times New Roman" panose="02020603050405020304" pitchFamily="18" charset="0"/>
            </a:endParaRPr>
          </a:p>
        </p:txBody>
      </p:sp>
      <p:sp>
        <p:nvSpPr>
          <p:cNvPr id="9" name="Oval 8">
            <a:extLst>
              <a:ext uri="{FF2B5EF4-FFF2-40B4-BE49-F238E27FC236}">
                <a16:creationId xmlns="" xmlns:a16="http://schemas.microsoft.com/office/drawing/2014/main" id="{4CB43B90-3D77-4EA1-ABBB-CF30BD311A2E}"/>
              </a:ext>
            </a:extLst>
          </p:cNvPr>
          <p:cNvSpPr/>
          <p:nvPr/>
        </p:nvSpPr>
        <p:spPr>
          <a:xfrm>
            <a:off x="8371518" y="3162102"/>
            <a:ext cx="1959159" cy="61699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800" dirty="0">
                <a:solidFill>
                  <a:srgbClr val="747474"/>
                </a:solidFill>
                <a:effectLst/>
                <a:latin typeface="Arial" panose="020B0604020202020204" pitchFamily="34" charset="0"/>
                <a:ea typeface="Times New Roman" panose="02020603050405020304" pitchFamily="18" charset="0"/>
                <a:cs typeface="Times New Roman" panose="02020603050405020304" pitchFamily="18" charset="0"/>
              </a:rPr>
              <a:t>Timetable</a:t>
            </a:r>
            <a:endParaRPr lang="en-GB" sz="1800" dirty="0">
              <a:effectLst/>
              <a:latin typeface="Symbol" panose="05050102010706020507" pitchFamily="18" charset="2"/>
              <a:ea typeface="Calibri" panose="020F0502020204030204" pitchFamily="34" charset="0"/>
              <a:cs typeface="Times New Roman" panose="02020603050405020304" pitchFamily="18" charset="0"/>
            </a:endParaRPr>
          </a:p>
          <a:p>
            <a:pPr algn="ctr"/>
            <a:endParaRPr lang="en-GB" dirty="0"/>
          </a:p>
        </p:txBody>
      </p:sp>
      <p:sp>
        <p:nvSpPr>
          <p:cNvPr id="10" name="Oval 9">
            <a:extLst>
              <a:ext uri="{FF2B5EF4-FFF2-40B4-BE49-F238E27FC236}">
                <a16:creationId xmlns="" xmlns:a16="http://schemas.microsoft.com/office/drawing/2014/main" id="{345C2BD7-AD1B-46D2-9A54-5B2AB283C6BB}"/>
              </a:ext>
            </a:extLst>
          </p:cNvPr>
          <p:cNvSpPr/>
          <p:nvPr/>
        </p:nvSpPr>
        <p:spPr>
          <a:xfrm>
            <a:off x="4294538" y="5137239"/>
            <a:ext cx="1929043" cy="66212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800" dirty="0">
                <a:solidFill>
                  <a:srgbClr val="747474"/>
                </a:solidFill>
                <a:effectLst/>
                <a:latin typeface="Arial" panose="020B0604020202020204" pitchFamily="34" charset="0"/>
                <a:ea typeface="Times New Roman" panose="02020603050405020304" pitchFamily="18" charset="0"/>
                <a:cs typeface="Times New Roman" panose="02020603050405020304" pitchFamily="18" charset="0"/>
              </a:rPr>
              <a:t>Attendance</a:t>
            </a:r>
            <a:endParaRPr lang="en-GB" sz="1800" dirty="0">
              <a:effectLst/>
              <a:latin typeface="Symbol" panose="05050102010706020507" pitchFamily="18" charset="2"/>
              <a:ea typeface="Calibri" panose="020F0502020204030204" pitchFamily="34" charset="0"/>
              <a:cs typeface="Times New Roman" panose="02020603050405020304" pitchFamily="18" charset="0"/>
            </a:endParaRPr>
          </a:p>
          <a:p>
            <a:pPr algn="ctr"/>
            <a:endParaRPr lang="en-GB" dirty="0"/>
          </a:p>
        </p:txBody>
      </p:sp>
      <p:cxnSp>
        <p:nvCxnSpPr>
          <p:cNvPr id="11" name="Straight Arrow Connector 10">
            <a:extLst>
              <a:ext uri="{FF2B5EF4-FFF2-40B4-BE49-F238E27FC236}">
                <a16:creationId xmlns="" xmlns:a16="http://schemas.microsoft.com/office/drawing/2014/main" id="{7C9F1BAA-4F8B-450F-848E-C897D8B6DCC2}"/>
              </a:ext>
            </a:extLst>
          </p:cNvPr>
          <p:cNvCxnSpPr>
            <a:cxnSpLocks/>
            <a:stCxn id="8" idx="7"/>
          </p:cNvCxnSpPr>
          <p:nvPr/>
        </p:nvCxnSpPr>
        <p:spPr>
          <a:xfrm flipV="1">
            <a:off x="3704080" y="2863133"/>
            <a:ext cx="1069700" cy="2986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 xmlns:a16="http://schemas.microsoft.com/office/drawing/2014/main" id="{B7FF6741-11CE-43CF-8BC5-99AE1C2A85F2}"/>
              </a:ext>
            </a:extLst>
          </p:cNvPr>
          <p:cNvCxnSpPr>
            <a:cxnSpLocks/>
            <a:stCxn id="9" idx="1"/>
          </p:cNvCxnSpPr>
          <p:nvPr/>
        </p:nvCxnSpPr>
        <p:spPr>
          <a:xfrm flipH="1" flipV="1">
            <a:off x="7418222" y="2879503"/>
            <a:ext cx="1240208" cy="3729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 xmlns:a16="http://schemas.microsoft.com/office/drawing/2014/main" id="{0B033903-6D05-4A9F-A714-CE7364BF9791}"/>
              </a:ext>
            </a:extLst>
          </p:cNvPr>
          <p:cNvCxnSpPr>
            <a:cxnSpLocks/>
            <a:stCxn id="10" idx="0"/>
          </p:cNvCxnSpPr>
          <p:nvPr/>
        </p:nvCxnSpPr>
        <p:spPr>
          <a:xfrm flipV="1">
            <a:off x="5259060" y="3045460"/>
            <a:ext cx="614135" cy="20917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Oval 15">
            <a:extLst>
              <a:ext uri="{FF2B5EF4-FFF2-40B4-BE49-F238E27FC236}">
                <a16:creationId xmlns="" xmlns:a16="http://schemas.microsoft.com/office/drawing/2014/main" id="{8AB565D8-A495-401D-B529-9BC8EAA9FEF6}"/>
              </a:ext>
            </a:extLst>
          </p:cNvPr>
          <p:cNvSpPr/>
          <p:nvPr/>
        </p:nvSpPr>
        <p:spPr>
          <a:xfrm>
            <a:off x="2355104" y="4280885"/>
            <a:ext cx="2107481" cy="94991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marR="0" lvl="0">
              <a:lnSpc>
                <a:spcPct val="115000"/>
              </a:lnSpc>
              <a:spcBef>
                <a:spcPts val="500"/>
              </a:spcBef>
              <a:spcAft>
                <a:spcPts val="500"/>
              </a:spcAft>
              <a:buSzPts val="1000"/>
              <a:tabLst>
                <a:tab pos="457200" algn="l"/>
              </a:tabLst>
            </a:pPr>
            <a:r>
              <a:rPr lang="en-GB" sz="1800" dirty="0">
                <a:solidFill>
                  <a:srgbClr val="747474"/>
                </a:solidFill>
                <a:effectLst/>
                <a:latin typeface="Arial" panose="020B0604020202020204" pitchFamily="34" charset="0"/>
                <a:ea typeface="Times New Roman" panose="02020603050405020304" pitchFamily="18" charset="0"/>
                <a:cs typeface="Times New Roman" panose="02020603050405020304" pitchFamily="18" charset="0"/>
              </a:rPr>
              <a:t>Sessions and Batches</a:t>
            </a:r>
            <a:endParaRPr lang="en-GB" sz="1800" dirty="0">
              <a:effectLst/>
              <a:latin typeface="Symbol" panose="05050102010706020507" pitchFamily="18" charset="2"/>
              <a:ea typeface="Calibri" panose="020F0502020204030204" pitchFamily="34" charset="0"/>
              <a:cs typeface="Times New Roman" panose="02020603050405020304" pitchFamily="18" charset="0"/>
            </a:endParaRPr>
          </a:p>
        </p:txBody>
      </p:sp>
      <p:sp>
        <p:nvSpPr>
          <p:cNvPr id="17" name="Oval 16">
            <a:extLst>
              <a:ext uri="{FF2B5EF4-FFF2-40B4-BE49-F238E27FC236}">
                <a16:creationId xmlns="" xmlns:a16="http://schemas.microsoft.com/office/drawing/2014/main" id="{0ED44773-7D9F-4676-983D-43D34841DBB4}"/>
              </a:ext>
            </a:extLst>
          </p:cNvPr>
          <p:cNvSpPr/>
          <p:nvPr/>
        </p:nvSpPr>
        <p:spPr>
          <a:xfrm>
            <a:off x="8127652" y="4136993"/>
            <a:ext cx="1720803" cy="94991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nSpc>
                <a:spcPct val="115000"/>
              </a:lnSpc>
              <a:spcBef>
                <a:spcPts val="500"/>
              </a:spcBef>
              <a:spcAft>
                <a:spcPts val="500"/>
              </a:spcAft>
              <a:buSzPts val="1000"/>
              <a:tabLst>
                <a:tab pos="457200" algn="l"/>
              </a:tabLst>
            </a:pPr>
            <a:r>
              <a:rPr lang="en-GB" sz="1800" dirty="0">
                <a:solidFill>
                  <a:srgbClr val="747474"/>
                </a:solidFill>
                <a:effectLst/>
                <a:latin typeface="Arial" panose="020B0604020202020204" pitchFamily="34" charset="0"/>
                <a:ea typeface="Times New Roman" panose="02020603050405020304" pitchFamily="18" charset="0"/>
                <a:cs typeface="Times New Roman" panose="02020603050405020304" pitchFamily="18" charset="0"/>
              </a:rPr>
              <a:t> Student Reporting</a:t>
            </a:r>
            <a:endParaRPr lang="en-GB" sz="1800" dirty="0">
              <a:effectLst/>
              <a:latin typeface="Symbol" panose="05050102010706020507" pitchFamily="18" charset="2"/>
              <a:ea typeface="Calibri" panose="020F0502020204030204" pitchFamily="34" charset="0"/>
              <a:cs typeface="Times New Roman" panose="02020603050405020304" pitchFamily="18" charset="0"/>
            </a:endParaRPr>
          </a:p>
        </p:txBody>
      </p:sp>
      <p:sp>
        <p:nvSpPr>
          <p:cNvPr id="20" name="Oval 19">
            <a:extLst>
              <a:ext uri="{FF2B5EF4-FFF2-40B4-BE49-F238E27FC236}">
                <a16:creationId xmlns="" xmlns:a16="http://schemas.microsoft.com/office/drawing/2014/main" id="{577DA9A9-6B01-459D-8329-71DC0D268FCE}"/>
              </a:ext>
            </a:extLst>
          </p:cNvPr>
          <p:cNvSpPr/>
          <p:nvPr/>
        </p:nvSpPr>
        <p:spPr>
          <a:xfrm>
            <a:off x="6365959" y="4931363"/>
            <a:ext cx="1720804" cy="94991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nSpc>
                <a:spcPct val="115000"/>
              </a:lnSpc>
              <a:spcBef>
                <a:spcPts val="500"/>
              </a:spcBef>
              <a:spcAft>
                <a:spcPts val="500"/>
              </a:spcAft>
              <a:buSzPts val="1000"/>
              <a:tabLst>
                <a:tab pos="457200" algn="l"/>
              </a:tabLst>
            </a:pPr>
            <a:r>
              <a:rPr lang="en-GB" sz="1800" dirty="0">
                <a:solidFill>
                  <a:srgbClr val="747474"/>
                </a:solidFill>
                <a:effectLst/>
                <a:latin typeface="Arial" panose="020B0604020202020204" pitchFamily="34" charset="0"/>
                <a:ea typeface="Times New Roman" panose="02020603050405020304" pitchFamily="18" charset="0"/>
                <a:cs typeface="Times New Roman" panose="02020603050405020304" pitchFamily="18" charset="0"/>
              </a:rPr>
              <a:t> Student Reporting</a:t>
            </a:r>
            <a:endParaRPr lang="en-GB" sz="1800" dirty="0">
              <a:effectLst/>
              <a:latin typeface="Symbol" panose="05050102010706020507" pitchFamily="18" charset="2"/>
              <a:ea typeface="Calibri" panose="020F0502020204030204" pitchFamily="34" charset="0"/>
              <a:cs typeface="Times New Roman" panose="02020603050405020304" pitchFamily="18" charset="0"/>
            </a:endParaRPr>
          </a:p>
        </p:txBody>
      </p:sp>
      <p:cxnSp>
        <p:nvCxnSpPr>
          <p:cNvPr id="32" name="Straight Arrow Connector 31">
            <a:extLst>
              <a:ext uri="{FF2B5EF4-FFF2-40B4-BE49-F238E27FC236}">
                <a16:creationId xmlns="" xmlns:a16="http://schemas.microsoft.com/office/drawing/2014/main" id="{50660370-C38E-496E-83EC-B21C1B8D043F}"/>
              </a:ext>
            </a:extLst>
          </p:cNvPr>
          <p:cNvCxnSpPr>
            <a:cxnSpLocks/>
            <a:stCxn id="20" idx="1"/>
          </p:cNvCxnSpPr>
          <p:nvPr/>
        </p:nvCxnSpPr>
        <p:spPr>
          <a:xfrm flipH="1" flipV="1">
            <a:off x="6305502" y="3045460"/>
            <a:ext cx="312463" cy="2025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 xmlns:a16="http://schemas.microsoft.com/office/drawing/2014/main" id="{C0E84B9B-1CEF-497F-85DD-A5E3484EA8E1}"/>
              </a:ext>
            </a:extLst>
          </p:cNvPr>
          <p:cNvCxnSpPr>
            <a:cxnSpLocks/>
            <a:stCxn id="17" idx="1"/>
          </p:cNvCxnSpPr>
          <p:nvPr/>
        </p:nvCxnSpPr>
        <p:spPr>
          <a:xfrm flipH="1" flipV="1">
            <a:off x="6645461" y="3045460"/>
            <a:ext cx="1734197" cy="12306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 xmlns:a16="http://schemas.microsoft.com/office/drawing/2014/main" id="{0B01D213-D9B6-4253-ADD6-30260ABFD21C}"/>
              </a:ext>
            </a:extLst>
          </p:cNvPr>
          <p:cNvCxnSpPr>
            <a:cxnSpLocks/>
            <a:stCxn id="16" idx="7"/>
          </p:cNvCxnSpPr>
          <p:nvPr/>
        </p:nvCxnSpPr>
        <p:spPr>
          <a:xfrm flipV="1">
            <a:off x="4153952" y="3012466"/>
            <a:ext cx="1112592" cy="14075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49976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agnetic Disk 1">
            <a:extLst>
              <a:ext uri="{FF2B5EF4-FFF2-40B4-BE49-F238E27FC236}">
                <a16:creationId xmlns="" xmlns:a16="http://schemas.microsoft.com/office/drawing/2014/main" id="{43AD358F-1052-4ED9-BDC5-72603744D34C}"/>
              </a:ext>
            </a:extLst>
          </p:cNvPr>
          <p:cNvSpPr/>
          <p:nvPr/>
        </p:nvSpPr>
        <p:spPr>
          <a:xfrm>
            <a:off x="5104660" y="2192786"/>
            <a:ext cx="2450237" cy="1074196"/>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STUDENT PORTAL</a:t>
            </a:r>
          </a:p>
        </p:txBody>
      </p:sp>
      <p:sp>
        <p:nvSpPr>
          <p:cNvPr id="3" name="Title 2">
            <a:extLst>
              <a:ext uri="{FF2B5EF4-FFF2-40B4-BE49-F238E27FC236}">
                <a16:creationId xmlns="" xmlns:a16="http://schemas.microsoft.com/office/drawing/2014/main" id="{62F89FCE-D587-455F-8E09-96A39BF19A42}"/>
              </a:ext>
            </a:extLst>
          </p:cNvPr>
          <p:cNvSpPr>
            <a:spLocks noGrp="1"/>
          </p:cNvSpPr>
          <p:nvPr>
            <p:ph type="title"/>
          </p:nvPr>
        </p:nvSpPr>
        <p:spPr>
          <a:xfrm>
            <a:off x="2378106" y="985421"/>
            <a:ext cx="7435788" cy="705267"/>
          </a:xfrm>
        </p:spPr>
        <p:txBody>
          <a:bodyPr>
            <a:normAutofit/>
          </a:bodyPr>
          <a:lstStyle/>
          <a:p>
            <a:pPr algn="ctr"/>
            <a:r>
              <a:rPr lang="en-GB" sz="3200" b="1" dirty="0"/>
              <a:t>DATA FLOW DIAGRAM OF STUDENT PORTAL</a:t>
            </a:r>
          </a:p>
        </p:txBody>
      </p:sp>
      <p:sp>
        <p:nvSpPr>
          <p:cNvPr id="4" name="Oval 3">
            <a:extLst>
              <a:ext uri="{FF2B5EF4-FFF2-40B4-BE49-F238E27FC236}">
                <a16:creationId xmlns="" xmlns:a16="http://schemas.microsoft.com/office/drawing/2014/main" id="{F06A7019-BA18-4BF6-9384-7F2883BFA126}"/>
              </a:ext>
            </a:extLst>
          </p:cNvPr>
          <p:cNvSpPr/>
          <p:nvPr/>
        </p:nvSpPr>
        <p:spPr>
          <a:xfrm>
            <a:off x="1698965" y="3972757"/>
            <a:ext cx="2201660" cy="94991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ASSIGNMENTS</a:t>
            </a:r>
          </a:p>
        </p:txBody>
      </p:sp>
      <p:sp>
        <p:nvSpPr>
          <p:cNvPr id="5" name="Oval 4">
            <a:extLst>
              <a:ext uri="{FF2B5EF4-FFF2-40B4-BE49-F238E27FC236}">
                <a16:creationId xmlns="" xmlns:a16="http://schemas.microsoft.com/office/drawing/2014/main" id="{1FFC80E7-6FE5-4844-8847-3E2E2309C338}"/>
              </a:ext>
            </a:extLst>
          </p:cNvPr>
          <p:cNvSpPr/>
          <p:nvPr/>
        </p:nvSpPr>
        <p:spPr>
          <a:xfrm>
            <a:off x="8868422" y="3972757"/>
            <a:ext cx="1997846" cy="94991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NOTES</a:t>
            </a:r>
          </a:p>
        </p:txBody>
      </p:sp>
      <p:sp>
        <p:nvSpPr>
          <p:cNvPr id="6" name="Oval 5">
            <a:extLst>
              <a:ext uri="{FF2B5EF4-FFF2-40B4-BE49-F238E27FC236}">
                <a16:creationId xmlns="" xmlns:a16="http://schemas.microsoft.com/office/drawing/2014/main" id="{FA64E19D-E04C-42AC-BEB8-D812D407D9C6}"/>
              </a:ext>
            </a:extLst>
          </p:cNvPr>
          <p:cNvSpPr/>
          <p:nvPr/>
        </p:nvSpPr>
        <p:spPr>
          <a:xfrm>
            <a:off x="4429215" y="4973003"/>
            <a:ext cx="3801127" cy="94991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student / management communication</a:t>
            </a:r>
          </a:p>
          <a:p>
            <a:pPr algn="ctr"/>
            <a:endParaRPr lang="en-GB" dirty="0"/>
          </a:p>
        </p:txBody>
      </p:sp>
      <p:cxnSp>
        <p:nvCxnSpPr>
          <p:cNvPr id="8" name="Straight Arrow Connector 7">
            <a:extLst>
              <a:ext uri="{FF2B5EF4-FFF2-40B4-BE49-F238E27FC236}">
                <a16:creationId xmlns="" xmlns:a16="http://schemas.microsoft.com/office/drawing/2014/main" id="{3D70C83F-2C9D-4CDD-9583-0034DB0BC90D}"/>
              </a:ext>
            </a:extLst>
          </p:cNvPr>
          <p:cNvCxnSpPr>
            <a:cxnSpLocks/>
            <a:stCxn id="4" idx="7"/>
          </p:cNvCxnSpPr>
          <p:nvPr/>
        </p:nvCxnSpPr>
        <p:spPr>
          <a:xfrm flipV="1">
            <a:off x="3578199" y="3266982"/>
            <a:ext cx="2147898" cy="8448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 xmlns:a16="http://schemas.microsoft.com/office/drawing/2014/main" id="{54B58290-7BA9-4BCE-852E-4E37A3EBB9AF}"/>
              </a:ext>
            </a:extLst>
          </p:cNvPr>
          <p:cNvCxnSpPr>
            <a:cxnSpLocks/>
            <a:stCxn id="5" idx="1"/>
          </p:cNvCxnSpPr>
          <p:nvPr/>
        </p:nvCxnSpPr>
        <p:spPr>
          <a:xfrm flipH="1" flipV="1">
            <a:off x="6898692" y="3266982"/>
            <a:ext cx="2262308" cy="8448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 xmlns:a16="http://schemas.microsoft.com/office/drawing/2014/main" id="{5AEAEDBA-40CB-4974-9E41-2A0BFE547516}"/>
              </a:ext>
            </a:extLst>
          </p:cNvPr>
          <p:cNvCxnSpPr>
            <a:cxnSpLocks/>
            <a:stCxn id="6" idx="0"/>
            <a:endCxn id="2" idx="3"/>
          </p:cNvCxnSpPr>
          <p:nvPr/>
        </p:nvCxnSpPr>
        <p:spPr>
          <a:xfrm flipV="1">
            <a:off x="6329779" y="3266982"/>
            <a:ext cx="0" cy="17060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20031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BEFB23B-177D-4F44-9A2F-6FBD37D37774}"/>
              </a:ext>
            </a:extLst>
          </p:cNvPr>
          <p:cNvSpPr>
            <a:spLocks noGrp="1"/>
          </p:cNvSpPr>
          <p:nvPr>
            <p:ph type="title"/>
          </p:nvPr>
        </p:nvSpPr>
        <p:spPr>
          <a:xfrm>
            <a:off x="3039492" y="365125"/>
            <a:ext cx="6113016" cy="1325563"/>
          </a:xfrm>
        </p:spPr>
        <p:txBody>
          <a:bodyPr>
            <a:normAutofit/>
          </a:bodyPr>
          <a:lstStyle/>
          <a:p>
            <a:r>
              <a:rPr lang="en-GB" sz="3600" dirty="0">
                <a:ln w="0"/>
                <a:effectLst>
                  <a:outerShdw blurRad="38100" dist="19050" dir="2700000" algn="tl" rotWithShape="0">
                    <a:schemeClr val="dk1">
                      <a:alpha val="40000"/>
                    </a:schemeClr>
                  </a:outerShdw>
                </a:effectLst>
                <a:latin typeface="Arial" panose="020B0604020202020204" pitchFamily="34" charset="0"/>
                <a:ea typeface="Times New Roman" panose="02020603050405020304" pitchFamily="18" charset="0"/>
                <a:cs typeface="Times New Roman" panose="02020603050405020304" pitchFamily="18" charset="0"/>
              </a:rPr>
              <a:t>Management</a:t>
            </a:r>
            <a:r>
              <a:rPr lang="en-GB" sz="3600" dirty="0">
                <a:ln w="0"/>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cs typeface="Times New Roman" panose="02020603050405020304" pitchFamily="18" charset="0"/>
              </a:rPr>
              <a:t> </a:t>
            </a:r>
            <a:r>
              <a:rPr lang="en-GB" sz="36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AND FINANCIAL</a:t>
            </a:r>
            <a:endParaRPr lang="en-GB" sz="3600" dirty="0"/>
          </a:p>
        </p:txBody>
      </p:sp>
      <p:sp>
        <p:nvSpPr>
          <p:cNvPr id="3" name="Flowchart: Magnetic Disk 2">
            <a:extLst>
              <a:ext uri="{FF2B5EF4-FFF2-40B4-BE49-F238E27FC236}">
                <a16:creationId xmlns="" xmlns:a16="http://schemas.microsoft.com/office/drawing/2014/main" id="{8AD815B8-5067-419F-B185-6E559DE1131C}"/>
              </a:ext>
            </a:extLst>
          </p:cNvPr>
          <p:cNvSpPr/>
          <p:nvPr/>
        </p:nvSpPr>
        <p:spPr>
          <a:xfrm>
            <a:off x="8851037" y="2290096"/>
            <a:ext cx="2024108" cy="1074196"/>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MANAGEMENT</a:t>
            </a:r>
          </a:p>
        </p:txBody>
      </p:sp>
      <p:sp>
        <p:nvSpPr>
          <p:cNvPr id="4" name="Oval 3">
            <a:extLst>
              <a:ext uri="{FF2B5EF4-FFF2-40B4-BE49-F238E27FC236}">
                <a16:creationId xmlns="" xmlns:a16="http://schemas.microsoft.com/office/drawing/2014/main" id="{A6F8EC17-A747-4EAC-9A7D-1B4BB1CFDEFE}"/>
              </a:ext>
            </a:extLst>
          </p:cNvPr>
          <p:cNvSpPr/>
          <p:nvPr/>
        </p:nvSpPr>
        <p:spPr>
          <a:xfrm>
            <a:off x="1423376" y="1603561"/>
            <a:ext cx="2159112" cy="51074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marR="0" lvl="0">
              <a:lnSpc>
                <a:spcPct val="115000"/>
              </a:lnSpc>
              <a:spcBef>
                <a:spcPts val="500"/>
              </a:spcBef>
              <a:spcAft>
                <a:spcPts val="500"/>
              </a:spcAft>
              <a:buSzPts val="1000"/>
              <a:tabLst>
                <a:tab pos="457200" algn="l"/>
              </a:tabLst>
            </a:pPr>
            <a:r>
              <a:rPr lang="en-GB" sz="14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Multiple Dashboards</a:t>
            </a:r>
            <a:endParaRPr lang="en-GB" sz="1400" dirty="0">
              <a:solidFill>
                <a:schemeClr val="tx1"/>
              </a:solidFill>
              <a:effectLst/>
              <a:latin typeface="Symbol" panose="05050102010706020507" pitchFamily="18" charset="2"/>
              <a:ea typeface="Calibri" panose="020F0502020204030204" pitchFamily="34" charset="0"/>
              <a:cs typeface="Times New Roman" panose="02020603050405020304" pitchFamily="18" charset="0"/>
            </a:endParaRPr>
          </a:p>
        </p:txBody>
      </p:sp>
      <p:sp>
        <p:nvSpPr>
          <p:cNvPr id="5" name="Oval 4">
            <a:extLst>
              <a:ext uri="{FF2B5EF4-FFF2-40B4-BE49-F238E27FC236}">
                <a16:creationId xmlns="" xmlns:a16="http://schemas.microsoft.com/office/drawing/2014/main" id="{83774C82-46B7-482C-9B7A-BF43F9C8569C}"/>
              </a:ext>
            </a:extLst>
          </p:cNvPr>
          <p:cNvSpPr/>
          <p:nvPr/>
        </p:nvSpPr>
        <p:spPr>
          <a:xfrm>
            <a:off x="1558380" y="2744381"/>
            <a:ext cx="1959159" cy="34530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sz="1400" dirty="0">
              <a:solidFill>
                <a:srgbClr val="747474"/>
              </a:solidFill>
              <a:effectLst/>
              <a:latin typeface="Arial" panose="020B0604020202020204" pitchFamily="34" charset="0"/>
              <a:ea typeface="Times New Roman" panose="02020603050405020304" pitchFamily="18" charset="0"/>
              <a:cs typeface="Times New Roman" panose="02020603050405020304" pitchFamily="18" charset="0"/>
            </a:endParaRPr>
          </a:p>
          <a:p>
            <a:pPr algn="ctr"/>
            <a:r>
              <a:rPr lang="en-GB" sz="14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Student Import</a:t>
            </a:r>
            <a:endParaRPr lang="en-GB" sz="1400" dirty="0">
              <a:solidFill>
                <a:schemeClr val="tx1"/>
              </a:solidFill>
              <a:effectLst/>
              <a:latin typeface="Symbol" panose="05050102010706020507" pitchFamily="18" charset="2"/>
              <a:ea typeface="Calibri" panose="020F0502020204030204" pitchFamily="34" charset="0"/>
              <a:cs typeface="Times New Roman" panose="02020603050405020304" pitchFamily="18" charset="0"/>
            </a:endParaRPr>
          </a:p>
          <a:p>
            <a:pPr algn="ctr"/>
            <a:endParaRPr lang="en-GB" dirty="0"/>
          </a:p>
        </p:txBody>
      </p:sp>
      <p:sp>
        <p:nvSpPr>
          <p:cNvPr id="6" name="Oval 5">
            <a:extLst>
              <a:ext uri="{FF2B5EF4-FFF2-40B4-BE49-F238E27FC236}">
                <a16:creationId xmlns="" xmlns:a16="http://schemas.microsoft.com/office/drawing/2014/main" id="{D30478CE-9D36-4998-929D-6CD3FC416B0E}"/>
              </a:ext>
            </a:extLst>
          </p:cNvPr>
          <p:cNvSpPr/>
          <p:nvPr/>
        </p:nvSpPr>
        <p:spPr>
          <a:xfrm>
            <a:off x="1603078" y="3191640"/>
            <a:ext cx="1929043" cy="34530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600" dirty="0"/>
              <a:t>Data Export</a:t>
            </a:r>
          </a:p>
        </p:txBody>
      </p:sp>
      <p:cxnSp>
        <p:nvCxnSpPr>
          <p:cNvPr id="7" name="Straight Arrow Connector 6">
            <a:extLst>
              <a:ext uri="{FF2B5EF4-FFF2-40B4-BE49-F238E27FC236}">
                <a16:creationId xmlns="" xmlns:a16="http://schemas.microsoft.com/office/drawing/2014/main" id="{DB9450A0-0C61-42F5-B0B9-E8BBDDF22B8A}"/>
              </a:ext>
            </a:extLst>
          </p:cNvPr>
          <p:cNvCxnSpPr>
            <a:cxnSpLocks/>
            <a:stCxn id="4" idx="6"/>
          </p:cNvCxnSpPr>
          <p:nvPr/>
        </p:nvCxnSpPr>
        <p:spPr>
          <a:xfrm>
            <a:off x="3582488" y="1858932"/>
            <a:ext cx="5253967" cy="7809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 xmlns:a16="http://schemas.microsoft.com/office/drawing/2014/main" id="{EBC2AF9A-1B15-47E0-B95E-2F4610395F31}"/>
              </a:ext>
            </a:extLst>
          </p:cNvPr>
          <p:cNvCxnSpPr>
            <a:cxnSpLocks/>
            <a:stCxn id="5" idx="6"/>
          </p:cNvCxnSpPr>
          <p:nvPr/>
        </p:nvCxnSpPr>
        <p:spPr>
          <a:xfrm flipV="1">
            <a:off x="3517539" y="2763095"/>
            <a:ext cx="5297713" cy="1539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 xmlns:a16="http://schemas.microsoft.com/office/drawing/2014/main" id="{8729FDCD-7B43-4AFD-BAFE-C3280A1CDF56}"/>
              </a:ext>
            </a:extLst>
          </p:cNvPr>
          <p:cNvCxnSpPr>
            <a:cxnSpLocks/>
            <a:stCxn id="6" idx="6"/>
          </p:cNvCxnSpPr>
          <p:nvPr/>
        </p:nvCxnSpPr>
        <p:spPr>
          <a:xfrm flipV="1">
            <a:off x="3532121" y="2914456"/>
            <a:ext cx="5283131" cy="4498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Oval 9">
            <a:extLst>
              <a:ext uri="{FF2B5EF4-FFF2-40B4-BE49-F238E27FC236}">
                <a16:creationId xmlns="" xmlns:a16="http://schemas.microsoft.com/office/drawing/2014/main" id="{8736F423-B96C-4A2A-8D89-3DD5D3244827}"/>
              </a:ext>
            </a:extLst>
          </p:cNvPr>
          <p:cNvSpPr/>
          <p:nvPr/>
        </p:nvSpPr>
        <p:spPr>
          <a:xfrm>
            <a:off x="1460425" y="2179144"/>
            <a:ext cx="2107481" cy="4749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nSpc>
                <a:spcPct val="115000"/>
              </a:lnSpc>
              <a:spcBef>
                <a:spcPts val="500"/>
              </a:spcBef>
              <a:spcAft>
                <a:spcPts val="500"/>
              </a:spcAft>
              <a:buSzPts val="1000"/>
              <a:tabLst>
                <a:tab pos="457200" algn="l"/>
              </a:tabLst>
            </a:pPr>
            <a:r>
              <a:rPr lang="en-GB" sz="14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User Roles &amp; Rights</a:t>
            </a:r>
            <a:endParaRPr lang="en-GB" sz="1400" dirty="0">
              <a:solidFill>
                <a:schemeClr val="tx1"/>
              </a:solidFill>
              <a:effectLst/>
              <a:latin typeface="Symbol" panose="05050102010706020507" pitchFamily="18" charset="2"/>
              <a:ea typeface="Calibri" panose="020F0502020204030204" pitchFamily="34" charset="0"/>
              <a:cs typeface="Times New Roman" panose="02020603050405020304" pitchFamily="18" charset="0"/>
            </a:endParaRPr>
          </a:p>
        </p:txBody>
      </p:sp>
      <p:sp>
        <p:nvSpPr>
          <p:cNvPr id="11" name="Oval 10">
            <a:extLst>
              <a:ext uri="{FF2B5EF4-FFF2-40B4-BE49-F238E27FC236}">
                <a16:creationId xmlns="" xmlns:a16="http://schemas.microsoft.com/office/drawing/2014/main" id="{7E2E3571-E275-4788-8115-48BD70AA221B}"/>
              </a:ext>
            </a:extLst>
          </p:cNvPr>
          <p:cNvSpPr/>
          <p:nvPr/>
        </p:nvSpPr>
        <p:spPr>
          <a:xfrm>
            <a:off x="1730668" y="4012706"/>
            <a:ext cx="1720803" cy="54897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nSpc>
                <a:spcPct val="115000"/>
              </a:lnSpc>
              <a:spcBef>
                <a:spcPts val="500"/>
              </a:spcBef>
              <a:spcAft>
                <a:spcPts val="500"/>
              </a:spcAft>
              <a:buSzPts val="1000"/>
              <a:tabLst>
                <a:tab pos="457200" algn="l"/>
              </a:tabLst>
            </a:pPr>
            <a:r>
              <a:rPr lang="en-GB" sz="1800" dirty="0">
                <a:solidFill>
                  <a:srgbClr val="747474"/>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4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Examination Management</a:t>
            </a:r>
            <a:endParaRPr lang="en-GB" sz="1400" dirty="0">
              <a:solidFill>
                <a:schemeClr val="tx1"/>
              </a:solidFill>
              <a:effectLst/>
              <a:latin typeface="Symbol" panose="05050102010706020507" pitchFamily="18" charset="2"/>
              <a:ea typeface="Calibri" panose="020F0502020204030204" pitchFamily="34" charset="0"/>
              <a:cs typeface="Times New Roman" panose="02020603050405020304" pitchFamily="18" charset="0"/>
            </a:endParaRPr>
          </a:p>
          <a:p>
            <a:pPr>
              <a:lnSpc>
                <a:spcPct val="115000"/>
              </a:lnSpc>
              <a:spcBef>
                <a:spcPts val="500"/>
              </a:spcBef>
              <a:spcAft>
                <a:spcPts val="500"/>
              </a:spcAft>
              <a:buSzPts val="1000"/>
              <a:tabLst>
                <a:tab pos="457200" algn="l"/>
              </a:tabLst>
            </a:pPr>
            <a:endParaRPr lang="en-GB" sz="900" dirty="0">
              <a:effectLst/>
              <a:latin typeface="Symbol" panose="05050102010706020507" pitchFamily="18" charset="2"/>
              <a:ea typeface="Calibri" panose="020F0502020204030204" pitchFamily="34" charset="0"/>
              <a:cs typeface="Times New Roman" panose="02020603050405020304" pitchFamily="18" charset="0"/>
            </a:endParaRPr>
          </a:p>
        </p:txBody>
      </p:sp>
      <p:sp>
        <p:nvSpPr>
          <p:cNvPr id="12" name="Oval 11">
            <a:extLst>
              <a:ext uri="{FF2B5EF4-FFF2-40B4-BE49-F238E27FC236}">
                <a16:creationId xmlns="" xmlns:a16="http://schemas.microsoft.com/office/drawing/2014/main" id="{E9BC1F2B-790D-4322-AB88-6A16FE3EF449}"/>
              </a:ext>
            </a:extLst>
          </p:cNvPr>
          <p:cNvSpPr/>
          <p:nvPr/>
        </p:nvSpPr>
        <p:spPr>
          <a:xfrm>
            <a:off x="1680300" y="3595665"/>
            <a:ext cx="1720804" cy="34530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nSpc>
                <a:spcPct val="115000"/>
              </a:lnSpc>
              <a:spcBef>
                <a:spcPts val="500"/>
              </a:spcBef>
              <a:spcAft>
                <a:spcPts val="500"/>
              </a:spcAft>
              <a:buSzPts val="1000"/>
              <a:tabLst>
                <a:tab pos="457200" algn="l"/>
              </a:tabLst>
            </a:pPr>
            <a:r>
              <a:rPr lang="en-GB" sz="14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  Library</a:t>
            </a:r>
            <a:endParaRPr lang="en-GB" sz="1400" dirty="0">
              <a:solidFill>
                <a:schemeClr val="tx1"/>
              </a:solidFill>
              <a:effectLst/>
              <a:latin typeface="Symbol" panose="05050102010706020507" pitchFamily="18" charset="2"/>
              <a:ea typeface="Calibri" panose="020F0502020204030204" pitchFamily="34" charset="0"/>
              <a:cs typeface="Times New Roman" panose="02020603050405020304" pitchFamily="18" charset="0"/>
            </a:endParaRPr>
          </a:p>
        </p:txBody>
      </p:sp>
      <p:cxnSp>
        <p:nvCxnSpPr>
          <p:cNvPr id="13" name="Straight Arrow Connector 12">
            <a:extLst>
              <a:ext uri="{FF2B5EF4-FFF2-40B4-BE49-F238E27FC236}">
                <a16:creationId xmlns="" xmlns:a16="http://schemas.microsoft.com/office/drawing/2014/main" id="{80D12EBE-D20F-4DCF-8957-E60ADB1AB759}"/>
              </a:ext>
            </a:extLst>
          </p:cNvPr>
          <p:cNvCxnSpPr>
            <a:cxnSpLocks/>
            <a:stCxn id="12" idx="6"/>
          </p:cNvCxnSpPr>
          <p:nvPr/>
        </p:nvCxnSpPr>
        <p:spPr>
          <a:xfrm flipV="1">
            <a:off x="3401104" y="3017672"/>
            <a:ext cx="5414148" cy="7506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 xmlns:a16="http://schemas.microsoft.com/office/drawing/2014/main" id="{A26B56DB-29E0-42EB-8382-6D234FD0D62F}"/>
              </a:ext>
            </a:extLst>
          </p:cNvPr>
          <p:cNvCxnSpPr>
            <a:cxnSpLocks/>
            <a:stCxn id="11" idx="6"/>
          </p:cNvCxnSpPr>
          <p:nvPr/>
        </p:nvCxnSpPr>
        <p:spPr>
          <a:xfrm flipV="1">
            <a:off x="3451471" y="3132918"/>
            <a:ext cx="5378363" cy="11542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 xmlns:a16="http://schemas.microsoft.com/office/drawing/2014/main" id="{EBC5A4BA-F264-424D-9CC0-445663DBEA5E}"/>
              </a:ext>
            </a:extLst>
          </p:cNvPr>
          <p:cNvCxnSpPr>
            <a:cxnSpLocks/>
            <a:stCxn id="10" idx="6"/>
          </p:cNvCxnSpPr>
          <p:nvPr/>
        </p:nvCxnSpPr>
        <p:spPr>
          <a:xfrm>
            <a:off x="3567906" y="2416622"/>
            <a:ext cx="5247346" cy="2916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9" name="Flowchart: Magnetic Disk 48">
            <a:extLst>
              <a:ext uri="{FF2B5EF4-FFF2-40B4-BE49-F238E27FC236}">
                <a16:creationId xmlns="" xmlns:a16="http://schemas.microsoft.com/office/drawing/2014/main" id="{491F30ED-AF2E-4F62-88C4-FFA420D2B962}"/>
              </a:ext>
            </a:extLst>
          </p:cNvPr>
          <p:cNvSpPr/>
          <p:nvPr/>
        </p:nvSpPr>
        <p:spPr>
          <a:xfrm>
            <a:off x="8851037" y="4908864"/>
            <a:ext cx="2024108" cy="1074196"/>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FINANCIAL</a:t>
            </a:r>
          </a:p>
        </p:txBody>
      </p:sp>
      <p:sp>
        <p:nvSpPr>
          <p:cNvPr id="50" name="Oval 49">
            <a:extLst>
              <a:ext uri="{FF2B5EF4-FFF2-40B4-BE49-F238E27FC236}">
                <a16:creationId xmlns="" xmlns:a16="http://schemas.microsoft.com/office/drawing/2014/main" id="{A39FC664-F4EC-407E-9FFB-550D691FC580}"/>
              </a:ext>
            </a:extLst>
          </p:cNvPr>
          <p:cNvSpPr/>
          <p:nvPr/>
        </p:nvSpPr>
        <p:spPr>
          <a:xfrm>
            <a:off x="2201662" y="4805480"/>
            <a:ext cx="1468277" cy="34530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sz="1400" dirty="0">
              <a:solidFill>
                <a:srgbClr val="747474"/>
              </a:solidFill>
              <a:effectLst/>
              <a:latin typeface="Arial" panose="020B0604020202020204" pitchFamily="34" charset="0"/>
              <a:ea typeface="Times New Roman" panose="02020603050405020304" pitchFamily="18" charset="0"/>
              <a:cs typeface="Times New Roman" panose="02020603050405020304" pitchFamily="18" charset="0"/>
            </a:endParaRPr>
          </a:p>
          <a:p>
            <a:pPr marR="0" lvl="0">
              <a:lnSpc>
                <a:spcPct val="115000"/>
              </a:lnSpc>
              <a:spcBef>
                <a:spcPts val="500"/>
              </a:spcBef>
              <a:spcAft>
                <a:spcPts val="500"/>
              </a:spcAft>
              <a:buSzPts val="1000"/>
              <a:tabLst>
                <a:tab pos="457200" algn="l"/>
              </a:tabLst>
            </a:pPr>
            <a:r>
              <a:rPr lang="en-GB" dirty="0">
                <a:solidFill>
                  <a:srgbClr val="747474"/>
                </a:solidFill>
                <a:latin typeface="Arial" panose="020B0604020202020204" pitchFamily="34" charset="0"/>
                <a:ea typeface="Times New Roman" panose="02020603050405020304" pitchFamily="18" charset="0"/>
                <a:cs typeface="Times New Roman" panose="02020603050405020304" pitchFamily="18" charset="0"/>
              </a:rPr>
              <a:t>   </a:t>
            </a:r>
            <a:r>
              <a:rPr lang="en-GB" sz="14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Fees</a:t>
            </a:r>
            <a:endParaRPr lang="en-GB" sz="1600" dirty="0">
              <a:solidFill>
                <a:schemeClr val="tx1"/>
              </a:solidFill>
              <a:effectLst/>
              <a:latin typeface="Symbol" panose="05050102010706020507" pitchFamily="18" charset="2"/>
              <a:ea typeface="Calibri" panose="020F0502020204030204" pitchFamily="34" charset="0"/>
              <a:cs typeface="Times New Roman" panose="02020603050405020304" pitchFamily="18" charset="0"/>
            </a:endParaRPr>
          </a:p>
          <a:p>
            <a:pPr algn="ctr"/>
            <a:endParaRPr lang="en-GB" dirty="0"/>
          </a:p>
        </p:txBody>
      </p:sp>
      <p:sp>
        <p:nvSpPr>
          <p:cNvPr id="51" name="Oval 50">
            <a:extLst>
              <a:ext uri="{FF2B5EF4-FFF2-40B4-BE49-F238E27FC236}">
                <a16:creationId xmlns="" xmlns:a16="http://schemas.microsoft.com/office/drawing/2014/main" id="{8669A965-DFC6-4609-9DAF-149CB0384C34}"/>
              </a:ext>
            </a:extLst>
          </p:cNvPr>
          <p:cNvSpPr/>
          <p:nvPr/>
        </p:nvSpPr>
        <p:spPr>
          <a:xfrm>
            <a:off x="2201662" y="5190599"/>
            <a:ext cx="1482859" cy="34530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sz="1400" dirty="0">
              <a:solidFill>
                <a:srgbClr val="747474"/>
              </a:solidFill>
              <a:effectLst/>
              <a:latin typeface="Arial" panose="020B0604020202020204" pitchFamily="34" charset="0"/>
              <a:ea typeface="Times New Roman" panose="02020603050405020304" pitchFamily="18" charset="0"/>
              <a:cs typeface="Times New Roman" panose="02020603050405020304" pitchFamily="18" charset="0"/>
            </a:endParaRPr>
          </a:p>
          <a:p>
            <a:pPr algn="ctr"/>
            <a:r>
              <a:rPr lang="en-GB" sz="14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Fee Import</a:t>
            </a:r>
            <a:endParaRPr lang="en-GB" sz="1400" dirty="0">
              <a:solidFill>
                <a:schemeClr val="tx1"/>
              </a:solidFill>
              <a:effectLst/>
              <a:latin typeface="Symbol" panose="05050102010706020507" pitchFamily="18" charset="2"/>
              <a:ea typeface="Calibri" panose="020F0502020204030204" pitchFamily="34" charset="0"/>
              <a:cs typeface="Times New Roman" panose="02020603050405020304" pitchFamily="18" charset="0"/>
            </a:endParaRPr>
          </a:p>
          <a:p>
            <a:pPr algn="ctr"/>
            <a:endParaRPr lang="en-GB" sz="1600" dirty="0"/>
          </a:p>
        </p:txBody>
      </p:sp>
      <p:cxnSp>
        <p:nvCxnSpPr>
          <p:cNvPr id="53" name="Straight Arrow Connector 52">
            <a:extLst>
              <a:ext uri="{FF2B5EF4-FFF2-40B4-BE49-F238E27FC236}">
                <a16:creationId xmlns="" xmlns:a16="http://schemas.microsoft.com/office/drawing/2014/main" id="{545AAEF9-31FB-4F0D-9962-1EE3B211FF12}"/>
              </a:ext>
            </a:extLst>
          </p:cNvPr>
          <p:cNvCxnSpPr>
            <a:cxnSpLocks/>
            <a:stCxn id="50" idx="6"/>
            <a:endCxn id="49" idx="2"/>
          </p:cNvCxnSpPr>
          <p:nvPr/>
        </p:nvCxnSpPr>
        <p:spPr>
          <a:xfrm>
            <a:off x="3669939" y="4978132"/>
            <a:ext cx="5181098" cy="4678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Straight Arrow Connector 53">
            <a:extLst>
              <a:ext uri="{FF2B5EF4-FFF2-40B4-BE49-F238E27FC236}">
                <a16:creationId xmlns="" xmlns:a16="http://schemas.microsoft.com/office/drawing/2014/main" id="{1F079ADC-E807-4E44-B6B5-CE1108C1844A}"/>
              </a:ext>
            </a:extLst>
          </p:cNvPr>
          <p:cNvCxnSpPr>
            <a:cxnSpLocks/>
            <a:stCxn id="51" idx="6"/>
          </p:cNvCxnSpPr>
          <p:nvPr/>
        </p:nvCxnSpPr>
        <p:spPr>
          <a:xfrm>
            <a:off x="3684521" y="5363251"/>
            <a:ext cx="5145313" cy="2491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Oval 56">
            <a:extLst>
              <a:ext uri="{FF2B5EF4-FFF2-40B4-BE49-F238E27FC236}">
                <a16:creationId xmlns="" xmlns:a16="http://schemas.microsoft.com/office/drawing/2014/main" id="{22F4AA87-3A55-4EEF-94AA-AB9C5AA0FCE7}"/>
              </a:ext>
            </a:extLst>
          </p:cNvPr>
          <p:cNvSpPr/>
          <p:nvPr/>
        </p:nvSpPr>
        <p:spPr>
          <a:xfrm>
            <a:off x="2095130" y="5612378"/>
            <a:ext cx="2157274" cy="66687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nSpc>
                <a:spcPct val="115000"/>
              </a:lnSpc>
              <a:spcBef>
                <a:spcPts val="500"/>
              </a:spcBef>
              <a:spcAft>
                <a:spcPts val="500"/>
              </a:spcAft>
              <a:buSzPts val="1000"/>
              <a:tabLst>
                <a:tab pos="457200" algn="l"/>
              </a:tabLst>
            </a:pPr>
            <a:r>
              <a:rPr lang="en-GB" sz="14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400" dirty="0">
                <a:solidFill>
                  <a:schemeClr val="tx1"/>
                </a:solidFill>
                <a:effectLst/>
                <a:latin typeface="Arial" panose="020B0604020202020204" pitchFamily="34" charset="0"/>
                <a:ea typeface="Times New Roman" panose="02020603050405020304" pitchFamily="18" charset="0"/>
              </a:rPr>
              <a:t>Basic Accounts (expenses)</a:t>
            </a:r>
            <a:endParaRPr lang="en-GB" sz="1400" dirty="0">
              <a:solidFill>
                <a:schemeClr val="tx1"/>
              </a:solidFill>
              <a:effectLst/>
              <a:latin typeface="Symbol" panose="05050102010706020507" pitchFamily="18" charset="2"/>
              <a:ea typeface="Calibri" panose="020F0502020204030204" pitchFamily="34" charset="0"/>
              <a:cs typeface="Times New Roman" panose="02020603050405020304" pitchFamily="18" charset="0"/>
            </a:endParaRPr>
          </a:p>
        </p:txBody>
      </p:sp>
      <p:cxnSp>
        <p:nvCxnSpPr>
          <p:cNvPr id="58" name="Straight Arrow Connector 57">
            <a:extLst>
              <a:ext uri="{FF2B5EF4-FFF2-40B4-BE49-F238E27FC236}">
                <a16:creationId xmlns="" xmlns:a16="http://schemas.microsoft.com/office/drawing/2014/main" id="{952654B0-619F-4453-8C46-A32CC4A8ED21}"/>
              </a:ext>
            </a:extLst>
          </p:cNvPr>
          <p:cNvCxnSpPr>
            <a:cxnSpLocks/>
            <a:stCxn id="57" idx="6"/>
          </p:cNvCxnSpPr>
          <p:nvPr/>
        </p:nvCxnSpPr>
        <p:spPr>
          <a:xfrm flipV="1">
            <a:off x="4252404" y="5778794"/>
            <a:ext cx="4577430" cy="1670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4" name="Straight Arrow Connector 73">
            <a:extLst>
              <a:ext uri="{FF2B5EF4-FFF2-40B4-BE49-F238E27FC236}">
                <a16:creationId xmlns="" xmlns:a16="http://schemas.microsoft.com/office/drawing/2014/main" id="{E90C83D9-F75C-4CBE-8D69-BB588E33D1BE}"/>
              </a:ext>
            </a:extLst>
          </p:cNvPr>
          <p:cNvCxnSpPr/>
          <p:nvPr/>
        </p:nvCxnSpPr>
        <p:spPr>
          <a:xfrm>
            <a:off x="9871969" y="3536943"/>
            <a:ext cx="0" cy="1268537"/>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43393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2E2396D-C37D-482A-B187-BBAC4F0B5015}"/>
              </a:ext>
            </a:extLst>
          </p:cNvPr>
          <p:cNvSpPr>
            <a:spLocks noGrp="1"/>
          </p:cNvSpPr>
          <p:nvPr>
            <p:ph type="title"/>
          </p:nvPr>
        </p:nvSpPr>
        <p:spPr>
          <a:xfrm>
            <a:off x="3328019" y="595948"/>
            <a:ext cx="5322903" cy="833360"/>
          </a:xfrm>
        </p:spPr>
        <p:txBody>
          <a:bodyPr>
            <a:normAutofit fontScale="90000"/>
          </a:bodyPr>
          <a:lstStyle/>
          <a:p>
            <a:r>
              <a:rPr lang="en-GB" b="0" dirty="0">
                <a:solidFill>
                  <a:srgbClr val="000000"/>
                </a:solidFill>
                <a:effectLst/>
                <a:latin typeface="ff6"/>
              </a:rPr>
              <a:t>SOFTWARE INTERFACE</a:t>
            </a:r>
            <a:endParaRPr lang="en-GB" dirty="0"/>
          </a:p>
        </p:txBody>
      </p:sp>
    </p:spTree>
    <p:extLst>
      <p:ext uri="{BB962C8B-B14F-4D97-AF65-F5344CB8AC3E}">
        <p14:creationId xmlns:p14="http://schemas.microsoft.com/office/powerpoint/2010/main" val="6305861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TotalTime>
  <Words>138</Words>
  <Application>Microsoft Office PowerPoint</Application>
  <PresentationFormat>Custom</PresentationFormat>
  <Paragraphs>48</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  </vt:lpstr>
      <vt:lpstr>EXISTING SYSTEM System Analysis is a detailed study of the various operations performed by a system and their relationships within and outside of the system. During analysis, data collected on the various files, decision points and transactions handled by the present system. The commonly used tools in the system are Data Flow Diagram, interviews, etc. A good analysis model should provide not only the mechanisms of problem understanding but also the frame work of the solution. Thus, it should be studied thoroughly by collecting data about the system. Then the proposed system should be analized thoroughly in accordance with the needs. </vt:lpstr>
      <vt:lpstr> In our proposed system we have the provision for adding the details of the students by themselves. So, the overhead of the school authorities and the teachers is become less. Another advantage of the system is that it is very easy to edit the details of the student and delete a student when it found unnecessary. The marks of the student are added in the database and so students can also view the marks whenever they want. Our proposed system has several advantages   </vt:lpstr>
      <vt:lpstr> Whatever we think need not be feasible. It is wise to think about the feasibility of any problem we undertake. Feasibility is the study of impact, which happens in the organization by the development of a system. The impact can be either positive or negative. When the positives nominate the negatives, then the system is considered feasible. Here the feasibility study can be performed in two ways such as technical feasibility and Economical Feasibility.  TECHNICAL FEASIBILITY  We can strongly say’s that it is technically feasible, since there will not be much difficulty in getting required resources for the development and maintaining the system as well. All the resources needed for the development of the software as well as the maintenance of the same is available in the organization here we are utilizing the resources which are available already.  ECONOMIC FEASIBILITY  Development of this application is highly economically feasible. The organization needed not spend much money for the development of the system already available. The only thing is to be done is making an environment for the development with an effective supervision. I f we are doing so, we can attain them maximum usability of the corresponding resources. Even after the development, the organization will not be in condition to invest more in the organization. Therefore, the system is economically feasible. </vt:lpstr>
      <vt:lpstr>HARDWARE CONFIGURATION  Processor  : Intel Core i5 (sixth generation or newer) or equivalent RAM    : 1GB Hard Disk   : 50GB    SOFTWARE CONFIGURATION  Operating System   :  Windows 10,ISO  Linux Language   :  C#  JavaScript Database :  MY SQL Frame Work    : ASP.NET </vt:lpstr>
      <vt:lpstr>PowerPoint Presentation</vt:lpstr>
      <vt:lpstr>DATA FLOW DIAGRAM OF STUDENT PORTAL</vt:lpstr>
      <vt:lpstr>Management AND FINANCIAL</vt:lpstr>
      <vt:lpstr>SOFTWARE INTERFACE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FLOW DIAGRAM OF STUDENT PORTAL</dc:title>
  <dc:creator>SHAHAN</dc:creator>
  <cp:lastModifiedBy>Error</cp:lastModifiedBy>
  <cp:revision>10</cp:revision>
  <dcterms:created xsi:type="dcterms:W3CDTF">2020-06-26T10:58:08Z</dcterms:created>
  <dcterms:modified xsi:type="dcterms:W3CDTF">2020-06-28T01:12:25Z</dcterms:modified>
</cp:coreProperties>
</file>