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4"/>
  </p:sldMasterIdLst>
  <p:notesMasterIdLst>
    <p:notesMasterId r:id="rId134"/>
  </p:notesMasterIdLst>
  <p:sldIdLst>
    <p:sldId id="256" r:id="rId5"/>
    <p:sldId id="327" r:id="rId6"/>
    <p:sldId id="329" r:id="rId7"/>
    <p:sldId id="328" r:id="rId8"/>
    <p:sldId id="258" r:id="rId9"/>
    <p:sldId id="428" r:id="rId10"/>
    <p:sldId id="260" r:id="rId11"/>
    <p:sldId id="330" r:id="rId12"/>
    <p:sldId id="261" r:id="rId13"/>
    <p:sldId id="262" r:id="rId14"/>
    <p:sldId id="331" r:id="rId15"/>
    <p:sldId id="332" r:id="rId16"/>
    <p:sldId id="333" r:id="rId17"/>
    <p:sldId id="334" r:id="rId18"/>
    <p:sldId id="335" r:id="rId19"/>
    <p:sldId id="336" r:id="rId20"/>
    <p:sldId id="338" r:id="rId21"/>
    <p:sldId id="339" r:id="rId22"/>
    <p:sldId id="340" r:id="rId23"/>
    <p:sldId id="341" r:id="rId24"/>
    <p:sldId id="342" r:id="rId25"/>
    <p:sldId id="343" r:id="rId26"/>
    <p:sldId id="345" r:id="rId27"/>
    <p:sldId id="346" r:id="rId28"/>
    <p:sldId id="347" r:id="rId29"/>
    <p:sldId id="348" r:id="rId30"/>
    <p:sldId id="350" r:id="rId31"/>
    <p:sldId id="349" r:id="rId32"/>
    <p:sldId id="351" r:id="rId33"/>
    <p:sldId id="352" r:id="rId34"/>
    <p:sldId id="353" r:id="rId35"/>
    <p:sldId id="354" r:id="rId36"/>
    <p:sldId id="355" r:id="rId37"/>
    <p:sldId id="453" r:id="rId38"/>
    <p:sldId id="454" r:id="rId39"/>
    <p:sldId id="455" r:id="rId40"/>
    <p:sldId id="456" r:id="rId41"/>
    <p:sldId id="457" r:id="rId42"/>
    <p:sldId id="458" r:id="rId43"/>
    <p:sldId id="459" r:id="rId44"/>
    <p:sldId id="358" r:id="rId45"/>
    <p:sldId id="356" r:id="rId46"/>
    <p:sldId id="357" r:id="rId47"/>
    <p:sldId id="359" r:id="rId48"/>
    <p:sldId id="360" r:id="rId49"/>
    <p:sldId id="361" r:id="rId50"/>
    <p:sldId id="362" r:id="rId51"/>
    <p:sldId id="363" r:id="rId52"/>
    <p:sldId id="364" r:id="rId53"/>
    <p:sldId id="365" r:id="rId54"/>
    <p:sldId id="366" r:id="rId55"/>
    <p:sldId id="367" r:id="rId56"/>
    <p:sldId id="370" r:id="rId57"/>
    <p:sldId id="368" r:id="rId58"/>
    <p:sldId id="371" r:id="rId59"/>
    <p:sldId id="372" r:id="rId60"/>
    <p:sldId id="373" r:id="rId61"/>
    <p:sldId id="374" r:id="rId62"/>
    <p:sldId id="375" r:id="rId63"/>
    <p:sldId id="376" r:id="rId64"/>
    <p:sldId id="378" r:id="rId65"/>
    <p:sldId id="379" r:id="rId66"/>
    <p:sldId id="380" r:id="rId67"/>
    <p:sldId id="381" r:id="rId68"/>
    <p:sldId id="382" r:id="rId69"/>
    <p:sldId id="383" r:id="rId70"/>
    <p:sldId id="384" r:id="rId71"/>
    <p:sldId id="385" r:id="rId72"/>
    <p:sldId id="386" r:id="rId73"/>
    <p:sldId id="387" r:id="rId74"/>
    <p:sldId id="388" r:id="rId75"/>
    <p:sldId id="389" r:id="rId76"/>
    <p:sldId id="390" r:id="rId77"/>
    <p:sldId id="391" r:id="rId78"/>
    <p:sldId id="392" r:id="rId79"/>
    <p:sldId id="393" r:id="rId80"/>
    <p:sldId id="394" r:id="rId81"/>
    <p:sldId id="395" r:id="rId82"/>
    <p:sldId id="396" r:id="rId83"/>
    <p:sldId id="397" r:id="rId84"/>
    <p:sldId id="398" r:id="rId85"/>
    <p:sldId id="399" r:id="rId86"/>
    <p:sldId id="400" r:id="rId87"/>
    <p:sldId id="401" r:id="rId88"/>
    <p:sldId id="402" r:id="rId89"/>
    <p:sldId id="403" r:id="rId90"/>
    <p:sldId id="404" r:id="rId91"/>
    <p:sldId id="405" r:id="rId92"/>
    <p:sldId id="406" r:id="rId93"/>
    <p:sldId id="407" r:id="rId94"/>
    <p:sldId id="408" r:id="rId95"/>
    <p:sldId id="409" r:id="rId96"/>
    <p:sldId id="410" r:id="rId97"/>
    <p:sldId id="411" r:id="rId98"/>
    <p:sldId id="412" r:id="rId99"/>
    <p:sldId id="413" r:id="rId100"/>
    <p:sldId id="415" r:id="rId101"/>
    <p:sldId id="414" r:id="rId102"/>
    <p:sldId id="416" r:id="rId103"/>
    <p:sldId id="419" r:id="rId104"/>
    <p:sldId id="420" r:id="rId105"/>
    <p:sldId id="418" r:id="rId106"/>
    <p:sldId id="421" r:id="rId107"/>
    <p:sldId id="423" r:id="rId108"/>
    <p:sldId id="424" r:id="rId109"/>
    <p:sldId id="422" r:id="rId110"/>
    <p:sldId id="425" r:id="rId111"/>
    <p:sldId id="426" r:id="rId112"/>
    <p:sldId id="429" r:id="rId113"/>
    <p:sldId id="431" r:id="rId114"/>
    <p:sldId id="432" r:id="rId115"/>
    <p:sldId id="430" r:id="rId116"/>
    <p:sldId id="433" r:id="rId117"/>
    <p:sldId id="434" r:id="rId118"/>
    <p:sldId id="435" r:id="rId119"/>
    <p:sldId id="436" r:id="rId120"/>
    <p:sldId id="437" r:id="rId121"/>
    <p:sldId id="438" r:id="rId122"/>
    <p:sldId id="439" r:id="rId123"/>
    <p:sldId id="440" r:id="rId124"/>
    <p:sldId id="441" r:id="rId125"/>
    <p:sldId id="443" r:id="rId126"/>
    <p:sldId id="445" r:id="rId127"/>
    <p:sldId id="446" r:id="rId128"/>
    <p:sldId id="447" r:id="rId129"/>
    <p:sldId id="450" r:id="rId130"/>
    <p:sldId id="448" r:id="rId131"/>
    <p:sldId id="449" r:id="rId132"/>
    <p:sldId id="452" r:id="rId1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zione predefinita" id="{69FF81F6-B78E-4F34-9687-7D82FBC1CA34}">
          <p14:sldIdLst>
            <p14:sldId id="256"/>
            <p14:sldId id="327"/>
            <p14:sldId id="329"/>
            <p14:sldId id="328"/>
            <p14:sldId id="258"/>
            <p14:sldId id="428"/>
            <p14:sldId id="260"/>
            <p14:sldId id="330"/>
            <p14:sldId id="261"/>
            <p14:sldId id="262"/>
            <p14:sldId id="331"/>
            <p14:sldId id="332"/>
            <p14:sldId id="333"/>
            <p14:sldId id="334"/>
            <p14:sldId id="335"/>
            <p14:sldId id="336"/>
            <p14:sldId id="338"/>
            <p14:sldId id="339"/>
            <p14:sldId id="340"/>
            <p14:sldId id="341"/>
            <p14:sldId id="342"/>
            <p14:sldId id="343"/>
            <p14:sldId id="345"/>
            <p14:sldId id="346"/>
            <p14:sldId id="347"/>
            <p14:sldId id="348"/>
            <p14:sldId id="350"/>
            <p14:sldId id="349"/>
            <p14:sldId id="351"/>
            <p14:sldId id="352"/>
            <p14:sldId id="353"/>
            <p14:sldId id="354"/>
            <p14:sldId id="355"/>
            <p14:sldId id="453"/>
            <p14:sldId id="454"/>
            <p14:sldId id="455"/>
            <p14:sldId id="456"/>
            <p14:sldId id="457"/>
            <p14:sldId id="458"/>
            <p14:sldId id="459"/>
            <p14:sldId id="358"/>
            <p14:sldId id="356"/>
            <p14:sldId id="357"/>
            <p14:sldId id="359"/>
            <p14:sldId id="360"/>
            <p14:sldId id="361"/>
            <p14:sldId id="362"/>
            <p14:sldId id="363"/>
            <p14:sldId id="364"/>
            <p14:sldId id="365"/>
            <p14:sldId id="366"/>
            <p14:sldId id="367"/>
            <p14:sldId id="370"/>
            <p14:sldId id="368"/>
            <p14:sldId id="371"/>
            <p14:sldId id="372"/>
            <p14:sldId id="373"/>
            <p14:sldId id="374"/>
            <p14:sldId id="375"/>
            <p14:sldId id="376"/>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5"/>
            <p14:sldId id="414"/>
            <p14:sldId id="416"/>
            <p14:sldId id="419"/>
            <p14:sldId id="420"/>
            <p14:sldId id="418"/>
            <p14:sldId id="421"/>
            <p14:sldId id="423"/>
            <p14:sldId id="424"/>
            <p14:sldId id="422"/>
            <p14:sldId id="425"/>
            <p14:sldId id="426"/>
            <p14:sldId id="429"/>
            <p14:sldId id="431"/>
            <p14:sldId id="432"/>
            <p14:sldId id="430"/>
            <p14:sldId id="433"/>
            <p14:sldId id="434"/>
            <p14:sldId id="435"/>
            <p14:sldId id="436"/>
            <p14:sldId id="437"/>
            <p14:sldId id="438"/>
            <p14:sldId id="439"/>
            <p14:sldId id="440"/>
            <p14:sldId id="441"/>
            <p14:sldId id="443"/>
            <p14:sldId id="445"/>
            <p14:sldId id="446"/>
            <p14:sldId id="447"/>
            <p14:sldId id="450"/>
            <p14:sldId id="448"/>
            <p14:sldId id="449"/>
            <p14:sldId id="4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7C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B9C47-12CF-4CED-A558-2F9580C8597E}" v="15" dt="2023-02-20T14:58:13.121"/>
  </p1510:revLst>
</p1510:revInfo>
</file>

<file path=ppt/tableStyles.xml><?xml version="1.0" encoding="utf-8"?>
<a:tblStyleLst xmlns:a="http://schemas.openxmlformats.org/drawingml/2006/main" def="{12B09812-A647-4515-9731-A2773E5B4820}">
  <a:tblStyle styleId="{12B09812-A647-4515-9731-A2773E5B48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21" autoAdjust="0"/>
    <p:restoredTop sz="95033" autoAdjust="0"/>
  </p:normalViewPr>
  <p:slideViewPr>
    <p:cSldViewPr snapToGrid="0">
      <p:cViewPr varScale="1">
        <p:scale>
          <a:sx n="101" d="100"/>
          <a:sy n="101" d="100"/>
        </p:scale>
        <p:origin x="869"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notesMaster" Target="notesMasters/notesMaster1.xml"/><Relationship Id="rId139" Type="http://schemas.microsoft.com/office/2015/10/relationships/revisionInfo" Target="revisionInfo.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presProps" Target="pres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8574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524174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398163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642465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74044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242486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66508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44819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02625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40788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7367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43259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130245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399573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353336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727746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36258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27085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48043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084353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781450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010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38875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17800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80887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108699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217250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672068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227618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123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274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457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755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601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56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853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92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773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348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067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306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391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459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0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966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182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488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447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433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020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63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5049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880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8808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4803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1424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838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182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218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9843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8875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9069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1937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3768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7486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5822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105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11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5107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8061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7553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2076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4235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09279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3995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4558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0075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7462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0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0056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9138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6725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6704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6596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5320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862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7266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01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82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8300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097332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88291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90764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12238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892435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75362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462463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65506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1640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2244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39110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03652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515294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310261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775131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03379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6514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094094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68124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6520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6938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718847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4165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06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03d90df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03d90df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071571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1314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974238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987444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865132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364095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3cef278c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3cef278c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3888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075402" y="-2502125"/>
            <a:ext cx="13705454" cy="10079450"/>
            <a:chOff x="-2075402" y="-2502125"/>
            <a:chExt cx="13705454" cy="10079450"/>
          </a:xfrm>
        </p:grpSpPr>
        <p:sp>
          <p:nvSpPr>
            <p:cNvPr id="10" name="Google Shape;10;p2"/>
            <p:cNvSpPr/>
            <p:nvPr/>
          </p:nvSpPr>
          <p:spPr>
            <a:xfrm rot="-2700000">
              <a:off x="4788992" y="736265"/>
              <a:ext cx="5667319" cy="56673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1408836" y="-183555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7641344" y="3518445"/>
              <a:ext cx="2170111" cy="2170111"/>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subTitle" idx="1"/>
          </p:nvPr>
        </p:nvSpPr>
        <p:spPr>
          <a:xfrm rot="-566">
            <a:off x="2749600" y="3425400"/>
            <a:ext cx="3645000" cy="426300"/>
          </a:xfrm>
          <a:prstGeom prst="rect">
            <a:avLst/>
          </a:prstGeom>
          <a:solidFill>
            <a:schemeClr val="dk2"/>
          </a:solidFill>
          <a:ln w="76200" cap="flat" cmpd="sng">
            <a:solidFill>
              <a:schemeClr val="dk2"/>
            </a:solidFill>
            <a:prstDash val="solid"/>
            <a:round/>
            <a:headEnd type="none" w="sm" len="sm"/>
            <a:tailEnd type="none" w="sm" len="sm"/>
          </a:ln>
          <a:effectLst>
            <a:outerShdw blurRad="71438" dist="57150" dir="8400000" algn="bl" rotWithShape="0">
              <a:schemeClr val="accent1">
                <a:alpha val="31000"/>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6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315"/>
        <p:cNvGrpSpPr/>
        <p:nvPr/>
      </p:nvGrpSpPr>
      <p:grpSpPr>
        <a:xfrm>
          <a:off x="0" y="0"/>
          <a:ext cx="0" cy="0"/>
          <a:chOff x="0" y="0"/>
          <a:chExt cx="0" cy="0"/>
        </a:xfrm>
      </p:grpSpPr>
      <p:grpSp>
        <p:nvGrpSpPr>
          <p:cNvPr id="316" name="Google Shape;316;p32"/>
          <p:cNvGrpSpPr/>
          <p:nvPr/>
        </p:nvGrpSpPr>
        <p:grpSpPr>
          <a:xfrm>
            <a:off x="-3438127" y="-1779747"/>
            <a:ext cx="14072232" cy="8512898"/>
            <a:chOff x="-3438127" y="-1779747"/>
            <a:chExt cx="14072232" cy="8512898"/>
          </a:xfrm>
        </p:grpSpPr>
        <p:sp>
          <p:nvSpPr>
            <p:cNvPr id="317" name="Google Shape;317;p32"/>
            <p:cNvSpPr/>
            <p:nvPr/>
          </p:nvSpPr>
          <p:spPr>
            <a:xfrm rot="-2700000">
              <a:off x="-2771561" y="1568916"/>
              <a:ext cx="3218467" cy="3218467"/>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rot="-2700000">
              <a:off x="-626060" y="-619427"/>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rot="-2700000">
              <a:off x="8409915" y="2482848"/>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rot="-2700000">
              <a:off x="7398302" y="-1320022"/>
              <a:ext cx="2219750" cy="221975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rot="-2700000">
              <a:off x="3773484" y="4808046"/>
              <a:ext cx="1594809" cy="159480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solidFill>
          <a:schemeClr val="lt1"/>
        </a:solidFill>
        <a:effectLst/>
      </p:bgPr>
    </p:bg>
    <p:spTree>
      <p:nvGrpSpPr>
        <p:cNvPr id="1" name="Shape 322"/>
        <p:cNvGrpSpPr/>
        <p:nvPr/>
      </p:nvGrpSpPr>
      <p:grpSpPr>
        <a:xfrm>
          <a:off x="0" y="0"/>
          <a:ext cx="0" cy="0"/>
          <a:chOff x="0" y="0"/>
          <a:chExt cx="0" cy="0"/>
        </a:xfrm>
      </p:grpSpPr>
      <p:grpSp>
        <p:nvGrpSpPr>
          <p:cNvPr id="323" name="Google Shape;323;p33"/>
          <p:cNvGrpSpPr/>
          <p:nvPr/>
        </p:nvGrpSpPr>
        <p:grpSpPr>
          <a:xfrm>
            <a:off x="-2484577" y="-2104200"/>
            <a:ext cx="12855001" cy="11050900"/>
            <a:chOff x="-2484577" y="-2104200"/>
            <a:chExt cx="12855001" cy="11050900"/>
          </a:xfrm>
        </p:grpSpPr>
        <p:sp>
          <p:nvSpPr>
            <p:cNvPr id="324" name="Google Shape;324;p3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rot="-2700000">
              <a:off x="8230736" y="717437"/>
              <a:ext cx="1772575" cy="1772575"/>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3966348" y="-3218675"/>
            <a:ext cx="16680971" cy="9581975"/>
            <a:chOff x="-3966348" y="-3218675"/>
            <a:chExt cx="16680971" cy="9581975"/>
          </a:xfrm>
        </p:grpSpPr>
        <p:sp>
          <p:nvSpPr>
            <p:cNvPr id="17" name="Google Shape;17;p3"/>
            <p:cNvSpPr/>
            <p:nvPr/>
          </p:nvSpPr>
          <p:spPr>
            <a:xfrm rot="-2700000">
              <a:off x="6339814" y="-25521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2699865">
              <a:off x="-2845047" y="-1470417"/>
              <a:ext cx="5413397" cy="541361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2700000">
              <a:off x="-1846086" y="2478266"/>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700000">
              <a:off x="8829589" y="520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hasCustomPrompt="1"/>
          </p:nvPr>
        </p:nvSpPr>
        <p:spPr>
          <a:xfrm>
            <a:off x="3873075" y="540000"/>
            <a:ext cx="1398000" cy="1271700"/>
          </a:xfrm>
          <a:prstGeom prst="rect">
            <a:avLst/>
          </a:prstGeom>
          <a:solidFill>
            <a:schemeClr val="lt1"/>
          </a:solidFill>
          <a:ln w="76200" cap="flat" cmpd="sng">
            <a:solidFill>
              <a:schemeClr val="lt1"/>
            </a:solidFill>
            <a:prstDash val="solid"/>
            <a:round/>
            <a:headEnd type="none" w="sm" len="sm"/>
            <a:tailEnd type="none" w="sm" len="sm"/>
          </a:ln>
          <a:effectLst>
            <a:outerShdw blurRad="100013" dist="57150" dir="90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rot="264">
            <a:off x="2616125" y="4145275"/>
            <a:ext cx="3912000" cy="4581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txBox="1">
            <a:spLocks noGrp="1"/>
          </p:cNvSpPr>
          <p:nvPr>
            <p:ph type="title" idx="2"/>
          </p:nvPr>
        </p:nvSpPr>
        <p:spPr>
          <a:xfrm>
            <a:off x="2360400" y="1987063"/>
            <a:ext cx="4423200" cy="1982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7"/>
          <p:cNvSpPr txBox="1">
            <a:spLocks noGrp="1"/>
          </p:cNvSpPr>
          <p:nvPr>
            <p:ph type="subTitle" idx="1"/>
          </p:nvPr>
        </p:nvSpPr>
        <p:spPr>
          <a:xfrm rot="-458">
            <a:off x="2320200" y="1927775"/>
            <a:ext cx="4503600" cy="2079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53" name="Google Shape;53;p7"/>
          <p:cNvGrpSpPr/>
          <p:nvPr/>
        </p:nvGrpSpPr>
        <p:grpSpPr>
          <a:xfrm>
            <a:off x="-2237222" y="-2462962"/>
            <a:ext cx="13426375" cy="9880075"/>
            <a:chOff x="-2237222" y="-2462962"/>
            <a:chExt cx="13426375" cy="9880075"/>
          </a:xfrm>
        </p:grpSpPr>
        <p:sp>
          <p:nvSpPr>
            <p:cNvPr id="54" name="Google Shape;54;p7"/>
            <p:cNvSpPr/>
            <p:nvPr/>
          </p:nvSpPr>
          <p:spPr>
            <a:xfrm rot="-2700000">
              <a:off x="8366793" y="52428"/>
              <a:ext cx="2338119" cy="23381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2700000">
              <a:off x="5011893" y="4594753"/>
              <a:ext cx="2338119" cy="233811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rot="-2700000">
              <a:off x="-1752982" y="3170853"/>
              <a:ext cx="2338119" cy="233811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2700000">
              <a:off x="-344132" y="-1978722"/>
              <a:ext cx="2338119" cy="233811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1061100" y="1317313"/>
            <a:ext cx="4667100" cy="1433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9"/>
          <p:cNvSpPr txBox="1">
            <a:spLocks noGrp="1"/>
          </p:cNvSpPr>
          <p:nvPr>
            <p:ph type="subTitle" idx="1"/>
          </p:nvPr>
        </p:nvSpPr>
        <p:spPr>
          <a:xfrm>
            <a:off x="1061000" y="2641487"/>
            <a:ext cx="46671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8" name="Google Shape;68;p9"/>
          <p:cNvGrpSpPr/>
          <p:nvPr/>
        </p:nvGrpSpPr>
        <p:grpSpPr>
          <a:xfrm>
            <a:off x="5667148" y="-1111475"/>
            <a:ext cx="4952326" cy="7384400"/>
            <a:chOff x="5667148" y="-1111475"/>
            <a:chExt cx="4952326" cy="7384400"/>
          </a:xfrm>
        </p:grpSpPr>
        <p:sp>
          <p:nvSpPr>
            <p:cNvPr id="69" name="Google Shape;69;p9"/>
            <p:cNvSpPr/>
            <p:nvPr/>
          </p:nvSpPr>
          <p:spPr>
            <a:xfrm rot="-2700000">
              <a:off x="6333714" y="-4449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2700000">
              <a:off x="8542266" y="2855267"/>
              <a:ext cx="1720815" cy="172081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rot="-2700000">
              <a:off x="6145232" y="3671806"/>
              <a:ext cx="2154837" cy="215483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8"/>
        <p:cNvGrpSpPr/>
        <p:nvPr/>
      </p:nvGrpSpPr>
      <p:grpSpPr>
        <a:xfrm>
          <a:off x="0" y="0"/>
          <a:ext cx="0" cy="0"/>
          <a:chOff x="0" y="0"/>
          <a:chExt cx="0" cy="0"/>
        </a:xfrm>
      </p:grpSpPr>
      <p:sp>
        <p:nvSpPr>
          <p:cNvPr id="89" name="Google Shape;89;p13"/>
          <p:cNvSpPr txBox="1">
            <a:spLocks noGrp="1"/>
          </p:cNvSpPr>
          <p:nvPr>
            <p:ph type="title" hasCustomPrompt="1"/>
          </p:nvPr>
        </p:nvSpPr>
        <p:spPr>
          <a:xfrm rot="2701">
            <a:off x="2418255"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title" idx="2"/>
          </p:nvPr>
        </p:nvSpPr>
        <p:spPr>
          <a:xfrm>
            <a:off x="1243944"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13"/>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3" hasCustomPrompt="1"/>
          </p:nvPr>
        </p:nvSpPr>
        <p:spPr>
          <a:xfrm rot="2701">
            <a:off x="2418255" y="3017839"/>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 name="Google Shape;93;p13"/>
          <p:cNvSpPr txBox="1">
            <a:spLocks noGrp="1"/>
          </p:cNvSpPr>
          <p:nvPr>
            <p:ph type="title" idx="4"/>
          </p:nvPr>
        </p:nvSpPr>
        <p:spPr>
          <a:xfrm>
            <a:off x="1243944" y="366107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 name="Google Shape;94;p13"/>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6" hasCustomPrompt="1"/>
          </p:nvPr>
        </p:nvSpPr>
        <p:spPr>
          <a:xfrm rot="2701">
            <a:off x="5961866"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6" name="Google Shape;96;p13"/>
          <p:cNvSpPr txBox="1">
            <a:spLocks noGrp="1"/>
          </p:cNvSpPr>
          <p:nvPr>
            <p:ph type="title" idx="7"/>
          </p:nvPr>
        </p:nvSpPr>
        <p:spPr>
          <a:xfrm>
            <a:off x="4787556"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7" name="Google Shape;97;p13"/>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3"/>
          <p:cNvSpPr txBox="1">
            <a:spLocks noGrp="1"/>
          </p:cNvSpPr>
          <p:nvPr>
            <p:ph type="title" idx="9" hasCustomPrompt="1"/>
          </p:nvPr>
        </p:nvSpPr>
        <p:spPr>
          <a:xfrm rot="2701">
            <a:off x="5961912" y="3017841"/>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9" name="Google Shape;99;p13"/>
          <p:cNvSpPr txBox="1">
            <a:spLocks noGrp="1"/>
          </p:cNvSpPr>
          <p:nvPr>
            <p:ph type="title" idx="13"/>
          </p:nvPr>
        </p:nvSpPr>
        <p:spPr>
          <a:xfrm>
            <a:off x="4787556" y="3661002"/>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0" name="Google Shape;100;p13"/>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2" name="Google Shape;102;p13"/>
          <p:cNvGrpSpPr/>
          <p:nvPr/>
        </p:nvGrpSpPr>
        <p:grpSpPr>
          <a:xfrm>
            <a:off x="-3831602" y="-3865575"/>
            <a:ext cx="16127200" cy="12690250"/>
            <a:chOff x="-3831602" y="-3865575"/>
            <a:chExt cx="16127200" cy="12690250"/>
          </a:xfrm>
        </p:grpSpPr>
        <p:sp>
          <p:nvSpPr>
            <p:cNvPr id="103" name="Google Shape;103;p13"/>
            <p:cNvSpPr/>
            <p:nvPr/>
          </p:nvSpPr>
          <p:spPr>
            <a:xfrm rot="-2700000">
              <a:off x="-728711" y="-3199009"/>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2700000">
              <a:off x="8410564" y="13525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2700000">
              <a:off x="-3165036" y="-46498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2700000">
              <a:off x="6429689" y="4939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BLANK_1_3">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30" name="Google Shape;130;p17"/>
          <p:cNvGrpSpPr/>
          <p:nvPr/>
        </p:nvGrpSpPr>
        <p:grpSpPr>
          <a:xfrm>
            <a:off x="-2081401" y="-3910975"/>
            <a:ext cx="13306800" cy="11425975"/>
            <a:chOff x="-2081401" y="-3910975"/>
            <a:chExt cx="13306800" cy="11425975"/>
          </a:xfrm>
        </p:grpSpPr>
        <p:sp>
          <p:nvSpPr>
            <p:cNvPr id="131" name="Google Shape;131;p17"/>
            <p:cNvSpPr/>
            <p:nvPr/>
          </p:nvSpPr>
          <p:spPr>
            <a:xfrm rot="-2700000">
              <a:off x="490789" y="-324440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rot="-2700000">
              <a:off x="8834255" y="-269719"/>
              <a:ext cx="1980889" cy="198088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rot="-2700000">
              <a:off x="-1671145" y="2967731"/>
              <a:ext cx="1980889" cy="198088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rot="-2700000">
              <a:off x="5338455" y="5123856"/>
              <a:ext cx="1980889" cy="198088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7200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0" name="Google Shape;180;p23"/>
          <p:cNvSpPr txBox="1">
            <a:spLocks noGrp="1"/>
          </p:cNvSpPr>
          <p:nvPr>
            <p:ph type="subTitle" idx="1"/>
          </p:nvPr>
        </p:nvSpPr>
        <p:spPr>
          <a:xfrm>
            <a:off x="720000" y="3218854"/>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3"/>
          <p:cNvSpPr txBox="1">
            <a:spLocks noGrp="1"/>
          </p:cNvSpPr>
          <p:nvPr>
            <p:ph type="title" idx="2"/>
          </p:nvPr>
        </p:nvSpPr>
        <p:spPr>
          <a:xfrm>
            <a:off x="3428856" y="2921337"/>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2" name="Google Shape;182;p23"/>
          <p:cNvSpPr txBox="1">
            <a:spLocks noGrp="1"/>
          </p:cNvSpPr>
          <p:nvPr>
            <p:ph type="subTitle" idx="3"/>
          </p:nvPr>
        </p:nvSpPr>
        <p:spPr>
          <a:xfrm>
            <a:off x="3428853" y="3218867"/>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3"/>
          <p:cNvSpPr txBox="1">
            <a:spLocks noGrp="1"/>
          </p:cNvSpPr>
          <p:nvPr>
            <p:ph type="title" idx="4"/>
          </p:nvPr>
        </p:nvSpPr>
        <p:spPr>
          <a:xfrm>
            <a:off x="6137700" y="2921326"/>
            <a:ext cx="2286300" cy="45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4" name="Google Shape;184;p23"/>
          <p:cNvSpPr txBox="1">
            <a:spLocks noGrp="1"/>
          </p:cNvSpPr>
          <p:nvPr>
            <p:ph type="subTitle" idx="5"/>
          </p:nvPr>
        </p:nvSpPr>
        <p:spPr>
          <a:xfrm>
            <a:off x="6137694" y="3218879"/>
            <a:ext cx="22863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3"/>
          <p:cNvSpPr txBox="1">
            <a:spLocks noGrp="1"/>
          </p:cNvSpPr>
          <p:nvPr>
            <p:ph type="title" idx="6"/>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86" name="Google Shape;186;p23"/>
          <p:cNvGrpSpPr/>
          <p:nvPr/>
        </p:nvGrpSpPr>
        <p:grpSpPr>
          <a:xfrm>
            <a:off x="-2484577" y="-2104200"/>
            <a:ext cx="12855001" cy="11050900"/>
            <a:chOff x="-2484577" y="-2104200"/>
            <a:chExt cx="12855001" cy="11050900"/>
          </a:xfrm>
        </p:grpSpPr>
        <p:sp>
          <p:nvSpPr>
            <p:cNvPr id="187" name="Google Shape;187;p2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rot="-2700000">
              <a:off x="8230736" y="717437"/>
              <a:ext cx="1772575" cy="177257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9"/>
        <p:cNvGrpSpPr/>
        <p:nvPr/>
      </p:nvGrpSpPr>
      <p:grpSpPr>
        <a:xfrm>
          <a:off x="0" y="0"/>
          <a:ext cx="0" cy="0"/>
          <a:chOff x="0" y="0"/>
          <a:chExt cx="0" cy="0"/>
        </a:xfrm>
      </p:grpSpPr>
      <p:grpSp>
        <p:nvGrpSpPr>
          <p:cNvPr id="310" name="Google Shape;310;p31"/>
          <p:cNvGrpSpPr/>
          <p:nvPr/>
        </p:nvGrpSpPr>
        <p:grpSpPr>
          <a:xfrm>
            <a:off x="-2433151" y="-2560200"/>
            <a:ext cx="13598300" cy="10147350"/>
            <a:chOff x="-2433151" y="-2560200"/>
            <a:chExt cx="13598300" cy="10147350"/>
          </a:xfrm>
        </p:grpSpPr>
        <p:sp>
          <p:nvSpPr>
            <p:cNvPr id="311" name="Google Shape;311;p31"/>
            <p:cNvSpPr/>
            <p:nvPr/>
          </p:nvSpPr>
          <p:spPr>
            <a:xfrm rot="-2700000">
              <a:off x="-1979137" y="617264"/>
              <a:ext cx="2192172" cy="2192172"/>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rot="-2700000">
              <a:off x="-480637" y="4940964"/>
              <a:ext cx="2192172" cy="2192172"/>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rot="-2700000">
              <a:off x="8518963" y="2269014"/>
              <a:ext cx="2192172" cy="2192172"/>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rot="-2700000">
              <a:off x="5133488" y="-2106186"/>
              <a:ext cx="2192172" cy="219217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27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1pPr>
            <a:lvl2pPr lvl="1"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2pPr>
            <a:lvl3pPr lvl="2"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3pPr>
            <a:lvl4pPr lvl="3"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4pPr>
            <a:lvl5pPr lvl="4"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5pPr>
            <a:lvl6pPr lvl="5"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6pPr>
            <a:lvl7pPr lvl="6"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7pPr>
            <a:lvl8pPr lvl="7"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8pPr>
            <a:lvl9pPr lvl="8"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3" r:id="rId7"/>
    <p:sldLayoutId id="2147483669" r:id="rId8"/>
    <p:sldLayoutId id="2147483677" r:id="rId9"/>
    <p:sldLayoutId id="2147483678" r:id="rId10"/>
    <p:sldLayoutId id="214748367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7.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0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hyperlink" Target="https://grauso-t.github.io/Bookster_Classe03/" TargetMode="External"/><Relationship Id="rId2" Type="http://schemas.openxmlformats.org/officeDocument/2006/relationships/notesSlide" Target="../notesSlides/notesSlide109.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4.png"/><Relationship Id="rId4" Type="http://schemas.openxmlformats.org/officeDocument/2006/relationships/image" Target="../media/image1.png"/></Relationships>
</file>

<file path=ppt/slides/_rels/slide1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hyperlink" Target="https://github.com/grauso-t/Bookster_Classe03.git" TargetMode="External"/><Relationship Id="rId2" Type="http://schemas.openxmlformats.org/officeDocument/2006/relationships/notesSlide" Target="../notesSlides/notesSlide113.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6.xml"/><Relationship Id="rId1" Type="http://schemas.openxmlformats.org/officeDocument/2006/relationships/slideLayout" Target="../slideLayouts/slideLayout3.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7"/>
          <p:cNvSpPr txBox="1">
            <a:spLocks noGrp="1"/>
          </p:cNvSpPr>
          <p:nvPr>
            <p:ph type="subTitle" idx="1"/>
          </p:nvPr>
        </p:nvSpPr>
        <p:spPr>
          <a:xfrm rot="-566">
            <a:off x="2772000" y="3228296"/>
            <a:ext cx="3600000" cy="14400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it-IT" dirty="0"/>
              <a:t>Anno accademico 2022/23</a:t>
            </a:r>
          </a:p>
          <a:p>
            <a:pPr marL="0" lvl="0" indent="0" algn="ctr" rtl="0">
              <a:lnSpc>
                <a:spcPct val="150000"/>
              </a:lnSpc>
              <a:spcBef>
                <a:spcPts val="0"/>
              </a:spcBef>
              <a:spcAft>
                <a:spcPts val="0"/>
              </a:spcAft>
              <a:buNone/>
            </a:pPr>
            <a:r>
              <a:rPr lang="it-IT" dirty="0"/>
              <a:t>Prof. Carmine Gravino</a:t>
            </a:r>
          </a:p>
          <a:p>
            <a:pPr marL="0" lvl="0" indent="0" algn="ctr" rtl="0">
              <a:lnSpc>
                <a:spcPct val="150000"/>
              </a:lnSpc>
              <a:spcBef>
                <a:spcPts val="0"/>
              </a:spcBef>
              <a:spcAft>
                <a:spcPts val="0"/>
              </a:spcAft>
              <a:buNone/>
            </a:pPr>
            <a:r>
              <a:rPr lang="it-IT" dirty="0"/>
              <a:t>Gruppo NC_06</a:t>
            </a:r>
          </a:p>
        </p:txBody>
      </p:sp>
      <p:sp>
        <p:nvSpPr>
          <p:cNvPr id="339" name="Google Shape;339;p37"/>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t>Ingegneria Software</a:t>
            </a:r>
            <a:br>
              <a:rPr lang="en" dirty="0"/>
            </a:br>
            <a:r>
              <a:rPr lang="en" b="1" dirty="0"/>
              <a:t>Bookster</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Attori del sistema</a:t>
            </a:r>
          </a:p>
        </p:txBody>
      </p:sp>
      <p:sp>
        <p:nvSpPr>
          <p:cNvPr id="2" name="CasellaDiTesto 1">
            <a:extLst>
              <a:ext uri="{FF2B5EF4-FFF2-40B4-BE49-F238E27FC236}">
                <a16:creationId xmlns:a16="http://schemas.microsoft.com/office/drawing/2014/main" id="{97B7C217-A120-EC06-9C06-B262777E7033}"/>
              </a:ext>
            </a:extLst>
          </p:cNvPr>
          <p:cNvSpPr txBox="1"/>
          <p:nvPr/>
        </p:nvSpPr>
        <p:spPr>
          <a:xfrm>
            <a:off x="719999" y="1517987"/>
            <a:ext cx="5215980" cy="2893100"/>
          </a:xfrm>
          <a:prstGeom prst="rect">
            <a:avLst/>
          </a:prstGeom>
          <a:noFill/>
        </p:spPr>
        <p:txBody>
          <a:bodyPr wrap="square" rtlCol="0">
            <a:spAutoFit/>
          </a:bodyPr>
          <a:lstStyle/>
          <a:p>
            <a:pPr algn="just"/>
            <a:r>
              <a:rPr lang="it-IT" dirty="0">
                <a:latin typeface="Assistant" pitchFamily="2" charset="-79"/>
                <a:cs typeface="Assistant" pitchFamily="2" charset="-79"/>
              </a:rPr>
              <a:t>Gli attori del sistema sono:</a:t>
            </a:r>
          </a:p>
          <a:p>
            <a:pPr marL="285750" indent="-285750" algn="just">
              <a:buFont typeface="Arial" panose="020B0604020202020204" pitchFamily="34" charset="0"/>
              <a:buChar char="•"/>
            </a:pPr>
            <a:r>
              <a:rPr lang="it-IT" b="1" dirty="0">
                <a:latin typeface="Assistant" pitchFamily="2" charset="-79"/>
                <a:cs typeface="Assistant" pitchFamily="2" charset="-79"/>
              </a:rPr>
              <a:t>Ospite</a:t>
            </a:r>
            <a:r>
              <a:rPr lang="it-IT" dirty="0">
                <a:latin typeface="Assistant" pitchFamily="2" charset="-79"/>
                <a:cs typeface="Assistant" pitchFamily="2" charset="-79"/>
              </a:rPr>
              <a:t>: rappresenta l’utente non ancora registrato/loggato in grado di visualizzare solamente la homepage della piattaforma.</a:t>
            </a:r>
          </a:p>
          <a:p>
            <a:pPr marL="285750" indent="-285750" algn="just">
              <a:buFont typeface="Arial" panose="020B0604020202020204" pitchFamily="34" charset="0"/>
              <a:buChar char="•"/>
            </a:pPr>
            <a:r>
              <a:rPr lang="it-IT" b="1" dirty="0">
                <a:latin typeface="Assistant" pitchFamily="2" charset="-79"/>
                <a:cs typeface="Assistant" pitchFamily="2" charset="-79"/>
              </a:rPr>
              <a:t>Lettore</a:t>
            </a:r>
            <a:r>
              <a:rPr lang="it-IT" dirty="0">
                <a:latin typeface="Assistant" pitchFamily="2" charset="-79"/>
                <a:cs typeface="Assistant" pitchFamily="2" charset="-79"/>
              </a:rPr>
              <a:t>: rappresenta l’utente loggato/registrato in grado di usufruire delle funzionalità della piattaforma.</a:t>
            </a:r>
          </a:p>
          <a:p>
            <a:pPr marL="285750" indent="-285750" algn="just">
              <a:buFont typeface="Arial" panose="020B0604020202020204" pitchFamily="34" charset="0"/>
              <a:buChar char="•"/>
            </a:pPr>
            <a:r>
              <a:rPr lang="it-IT" b="1" dirty="0">
                <a:latin typeface="Assistant" pitchFamily="2" charset="-79"/>
                <a:cs typeface="Assistant" pitchFamily="2" charset="-79"/>
              </a:rPr>
              <a:t>Amministratore</a:t>
            </a:r>
            <a:r>
              <a:rPr lang="it-IT" dirty="0">
                <a:latin typeface="Assistant" pitchFamily="2" charset="-79"/>
                <a:cs typeface="Assistant" pitchFamily="2" charset="-79"/>
              </a:rPr>
              <a:t>: rappresenta un utente con particolari privilegi quali: visione completa del sistema e gestione dei lettori e dei libri.</a:t>
            </a:r>
          </a:p>
          <a:p>
            <a:pPr algn="just"/>
            <a:endParaRPr lang="it-IT" dirty="0">
              <a:latin typeface="Assistant" pitchFamily="2" charset="-79"/>
              <a:cs typeface="Assistant" pitchFamily="2" charset="-79"/>
            </a:endParaRPr>
          </a:p>
          <a:p>
            <a:pPr algn="just"/>
            <a:endParaRPr lang="it-IT" dirty="0">
              <a:latin typeface="Assistant" pitchFamily="2" charset="-79"/>
              <a:cs typeface="Assistant" pitchFamily="2" charset="-79"/>
            </a:endParaRPr>
          </a:p>
          <a:p>
            <a:pPr algn="just"/>
            <a:r>
              <a:rPr lang="it-IT" dirty="0">
                <a:latin typeface="Assistant" pitchFamily="2" charset="-79"/>
                <a:cs typeface="Assistant" pitchFamily="2" charset="-79"/>
              </a:rPr>
              <a:t>L’</a:t>
            </a:r>
            <a:r>
              <a:rPr lang="it-IT" b="1" dirty="0">
                <a:latin typeface="Assistant" pitchFamily="2" charset="-79"/>
                <a:cs typeface="Assistant" pitchFamily="2" charset="-79"/>
              </a:rPr>
              <a:t>attore esterno </a:t>
            </a:r>
            <a:r>
              <a:rPr lang="it-IT" dirty="0">
                <a:latin typeface="Assistant" pitchFamily="2" charset="-79"/>
                <a:cs typeface="Assistant" pitchFamily="2" charset="-79"/>
              </a:rPr>
              <a:t>al sistema individuato è «</a:t>
            </a:r>
            <a:r>
              <a:rPr lang="it-IT" b="1" dirty="0">
                <a:latin typeface="Assistant" pitchFamily="2" charset="-79"/>
                <a:cs typeface="Assistant" pitchFamily="2" charset="-79"/>
              </a:rPr>
              <a:t>Google Books API</a:t>
            </a:r>
            <a:r>
              <a:rPr lang="it-IT" dirty="0">
                <a:latin typeface="Assistant" pitchFamily="2" charset="-79"/>
                <a:cs typeface="Assistant" pitchFamily="2" charset="-79"/>
              </a:rPr>
              <a:t>». Grazie ad esso saremo in grado di interagire con i libri effettuando ricerche tramite ISBN, autore e titolo del libro.</a:t>
            </a:r>
          </a:p>
        </p:txBody>
      </p:sp>
      <p:pic>
        <p:nvPicPr>
          <p:cNvPr id="4098" name="Picture 2">
            <a:extLst>
              <a:ext uri="{FF2B5EF4-FFF2-40B4-BE49-F238E27FC236}">
                <a16:creationId xmlns:a16="http://schemas.microsoft.com/office/drawing/2014/main" id="{78E03A56-D41F-4C3C-97C4-07ECB13AB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1" y="1167000"/>
            <a:ext cx="2175600" cy="34375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3"/>
          <a:srcRect/>
          <a:stretch/>
        </p:blipFill>
        <p:spPr bwMode="auto">
          <a:xfrm>
            <a:off x="4762502" y="1819975"/>
            <a:ext cx="3661500" cy="180333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DB023D27-7801-31C4-D997-149A97F61D79}"/>
              </a:ext>
            </a:extLst>
          </p:cNvPr>
          <p:cNvPicPr>
            <a:picLocks noChangeAspect="1" noChangeArrowheads="1"/>
          </p:cNvPicPr>
          <p:nvPr/>
        </p:nvPicPr>
        <p:blipFill>
          <a:blip r:embed="rId4"/>
          <a:srcRect/>
          <a:stretch/>
        </p:blipFill>
        <p:spPr bwMode="auto">
          <a:xfrm>
            <a:off x="719998" y="1819976"/>
            <a:ext cx="3661500" cy="180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8741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3"/>
          <a:srcRect/>
          <a:stretch/>
        </p:blipFill>
        <p:spPr bwMode="auto">
          <a:xfrm>
            <a:off x="2741250" y="1821600"/>
            <a:ext cx="3661499" cy="180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6836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7170" name="Picture 2">
            <a:extLst>
              <a:ext uri="{FF2B5EF4-FFF2-40B4-BE49-F238E27FC236}">
                <a16:creationId xmlns:a16="http://schemas.microsoft.com/office/drawing/2014/main" id="{03A87601-92B6-C96F-41D4-C51E16942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60231"/>
            <a:ext cx="5913120" cy="4801631"/>
          </a:xfrm>
          <a:prstGeom prst="rect">
            <a:avLst/>
          </a:prstGeom>
          <a:noFill/>
          <a:extLst>
            <a:ext uri="{909E8E84-426E-40DD-AFC4-6F175D3DCCD1}">
              <a14:hiddenFill xmlns:a14="http://schemas.microsoft.com/office/drawing/2010/main">
                <a:solidFill>
                  <a:srgbClr val="FFFFFF"/>
                </a:solidFill>
              </a14:hiddenFill>
            </a:ext>
          </a:extLst>
        </p:spPr>
      </p:pic>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Class Diagram</a:t>
            </a:r>
          </a:p>
        </p:txBody>
      </p:sp>
    </p:spTree>
    <p:extLst>
      <p:ext uri="{BB962C8B-B14F-4D97-AF65-F5344CB8AC3E}">
        <p14:creationId xmlns:p14="http://schemas.microsoft.com/office/powerpoint/2010/main" val="2362708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79179859-E0C3-51A9-85D3-C6D3590A8D7F}"/>
              </a:ext>
            </a:extLst>
          </p:cNvPr>
          <p:cNvSpPr>
            <a:spLocks noGrp="1"/>
          </p:cNvSpPr>
          <p:nvPr>
            <p:ph type="subTitle" idx="1"/>
          </p:nvPr>
        </p:nvSpPr>
        <p:spPr>
          <a:xfrm rot="-458">
            <a:off x="720208" y="1404513"/>
            <a:ext cx="7703792" cy="3125220"/>
          </a:xfrm>
        </p:spPr>
        <p:txBody>
          <a:bodyPr anchor="ctr"/>
          <a:lstStyle/>
          <a:p>
            <a:pPr marL="139700" indent="0" algn="just">
              <a:buNone/>
            </a:pPr>
            <a:r>
              <a:rPr lang="it-IT" dirty="0"/>
              <a:t>Bookster vuole rendere la lettura un momento di piacevolezza e, allo stesso tempo, un momento gratificante mediante dei meccanismi competitivi.</a:t>
            </a:r>
          </a:p>
          <a:p>
            <a:pPr marL="139700" indent="0" algn="just">
              <a:buNone/>
            </a:pPr>
            <a:endParaRPr lang="it-IT" dirty="0"/>
          </a:p>
          <a:p>
            <a:pPr marL="139700" indent="0" algn="just">
              <a:buNone/>
            </a:pPr>
            <a:r>
              <a:rPr lang="it-IT" dirty="0"/>
              <a:t>Bookster prevede la definizione di una </a:t>
            </a:r>
            <a:r>
              <a:rPr lang="it-IT" b="1" dirty="0"/>
              <a:t>classifica</a:t>
            </a:r>
            <a:r>
              <a:rPr lang="it-IT" dirty="0"/>
              <a:t> per i lettori andando ad associare il relativo punteggio e </a:t>
            </a:r>
            <a:r>
              <a:rPr lang="it-IT" b="1" dirty="0"/>
              <a:t>premiando i lettori più assidui</a:t>
            </a:r>
            <a:r>
              <a:rPr lang="it-IT" dirty="0"/>
              <a:t> in un determinato arco temporale.</a:t>
            </a:r>
          </a:p>
          <a:p>
            <a:pPr marL="139700" indent="0" algn="just">
              <a:buNone/>
            </a:pPr>
            <a:endParaRPr lang="it-IT" dirty="0"/>
          </a:p>
          <a:p>
            <a:pPr marL="139700" indent="0" algn="just">
              <a:buNone/>
            </a:pPr>
            <a:r>
              <a:rPr lang="it-IT" dirty="0"/>
              <a:t>La generazione della classifica dovrebbe invogliare i lettori a svolgere le sessioni di lettura col giusto brio di </a:t>
            </a:r>
            <a:r>
              <a:rPr lang="it-IT" b="1" dirty="0"/>
              <a:t>competitività e di motivazione</a:t>
            </a:r>
            <a:r>
              <a:rPr lang="it-IT" dirty="0"/>
              <a:t>.</a:t>
            </a:r>
          </a:p>
          <a:p>
            <a:pPr marL="139700" indent="0" algn="just">
              <a:buNone/>
            </a:pPr>
            <a:endParaRPr lang="it-IT" dirty="0"/>
          </a:p>
          <a:p>
            <a:pPr marL="139700" indent="0" algn="just">
              <a:buNone/>
            </a:pPr>
            <a:r>
              <a:rPr lang="it-IT" dirty="0"/>
              <a:t>La classifica può essere stilata secondo </a:t>
            </a:r>
            <a:r>
              <a:rPr lang="it-IT" b="1" dirty="0"/>
              <a:t>diverse possibilità </a:t>
            </a:r>
            <a:r>
              <a:rPr lang="it-IT" dirty="0"/>
              <a:t>ed opportunità al fine di perseguire l’obiettivo di premiare i lettori più produttivi ed efficienti.</a:t>
            </a:r>
          </a:p>
        </p:txBody>
      </p:sp>
    </p:spTree>
    <p:extLst>
      <p:ext uri="{BB962C8B-B14F-4D97-AF65-F5344CB8AC3E}">
        <p14:creationId xmlns:p14="http://schemas.microsoft.com/office/powerpoint/2010/main" val="328106258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79179859-E0C3-51A9-85D3-C6D3590A8D7F}"/>
              </a:ext>
            </a:extLst>
          </p:cNvPr>
          <p:cNvSpPr>
            <a:spLocks noGrp="1"/>
          </p:cNvSpPr>
          <p:nvPr>
            <p:ph type="subTitle" idx="1"/>
          </p:nvPr>
        </p:nvSpPr>
        <p:spPr>
          <a:xfrm rot="-458">
            <a:off x="720208" y="1404513"/>
            <a:ext cx="7703796" cy="3125220"/>
          </a:xfrm>
        </p:spPr>
        <p:txBody>
          <a:bodyPr anchor="ctr"/>
          <a:lstStyle/>
          <a:p>
            <a:pPr marL="137160" marR="0" indent="0" algn="just" rtl="0">
              <a:spcBef>
                <a:spcPts val="0"/>
              </a:spcBef>
              <a:spcAft>
                <a:spcPts val="0"/>
              </a:spcAft>
              <a:buNone/>
            </a:pPr>
            <a:r>
              <a:rPr lang="it-IT" b="0" i="0" dirty="0">
                <a:solidFill>
                  <a:srgbClr val="353738"/>
                </a:solidFill>
                <a:effectLst/>
                <a:latin typeface="Assistant" pitchFamily="2" charset="-79"/>
                <a:ea typeface="Assistant" pitchFamily="2" charset="-79"/>
                <a:cs typeface="Assistant" pitchFamily="2" charset="-79"/>
              </a:rPr>
              <a:t>Per il seguente pattern di </a:t>
            </a:r>
            <a:r>
              <a:rPr lang="it-IT" b="1" i="0" dirty="0">
                <a:solidFill>
                  <a:srgbClr val="353738"/>
                </a:solidFill>
                <a:effectLst/>
                <a:latin typeface="Assistant" pitchFamily="2" charset="-79"/>
                <a:ea typeface="Assistant" pitchFamily="2" charset="-79"/>
                <a:cs typeface="Assistant" pitchFamily="2" charset="-79"/>
              </a:rPr>
              <a:t>Strategy</a:t>
            </a:r>
            <a:r>
              <a:rPr lang="it-IT" b="0" i="0" dirty="0">
                <a:solidFill>
                  <a:srgbClr val="353738"/>
                </a:solidFill>
                <a:effectLst/>
                <a:latin typeface="Assistant" pitchFamily="2" charset="-79"/>
                <a:ea typeface="Assistant" pitchFamily="2" charset="-79"/>
                <a:cs typeface="Assistant" pitchFamily="2" charset="-79"/>
              </a:rPr>
              <a:t> si procederà ad effettuare una suddivisione dei modi possibili della determinazione della classifica, una a seconda della strategia da adottare: </a:t>
            </a:r>
          </a:p>
          <a:p>
            <a:pPr marL="137160" marR="0" indent="0" algn="just" rtl="0">
              <a:spcBef>
                <a:spcPts val="0"/>
              </a:spcBef>
              <a:spcAft>
                <a:spcPts val="0"/>
              </a:spcAft>
              <a:buNone/>
            </a:pPr>
            <a:endParaRPr lang="it-IT" dirty="0">
              <a:ea typeface="Assistant" pitchFamily="2" charset="-79"/>
            </a:endParaRPr>
          </a:p>
          <a:p>
            <a:pPr marL="480060" marR="0" indent="-342900" algn="just" rtl="0">
              <a:spcBef>
                <a:spcPts val="0"/>
              </a:spcBef>
              <a:spcAft>
                <a:spcPts val="0"/>
              </a:spcAft>
              <a:buClr>
                <a:schemeClr val="tx1"/>
              </a:buClr>
              <a:buFont typeface="+mj-lt"/>
              <a:buAutoNum type="arabicPeriod"/>
            </a:pPr>
            <a:r>
              <a:rPr lang="it-IT" dirty="0">
                <a:solidFill>
                  <a:srgbClr val="353738"/>
                </a:solidFill>
                <a:latin typeface="Assistant" pitchFamily="2" charset="-79"/>
                <a:ea typeface="Assistant" pitchFamily="2" charset="-79"/>
                <a:cs typeface="Assistant" pitchFamily="2" charset="-79"/>
              </a:rPr>
              <a:t>L</a:t>
            </a:r>
            <a:r>
              <a:rPr lang="it-IT" b="0" i="0" dirty="0">
                <a:solidFill>
                  <a:srgbClr val="353738"/>
                </a:solidFill>
                <a:effectLst/>
                <a:latin typeface="Assistant" pitchFamily="2" charset="-79"/>
                <a:ea typeface="Assistant" pitchFamily="2" charset="-79"/>
                <a:cs typeface="Assistant" pitchFamily="2" charset="-79"/>
              </a:rPr>
              <a:t>a classifica può essere definita sulla base di </a:t>
            </a:r>
            <a:r>
              <a:rPr lang="it-IT" b="1" i="0" dirty="0">
                <a:solidFill>
                  <a:srgbClr val="353738"/>
                </a:solidFill>
                <a:effectLst/>
                <a:latin typeface="Assistant" pitchFamily="2" charset="-79"/>
                <a:ea typeface="Assistant" pitchFamily="2" charset="-79"/>
                <a:cs typeface="Assistant" pitchFamily="2" charset="-79"/>
              </a:rPr>
              <a:t>«sessione di lettura»</a:t>
            </a:r>
            <a:r>
              <a:rPr lang="it-IT" b="0" i="0" dirty="0">
                <a:solidFill>
                  <a:srgbClr val="353738"/>
                </a:solidFill>
                <a:effectLst/>
                <a:latin typeface="Assistant" pitchFamily="2" charset="-79"/>
                <a:ea typeface="Assistant" pitchFamily="2" charset="-79"/>
                <a:cs typeface="Assistant" pitchFamily="2" charset="-79"/>
              </a:rPr>
              <a:t> (impostata dai lettori) andando a calcolare il relativo punteggio sulla base di tempo dedicato alla lettura;</a:t>
            </a:r>
          </a:p>
          <a:p>
            <a:pPr marL="480060" marR="0" indent="-342900" algn="just" rtl="0">
              <a:spcBef>
                <a:spcPts val="0"/>
              </a:spcBef>
              <a:spcAft>
                <a:spcPts val="0"/>
              </a:spcAft>
              <a:buClr>
                <a:schemeClr val="tx1"/>
              </a:buClr>
              <a:buFont typeface="+mj-lt"/>
              <a:buAutoNum type="arabicPeriod"/>
            </a:pPr>
            <a:r>
              <a:rPr lang="it-IT" dirty="0">
                <a:solidFill>
                  <a:srgbClr val="353738"/>
                </a:solidFill>
                <a:latin typeface="Assistant" pitchFamily="2" charset="-79"/>
                <a:ea typeface="Assistant" pitchFamily="2" charset="-79"/>
                <a:cs typeface="Assistant" pitchFamily="2" charset="-79"/>
              </a:rPr>
              <a:t>L</a:t>
            </a:r>
            <a:r>
              <a:rPr lang="it-IT" b="0" i="0" dirty="0">
                <a:solidFill>
                  <a:srgbClr val="353738"/>
                </a:solidFill>
                <a:effectLst/>
                <a:latin typeface="Assistant" pitchFamily="2" charset="-79"/>
                <a:ea typeface="Assistant" pitchFamily="2" charset="-79"/>
                <a:cs typeface="Assistant" pitchFamily="2" charset="-79"/>
              </a:rPr>
              <a:t>a classifica può essere definita sull’</a:t>
            </a:r>
            <a:r>
              <a:rPr lang="it-IT" b="1" i="0" dirty="0">
                <a:solidFill>
                  <a:srgbClr val="353738"/>
                </a:solidFill>
                <a:effectLst/>
                <a:latin typeface="Assistant" pitchFamily="2" charset="-79"/>
                <a:ea typeface="Assistant" pitchFamily="2" charset="-79"/>
                <a:cs typeface="Assistant" pitchFamily="2" charset="-79"/>
              </a:rPr>
              <a:t>insieme delle pagine lette </a:t>
            </a:r>
            <a:r>
              <a:rPr lang="it-IT" b="0" i="0" dirty="0">
                <a:solidFill>
                  <a:srgbClr val="353738"/>
                </a:solidFill>
                <a:effectLst/>
                <a:latin typeface="Assistant" pitchFamily="2" charset="-79"/>
                <a:ea typeface="Assistant" pitchFamily="2" charset="-79"/>
                <a:cs typeface="Assistant" pitchFamily="2" charset="-79"/>
              </a:rPr>
              <a:t>dai lettori</a:t>
            </a:r>
            <a:r>
              <a:rPr lang="it-IT" dirty="0">
                <a:solidFill>
                  <a:srgbClr val="353738"/>
                </a:solidFill>
                <a:latin typeface="Assistant" pitchFamily="2" charset="-79"/>
                <a:ea typeface="Assistant" pitchFamily="2" charset="-79"/>
                <a:cs typeface="Assistant" pitchFamily="2" charset="-79"/>
              </a:rPr>
              <a:t> </a:t>
            </a:r>
            <a:r>
              <a:rPr lang="it-IT" b="0" i="0" dirty="0">
                <a:solidFill>
                  <a:srgbClr val="353738"/>
                </a:solidFill>
                <a:effectLst/>
                <a:latin typeface="Assistant" pitchFamily="2" charset="-79"/>
                <a:ea typeface="Assistant" pitchFamily="2" charset="-79"/>
                <a:cs typeface="Assistant" pitchFamily="2" charset="-79"/>
              </a:rPr>
              <a:t>andando ad associare per ogni pagina letta dal lettore il relativo punteggio.</a:t>
            </a:r>
            <a:endParaRPr lang="it-IT" dirty="0">
              <a:effectLst/>
            </a:endParaRPr>
          </a:p>
          <a:p>
            <a:pPr marL="137160" marR="0" indent="0" algn="just" rtl="0">
              <a:spcBef>
                <a:spcPts val="0"/>
              </a:spcBef>
              <a:spcAft>
                <a:spcPts val="0"/>
              </a:spcAft>
              <a:buNone/>
            </a:pPr>
            <a:endParaRPr lang="it-IT" b="0" i="0" dirty="0">
              <a:solidFill>
                <a:srgbClr val="353738"/>
              </a:solidFill>
              <a:effectLst/>
              <a:latin typeface="Assistant" pitchFamily="2" charset="-79"/>
              <a:ea typeface="Assistant" pitchFamily="2" charset="-79"/>
              <a:cs typeface="Assistant" pitchFamily="2" charset="-79"/>
            </a:endParaRPr>
          </a:p>
          <a:p>
            <a:pPr marL="137160" marR="0" indent="0" algn="just" rtl="0">
              <a:spcBef>
                <a:spcPts val="0"/>
              </a:spcBef>
              <a:spcAft>
                <a:spcPts val="0"/>
              </a:spcAft>
              <a:buNone/>
            </a:pPr>
            <a:r>
              <a:rPr lang="it-IT" b="0" i="0" dirty="0">
                <a:solidFill>
                  <a:srgbClr val="353738"/>
                </a:solidFill>
                <a:effectLst/>
                <a:latin typeface="Assistant" pitchFamily="2" charset="-79"/>
                <a:ea typeface="Assistant" pitchFamily="2" charset="-79"/>
                <a:cs typeface="Assistant" pitchFamily="2" charset="-79"/>
              </a:rPr>
              <a:t>Successivamente all’attività di calcolo del punteggio e a seconda delle modalità evidenziate, si provvederà ad effettuare la generazione della classifica secondo un </a:t>
            </a:r>
            <a:r>
              <a:rPr lang="it-IT" b="1" i="0" dirty="0">
                <a:solidFill>
                  <a:srgbClr val="353738"/>
                </a:solidFill>
                <a:effectLst/>
                <a:latin typeface="Assistant" pitchFamily="2" charset="-79"/>
                <a:ea typeface="Assistant" pitchFamily="2" charset="-79"/>
                <a:cs typeface="Assistant" pitchFamily="2" charset="-79"/>
              </a:rPr>
              <a:t>ordinamento di tipo decrescente</a:t>
            </a:r>
            <a:r>
              <a:rPr lang="it-IT" i="0" dirty="0">
                <a:solidFill>
                  <a:srgbClr val="353738"/>
                </a:solidFill>
                <a:effectLst/>
                <a:latin typeface="Assistant" pitchFamily="2" charset="-79"/>
                <a:ea typeface="Assistant" pitchFamily="2" charset="-79"/>
                <a:cs typeface="Assistant" pitchFamily="2" charset="-79"/>
              </a:rPr>
              <a:t>,</a:t>
            </a:r>
            <a:r>
              <a:rPr lang="it-IT" b="1" i="0" dirty="0">
                <a:solidFill>
                  <a:srgbClr val="353738"/>
                </a:solidFill>
                <a:effectLst/>
                <a:latin typeface="Assistant" pitchFamily="2" charset="-79"/>
                <a:ea typeface="Assistant" pitchFamily="2" charset="-79"/>
                <a:cs typeface="Assistant" pitchFamily="2" charset="-79"/>
              </a:rPr>
              <a:t> </a:t>
            </a:r>
            <a:r>
              <a:rPr lang="it-IT" b="0" i="0" dirty="0">
                <a:solidFill>
                  <a:srgbClr val="353738"/>
                </a:solidFill>
                <a:effectLst/>
                <a:latin typeface="Assistant" pitchFamily="2" charset="-79"/>
                <a:ea typeface="Assistant" pitchFamily="2" charset="-79"/>
                <a:cs typeface="Assistant" pitchFamily="2" charset="-79"/>
              </a:rPr>
              <a:t>per i lettori partecipanti alla competizione, salvando successivamente il relativo punteggio associato.</a:t>
            </a:r>
            <a:endParaRPr lang="it-IT" dirty="0">
              <a:effectLst/>
            </a:endParaRPr>
          </a:p>
        </p:txBody>
      </p:sp>
    </p:spTree>
    <p:extLst>
      <p:ext uri="{BB962C8B-B14F-4D97-AF65-F5344CB8AC3E}">
        <p14:creationId xmlns:p14="http://schemas.microsoft.com/office/powerpoint/2010/main" val="39037885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Strategy Pattern</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8198" name="Picture 6">
            <a:extLst>
              <a:ext uri="{FF2B5EF4-FFF2-40B4-BE49-F238E27FC236}">
                <a16:creationId xmlns:a16="http://schemas.microsoft.com/office/drawing/2014/main" id="{48D15D64-93F4-CBAC-3400-7E36C1098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946" y="1591629"/>
            <a:ext cx="6194107" cy="2757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4982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C2D037B-746F-4B85-5283-5EE915393ADE}"/>
              </a:ext>
            </a:extLst>
          </p:cNvPr>
          <p:cNvSpPr>
            <a:spLocks noGrp="1"/>
          </p:cNvSpPr>
          <p:nvPr>
            <p:ph type="subTitle" idx="1"/>
          </p:nvPr>
        </p:nvSpPr>
        <p:spPr>
          <a:xfrm rot="-458">
            <a:off x="719999" y="1532100"/>
            <a:ext cx="7704007" cy="2749857"/>
          </a:xfrm>
        </p:spPr>
        <p:txBody>
          <a:bodyPr anchor="ctr"/>
          <a:lstStyle/>
          <a:p>
            <a:pPr marL="139700" indent="0" algn="just">
              <a:buNone/>
            </a:pPr>
            <a:r>
              <a:rPr lang="it-IT" dirty="0"/>
              <a:t>Bookster si pone l’obiettivo principale di </a:t>
            </a:r>
            <a:r>
              <a:rPr lang="it-IT" b="1" dirty="0"/>
              <a:t>sensibilizzare la popolazione alla lettura</a:t>
            </a:r>
            <a:r>
              <a:rPr lang="it-IT" dirty="0"/>
              <a:t> cercando di renderla la principale attività quotidiana.</a:t>
            </a:r>
          </a:p>
          <a:p>
            <a:pPr marL="139700" indent="0" algn="just">
              <a:buNone/>
            </a:pPr>
            <a:endParaRPr lang="it-IT" dirty="0"/>
          </a:p>
          <a:p>
            <a:pPr marL="139700" indent="0" algn="just">
              <a:buNone/>
            </a:pPr>
            <a:r>
              <a:rPr lang="it-IT" dirty="0"/>
              <a:t>Ai lettori Bookster offre la possibilità di generare una </a:t>
            </a:r>
            <a:r>
              <a:rPr lang="it-IT" b="1" dirty="0"/>
              <a:t>libreria personale</a:t>
            </a:r>
            <a:r>
              <a:rPr lang="it-IT" dirty="0"/>
              <a:t> potendo così tenere traccia dell’insieme delle letture in esecuzione, in programma e da leggere.</a:t>
            </a:r>
          </a:p>
          <a:p>
            <a:pPr marL="139700" indent="0" algn="just">
              <a:buNone/>
            </a:pPr>
            <a:endParaRPr lang="it-IT" dirty="0"/>
          </a:p>
          <a:p>
            <a:pPr marL="139700" indent="0" algn="just">
              <a:buNone/>
            </a:pPr>
            <a:r>
              <a:rPr lang="it-IT" dirty="0"/>
              <a:t>L’aggiunta alla libreria del lettore risulta essere possibile grazie alla </a:t>
            </a:r>
            <a:r>
              <a:rPr lang="it-IT" b="1" dirty="0"/>
              <a:t>ricerca del contenuto </a:t>
            </a:r>
            <a:r>
              <a:rPr lang="it-IT" dirty="0"/>
              <a:t>mediante l’apposito ISBN, titolo oppure mediante l’autore del libro.</a:t>
            </a:r>
          </a:p>
          <a:p>
            <a:pPr marL="139700" indent="0" algn="just">
              <a:buNone/>
            </a:pPr>
            <a:endParaRPr lang="it-IT" dirty="0"/>
          </a:p>
          <a:p>
            <a:pPr marL="139700" indent="0" algn="just">
              <a:buNone/>
            </a:pPr>
            <a:r>
              <a:rPr lang="it-IT" dirty="0"/>
              <a:t>La possibilità di ricerca dei seguenti componenti risulta essere possibile mediante le </a:t>
            </a:r>
            <a:r>
              <a:rPr lang="it-IT" b="1" dirty="0"/>
              <a:t>API di Google Books</a:t>
            </a:r>
            <a:r>
              <a:rPr lang="it-IT" dirty="0"/>
              <a:t> dove risulta essere possibile accedere ai contenuti offerti dai database di Google Books.</a:t>
            </a:r>
          </a:p>
        </p:txBody>
      </p:sp>
    </p:spTree>
    <p:extLst>
      <p:ext uri="{BB962C8B-B14F-4D97-AF65-F5344CB8AC3E}">
        <p14:creationId xmlns:p14="http://schemas.microsoft.com/office/powerpoint/2010/main" val="905969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C2D037B-746F-4B85-5283-5EE915393ADE}"/>
              </a:ext>
            </a:extLst>
          </p:cNvPr>
          <p:cNvSpPr>
            <a:spLocks noGrp="1"/>
          </p:cNvSpPr>
          <p:nvPr>
            <p:ph type="subTitle" idx="1"/>
          </p:nvPr>
        </p:nvSpPr>
        <p:spPr>
          <a:xfrm rot="-458">
            <a:off x="719999" y="1532100"/>
            <a:ext cx="7704007" cy="2749857"/>
          </a:xfrm>
        </p:spPr>
        <p:txBody>
          <a:bodyPr anchor="ctr"/>
          <a:lstStyle/>
          <a:p>
            <a:pPr marL="139700" indent="0" algn="just">
              <a:buNone/>
            </a:pPr>
            <a:r>
              <a:rPr lang="it-IT" dirty="0"/>
              <a:t>I risultati della ricerca restituiti dalle API di Google Books risultano essere nel </a:t>
            </a:r>
            <a:r>
              <a:rPr lang="it-IT" b="1" dirty="0"/>
              <a:t>formato JSON</a:t>
            </a:r>
            <a:r>
              <a:rPr lang="it-IT" dirty="0"/>
              <a:t>.</a:t>
            </a:r>
          </a:p>
          <a:p>
            <a:pPr marL="139700" indent="0" algn="just">
              <a:buNone/>
            </a:pPr>
            <a:endParaRPr lang="it-IT" dirty="0"/>
          </a:p>
          <a:p>
            <a:pPr marL="139700" indent="0" algn="just">
              <a:buNone/>
            </a:pPr>
            <a:r>
              <a:rPr lang="it-IT" dirty="0"/>
              <a:t>Il design pattern </a:t>
            </a:r>
            <a:r>
              <a:rPr lang="it-IT" b="1" dirty="0"/>
              <a:t>Adapter</a:t>
            </a:r>
            <a:r>
              <a:rPr lang="it-IT" dirty="0"/>
              <a:t>, in questa fase, si occupa di </a:t>
            </a:r>
            <a:r>
              <a:rPr lang="it-IT" b="1" dirty="0"/>
              <a:t>effettuare la conversione dei dati JSON nel corrispettivo oggetto della classe Libro</a:t>
            </a:r>
            <a:r>
              <a:rPr lang="it-IT" dirty="0"/>
              <a:t>, affinché si possa provvedere a garantire la conversione dei dati in maniera accessibile al sistema.</a:t>
            </a:r>
          </a:p>
          <a:p>
            <a:pPr marL="139700" indent="0" algn="just">
              <a:buNone/>
            </a:pPr>
            <a:endParaRPr lang="it-IT" dirty="0"/>
          </a:p>
          <a:p>
            <a:pPr marL="139700" indent="0" algn="just">
              <a:buNone/>
            </a:pPr>
            <a:r>
              <a:rPr lang="it-IT" dirty="0"/>
              <a:t>Il funzionamento del design pattern Adapter prevede il trasferimento della query alle API mediante il contenuto inserito dal lettore e la relativa conversione del risultato mediante il design pattern scelto.</a:t>
            </a:r>
          </a:p>
        </p:txBody>
      </p:sp>
    </p:spTree>
    <p:extLst>
      <p:ext uri="{BB962C8B-B14F-4D97-AF65-F5344CB8AC3E}">
        <p14:creationId xmlns:p14="http://schemas.microsoft.com/office/powerpoint/2010/main" val="41404544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Riuso e Design Pattern</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Adapter Pattern</a:t>
            </a:r>
            <a:br>
              <a:rPr lang="it-IT" sz="1800"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9218" name="Picture 2">
            <a:extLst>
              <a:ext uri="{FF2B5EF4-FFF2-40B4-BE49-F238E27FC236}">
                <a16:creationId xmlns:a16="http://schemas.microsoft.com/office/drawing/2014/main" id="{C4783882-9055-E349-301B-18238A356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154" y="1541160"/>
            <a:ext cx="4425150" cy="332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1961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IMPLEMENTAZIONE</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Implementazione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02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RF_GR: Gestione delle recensioni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490518687"/>
              </p:ext>
            </p:extLst>
          </p:nvPr>
        </p:nvGraphicFramePr>
        <p:xfrm>
          <a:off x="720000" y="1432560"/>
          <a:ext cx="7704000" cy="235204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182992">
                  <a:extLst>
                    <a:ext uri="{9D8B030D-6E8A-4147-A177-3AD203B41FA5}">
                      <a16:colId xmlns:a16="http://schemas.microsoft.com/office/drawing/2014/main" val="498608872"/>
                    </a:ext>
                  </a:extLst>
                </a:gridCol>
                <a:gridCol w="3262743">
                  <a:extLst>
                    <a:ext uri="{9D8B030D-6E8A-4147-A177-3AD203B41FA5}">
                      <a16:colId xmlns:a16="http://schemas.microsoft.com/office/drawing/2014/main" val="3184971111"/>
                    </a:ext>
                  </a:extLst>
                </a:gridCol>
                <a:gridCol w="10026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RF_GR_1</a:t>
                      </a:r>
                    </a:p>
                  </a:txBody>
                  <a:tcPr anchor="ctr"/>
                </a:tc>
                <a:tc>
                  <a:txBody>
                    <a:bodyPr/>
                    <a:lstStyle/>
                    <a:p>
                      <a:pPr algn="ctr"/>
                      <a:r>
                        <a:rPr lang="it-IT" dirty="0"/>
                        <a:t>Inserimento recensione</a:t>
                      </a:r>
                    </a:p>
                  </a:txBody>
                  <a:tcPr anchor="ctr"/>
                </a:tc>
                <a:tc>
                  <a:txBody>
                    <a:bodyPr/>
                    <a:lstStyle/>
                    <a:p>
                      <a:pPr algn="just"/>
                      <a:r>
                        <a:rPr lang="it-IT" dirty="0"/>
                        <a:t>Il sistema dovrà consentire al lettore di inserire una recensione per uno fra i libri presenti.</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RG_GR_2</a:t>
                      </a:r>
                    </a:p>
                  </a:txBody>
                  <a:tcPr anchor="ctr"/>
                </a:tc>
                <a:tc>
                  <a:txBody>
                    <a:bodyPr/>
                    <a:lstStyle/>
                    <a:p>
                      <a:pPr algn="ctr"/>
                      <a:r>
                        <a:rPr lang="it-IT" dirty="0"/>
                        <a:t>Rimozione </a:t>
                      </a:r>
                    </a:p>
                    <a:p>
                      <a:pPr algn="ctr"/>
                      <a:r>
                        <a:rPr lang="it-IT" dirty="0"/>
                        <a:t>recensione</a:t>
                      </a:r>
                    </a:p>
                  </a:txBody>
                  <a:tcPr anchor="ctr"/>
                </a:tc>
                <a:tc>
                  <a:txBody>
                    <a:bodyPr/>
                    <a:lstStyle/>
                    <a:p>
                      <a:pPr algn="just"/>
                      <a:r>
                        <a:rPr lang="it-IT" dirty="0"/>
                        <a:t>Il sistema dovrà garantire al lettore di poter eliminare la proprie recensioni.</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RF_GR_3</a:t>
                      </a:r>
                    </a:p>
                  </a:txBody>
                  <a:tcPr anchor="ctr"/>
                </a:tc>
                <a:tc>
                  <a:txBody>
                    <a:bodyPr/>
                    <a:lstStyle/>
                    <a:p>
                      <a:pPr algn="ctr"/>
                      <a:r>
                        <a:rPr lang="it-IT" dirty="0"/>
                        <a:t>Modificare </a:t>
                      </a:r>
                    </a:p>
                    <a:p>
                      <a:pPr algn="ctr"/>
                      <a:r>
                        <a:rPr lang="it-IT" dirty="0"/>
                        <a:t>recensione</a:t>
                      </a:r>
                    </a:p>
                  </a:txBody>
                  <a:tcPr anchor="ctr"/>
                </a:tc>
                <a:tc>
                  <a:txBody>
                    <a:bodyPr/>
                    <a:lstStyle/>
                    <a:p>
                      <a:pPr algn="just"/>
                      <a:r>
                        <a:rPr lang="it-IT" dirty="0"/>
                        <a:t>Il sistema dovrà garantire al lettore la modifica delle proprie recensioni e salvare le modifiche fatte.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14209651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2" y="1914113"/>
            <a:ext cx="5228665" cy="2892807"/>
          </a:xfrm>
          <a:prstGeom prst="rect">
            <a:avLst/>
          </a:prstGeom>
        </p:spPr>
      </p:pic>
    </p:spTree>
    <p:extLst>
      <p:ext uri="{BB962C8B-B14F-4D97-AF65-F5344CB8AC3E}">
        <p14:creationId xmlns:p14="http://schemas.microsoft.com/office/powerpoint/2010/main" val="19288139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sp>
        <p:nvSpPr>
          <p:cNvPr id="405" name="Google Shape;405;p42"/>
          <p:cNvSpPr txBox="1">
            <a:spLocks noGrp="1"/>
          </p:cNvSpPr>
          <p:nvPr>
            <p:ph type="subTitle" idx="1"/>
          </p:nvPr>
        </p:nvSpPr>
        <p:spPr>
          <a:xfrm>
            <a:off x="1061000" y="1889953"/>
            <a:ext cx="4667100" cy="2235998"/>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Linguaggi utilizzati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Componenti di terze parti</a:t>
            </a:r>
          </a:p>
          <a:p>
            <a:pPr marL="342900" lvl="0" indent="-342900" algn="l" rtl="0">
              <a:spcBef>
                <a:spcPts val="0"/>
              </a:spcBef>
              <a:spcAft>
                <a:spcPts val="0"/>
              </a:spcAft>
              <a:buFont typeface="+mj-lt"/>
              <a:buAutoNum type="arabicPeriod"/>
            </a:pPr>
            <a:r>
              <a:rPr lang="it-IT" dirty="0">
                <a:solidFill>
                  <a:srgbClr val="7C7C7C"/>
                </a:solidFill>
                <a:latin typeface="Anaheim"/>
                <a:ea typeface="Anaheim"/>
                <a:cs typeface="Anaheim"/>
                <a:sym typeface="Anaheim"/>
              </a:rPr>
              <a:t>Sistema</a:t>
            </a:r>
            <a:r>
              <a:rPr lang="it-IT" dirty="0">
                <a:solidFill>
                  <a:srgbClr val="595959"/>
                </a:solidFill>
                <a:latin typeface="Anaheim"/>
                <a:ea typeface="Anaheim"/>
                <a:cs typeface="Anaheim"/>
                <a:sym typeface="Anaheim"/>
              </a:rPr>
              <a:t> di building</a:t>
            </a:r>
          </a:p>
          <a:p>
            <a:pPr marL="342900" indent="-342900">
              <a:buFont typeface="+mj-lt"/>
              <a:buAutoNum type="arabicPeriod"/>
            </a:pPr>
            <a:r>
              <a:rPr lang="it-IT" dirty="0">
                <a:solidFill>
                  <a:srgbClr val="595959"/>
                </a:solidFill>
                <a:latin typeface="Anaheim"/>
                <a:ea typeface="Anaheim"/>
                <a:cs typeface="Anaheim"/>
                <a:sym typeface="Anaheim"/>
              </a:rPr>
              <a:t>Versioning</a:t>
            </a:r>
          </a:p>
        </p:txBody>
      </p:sp>
    </p:spTree>
    <p:extLst>
      <p:ext uri="{BB962C8B-B14F-4D97-AF65-F5344CB8AC3E}">
        <p14:creationId xmlns:p14="http://schemas.microsoft.com/office/powerpoint/2010/main" val="336915406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Linguaggi utilizzati</a:t>
            </a:r>
          </a:p>
        </p:txBody>
      </p:sp>
      <p:graphicFrame>
        <p:nvGraphicFramePr>
          <p:cNvPr id="3" name="Tabella 3">
            <a:extLst>
              <a:ext uri="{FF2B5EF4-FFF2-40B4-BE49-F238E27FC236}">
                <a16:creationId xmlns:a16="http://schemas.microsoft.com/office/drawing/2014/main" id="{6B7B297B-29D3-1963-BA24-B06187F6A2C3}"/>
              </a:ext>
            </a:extLst>
          </p:cNvPr>
          <p:cNvGraphicFramePr>
            <a:graphicFrameLocks noGrp="1"/>
          </p:cNvGraphicFramePr>
          <p:nvPr>
            <p:extLst>
              <p:ext uri="{D42A27DB-BD31-4B8C-83A1-F6EECF244321}">
                <p14:modId xmlns:p14="http://schemas.microsoft.com/office/powerpoint/2010/main" val="723809657"/>
              </p:ext>
            </p:extLst>
          </p:nvPr>
        </p:nvGraphicFramePr>
        <p:xfrm>
          <a:off x="720000" y="1188000"/>
          <a:ext cx="7704000" cy="94488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70840">
                <a:tc>
                  <a:txBody>
                    <a:bodyPr/>
                    <a:lstStyle/>
                    <a:p>
                      <a:pPr algn="ctr"/>
                      <a:r>
                        <a:rPr lang="it-IT" sz="1400" b="1" i="0" u="none" strike="noStrike" cap="none" dirty="0">
                          <a:solidFill>
                            <a:schemeClr val="bg2"/>
                          </a:solidFill>
                          <a:effectLst/>
                          <a:latin typeface="Arial"/>
                          <a:ea typeface="Arial"/>
                          <a:cs typeface="Arial"/>
                          <a:sym typeface="Arial"/>
                        </a:rPr>
                        <a:t>RNF_IM_2</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Linguaggi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sarà sviluppato/manutenuto attraverso il linguaggio di programmazione Java lato server, Javascript lato client e MySQL per il database</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Difficile</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4" name="CasellaDiTesto 3">
            <a:extLst>
              <a:ext uri="{FF2B5EF4-FFF2-40B4-BE49-F238E27FC236}">
                <a16:creationId xmlns:a16="http://schemas.microsoft.com/office/drawing/2014/main" id="{56BA8DB4-350A-DDDF-C341-5FC7240E4A11}"/>
              </a:ext>
            </a:extLst>
          </p:cNvPr>
          <p:cNvSpPr txBox="1"/>
          <p:nvPr/>
        </p:nvSpPr>
        <p:spPr>
          <a:xfrm>
            <a:off x="720000" y="2261651"/>
            <a:ext cx="5288280" cy="2708434"/>
          </a:xfrm>
          <a:prstGeom prst="rect">
            <a:avLst/>
          </a:prstGeom>
          <a:noFill/>
        </p:spPr>
        <p:txBody>
          <a:bodyPr wrap="square" rtlCol="0">
            <a:spAutoFit/>
          </a:bodyPr>
          <a:lstStyle/>
          <a:p>
            <a:r>
              <a:rPr lang="it-IT" dirty="0">
                <a:latin typeface="Anaheim"/>
              </a:rPr>
              <a:t>Il linguaggio prettamente utilizzato è </a:t>
            </a:r>
            <a:r>
              <a:rPr lang="it-IT" b="1" dirty="0">
                <a:latin typeface="Anaheim"/>
              </a:rPr>
              <a:t>JAVA</a:t>
            </a:r>
            <a:r>
              <a:rPr lang="it-IT" dirty="0">
                <a:latin typeface="Anaheim"/>
              </a:rPr>
              <a:t>.</a:t>
            </a: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r>
              <a:rPr lang="it-IT" b="1" dirty="0">
                <a:latin typeface="Anaheim"/>
              </a:rPr>
              <a:t>HTML</a:t>
            </a:r>
            <a:r>
              <a:rPr lang="it-IT" dirty="0">
                <a:latin typeface="Anaheim"/>
              </a:rPr>
              <a:t>, </a:t>
            </a:r>
            <a:r>
              <a:rPr lang="it-IT" b="1" dirty="0">
                <a:latin typeface="Anaheim"/>
              </a:rPr>
              <a:t>CSS</a:t>
            </a:r>
            <a:r>
              <a:rPr lang="it-IT" dirty="0">
                <a:latin typeface="Anaheim"/>
              </a:rPr>
              <a:t> e </a:t>
            </a:r>
            <a:r>
              <a:rPr lang="it-IT" b="1" dirty="0">
                <a:latin typeface="Anaheim"/>
              </a:rPr>
              <a:t>JAVASCRIPT</a:t>
            </a:r>
            <a:r>
              <a:rPr lang="it-IT" dirty="0">
                <a:latin typeface="Anaheim"/>
              </a:rPr>
              <a:t>.</a:t>
            </a: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endParaRPr lang="it-IT" dirty="0">
              <a:latin typeface="Anaheim"/>
            </a:endParaRPr>
          </a:p>
          <a:p>
            <a:pPr algn="ctr"/>
            <a:r>
              <a:rPr lang="it-IT" dirty="0">
                <a:latin typeface="Anaheim"/>
              </a:rPr>
              <a:t>Link </a:t>
            </a:r>
            <a:r>
              <a:rPr lang="it-IT" dirty="0">
                <a:latin typeface="Anaheim"/>
                <a:hlinkClick r:id="rId3"/>
              </a:rPr>
              <a:t>JavaDOC</a:t>
            </a:r>
            <a:endParaRPr lang="it-IT" dirty="0">
              <a:latin typeface="Anaheim"/>
            </a:endParaRPr>
          </a:p>
        </p:txBody>
      </p:sp>
      <p:pic>
        <p:nvPicPr>
          <p:cNvPr id="5" name="Immagine 4" descr="Immagine che contiene testo, clipart, segnale&#10;&#10;Descrizione generata automaticamente">
            <a:extLst>
              <a:ext uri="{FF2B5EF4-FFF2-40B4-BE49-F238E27FC236}">
                <a16:creationId xmlns:a16="http://schemas.microsoft.com/office/drawing/2014/main" id="{11B1F358-E221-08B1-BA6E-1AFB85E25B3B}"/>
              </a:ext>
            </a:extLst>
          </p:cNvPr>
          <p:cNvPicPr>
            <a:picLocks noChangeAspect="1"/>
          </p:cNvPicPr>
          <p:nvPr/>
        </p:nvPicPr>
        <p:blipFill>
          <a:blip r:embed="rId4"/>
          <a:stretch>
            <a:fillRect/>
          </a:stretch>
        </p:blipFill>
        <p:spPr>
          <a:xfrm>
            <a:off x="3813703" y="3646646"/>
            <a:ext cx="1516594" cy="590774"/>
          </a:xfrm>
          <a:prstGeom prst="rect">
            <a:avLst/>
          </a:prstGeom>
        </p:spPr>
      </p:pic>
      <p:pic>
        <p:nvPicPr>
          <p:cNvPr id="6" name="Immagine 5">
            <a:extLst>
              <a:ext uri="{FF2B5EF4-FFF2-40B4-BE49-F238E27FC236}">
                <a16:creationId xmlns:a16="http://schemas.microsoft.com/office/drawing/2014/main" id="{FF4242B3-6A89-6CA1-3B4F-48237A559369}"/>
              </a:ext>
            </a:extLst>
          </p:cNvPr>
          <p:cNvPicPr>
            <a:picLocks noChangeAspect="1"/>
          </p:cNvPicPr>
          <p:nvPr/>
        </p:nvPicPr>
        <p:blipFill>
          <a:blip r:embed="rId5"/>
          <a:stretch>
            <a:fillRect/>
          </a:stretch>
        </p:blipFill>
        <p:spPr>
          <a:xfrm>
            <a:off x="3982850" y="2571750"/>
            <a:ext cx="1178300" cy="662794"/>
          </a:xfrm>
          <a:prstGeom prst="rect">
            <a:avLst/>
          </a:prstGeom>
        </p:spPr>
      </p:pic>
      <p:pic>
        <p:nvPicPr>
          <p:cNvPr id="8" name="Immagine 7">
            <a:extLst>
              <a:ext uri="{FF2B5EF4-FFF2-40B4-BE49-F238E27FC236}">
                <a16:creationId xmlns:a16="http://schemas.microsoft.com/office/drawing/2014/main" id="{2B8D8AEA-84A3-71FA-FC8A-BD83D694F012}"/>
              </a:ext>
            </a:extLst>
          </p:cNvPr>
          <p:cNvPicPr>
            <a:picLocks noChangeAspect="1"/>
          </p:cNvPicPr>
          <p:nvPr/>
        </p:nvPicPr>
        <p:blipFill>
          <a:blip r:embed="rId6"/>
          <a:stretch>
            <a:fillRect/>
          </a:stretch>
        </p:blipFill>
        <p:spPr>
          <a:xfrm>
            <a:off x="6585378" y="2265937"/>
            <a:ext cx="1838622" cy="2127469"/>
          </a:xfrm>
          <a:prstGeom prst="rect">
            <a:avLst/>
          </a:prstGeom>
        </p:spPr>
      </p:pic>
    </p:spTree>
    <p:extLst>
      <p:ext uri="{BB962C8B-B14F-4D97-AF65-F5344CB8AC3E}">
        <p14:creationId xmlns:p14="http://schemas.microsoft.com/office/powerpoint/2010/main" val="8346506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Linguaggi utilizzati</a:t>
            </a:r>
          </a:p>
        </p:txBody>
      </p:sp>
      <p:graphicFrame>
        <p:nvGraphicFramePr>
          <p:cNvPr id="3" name="Tabella 3">
            <a:extLst>
              <a:ext uri="{FF2B5EF4-FFF2-40B4-BE49-F238E27FC236}">
                <a16:creationId xmlns:a16="http://schemas.microsoft.com/office/drawing/2014/main" id="{6B7B297B-29D3-1963-BA24-B06187F6A2C3}"/>
              </a:ext>
            </a:extLst>
          </p:cNvPr>
          <p:cNvGraphicFramePr>
            <a:graphicFrameLocks noGrp="1"/>
          </p:cNvGraphicFramePr>
          <p:nvPr>
            <p:extLst>
              <p:ext uri="{D42A27DB-BD31-4B8C-83A1-F6EECF244321}">
                <p14:modId xmlns:p14="http://schemas.microsoft.com/office/powerpoint/2010/main" val="1432845866"/>
              </p:ext>
            </p:extLst>
          </p:nvPr>
        </p:nvGraphicFramePr>
        <p:xfrm>
          <a:off x="720000" y="1188000"/>
          <a:ext cx="7704000" cy="51816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25840">
                <a:tc>
                  <a:txBody>
                    <a:bodyPr/>
                    <a:lstStyle/>
                    <a:p>
                      <a:pPr algn="ctr"/>
                      <a:r>
                        <a:rPr lang="it-IT" sz="1400" b="1" i="0" u="none" strike="noStrike" cap="none" dirty="0">
                          <a:solidFill>
                            <a:schemeClr val="bg2"/>
                          </a:solidFill>
                          <a:effectLst/>
                          <a:latin typeface="Arial"/>
                          <a:ea typeface="Arial"/>
                          <a:cs typeface="Arial"/>
                          <a:sym typeface="Arial"/>
                        </a:rPr>
                        <a:t>RNF_IN_2</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Servizio dati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userà come sistema di database MySQL di Oracle Corporation.</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Media</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2" name="CasellaDiTesto 1">
            <a:extLst>
              <a:ext uri="{FF2B5EF4-FFF2-40B4-BE49-F238E27FC236}">
                <a16:creationId xmlns:a16="http://schemas.microsoft.com/office/drawing/2014/main" id="{F0B588B5-26ED-A97D-8381-1F08518CBB11}"/>
              </a:ext>
            </a:extLst>
          </p:cNvPr>
          <p:cNvSpPr txBox="1"/>
          <p:nvPr/>
        </p:nvSpPr>
        <p:spPr>
          <a:xfrm>
            <a:off x="720000" y="2263973"/>
            <a:ext cx="5288280" cy="307777"/>
          </a:xfrm>
          <a:prstGeom prst="rect">
            <a:avLst/>
          </a:prstGeom>
          <a:noFill/>
        </p:spPr>
        <p:txBody>
          <a:bodyPr wrap="square" rtlCol="0">
            <a:spAutoFit/>
          </a:bodyPr>
          <a:lstStyle/>
          <a:p>
            <a:r>
              <a:rPr lang="it-IT" dirty="0">
                <a:latin typeface="Anaheim"/>
              </a:rPr>
              <a:t>Per la memorizzazione persistente dei dati è stato utilizzato </a:t>
            </a:r>
            <a:r>
              <a:rPr lang="it-IT" b="1" dirty="0">
                <a:latin typeface="Anaheim"/>
              </a:rPr>
              <a:t>MySQL</a:t>
            </a:r>
            <a:r>
              <a:rPr lang="it-IT" dirty="0">
                <a:latin typeface="Anaheim"/>
              </a:rPr>
              <a:t>.</a:t>
            </a:r>
          </a:p>
        </p:txBody>
      </p:sp>
      <p:pic>
        <p:nvPicPr>
          <p:cNvPr id="4" name="Immagine 3">
            <a:extLst>
              <a:ext uri="{FF2B5EF4-FFF2-40B4-BE49-F238E27FC236}">
                <a16:creationId xmlns:a16="http://schemas.microsoft.com/office/drawing/2014/main" id="{20D3F318-4EEB-67AB-3168-E111521EDAE7}"/>
              </a:ext>
            </a:extLst>
          </p:cNvPr>
          <p:cNvPicPr>
            <a:picLocks noChangeAspect="1"/>
          </p:cNvPicPr>
          <p:nvPr/>
        </p:nvPicPr>
        <p:blipFill rotWithShape="1">
          <a:blip r:embed="rId3"/>
          <a:srcRect t="18996" b="9949"/>
          <a:stretch/>
        </p:blipFill>
        <p:spPr>
          <a:xfrm>
            <a:off x="3723135" y="2670810"/>
            <a:ext cx="1697730" cy="705318"/>
          </a:xfrm>
          <a:prstGeom prst="rect">
            <a:avLst/>
          </a:prstGeom>
        </p:spPr>
      </p:pic>
    </p:spTree>
    <p:extLst>
      <p:ext uri="{BB962C8B-B14F-4D97-AF65-F5344CB8AC3E}">
        <p14:creationId xmlns:p14="http://schemas.microsoft.com/office/powerpoint/2010/main" val="15692011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Componenti di terze parti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5" name="Tabella 3">
            <a:extLst>
              <a:ext uri="{FF2B5EF4-FFF2-40B4-BE49-F238E27FC236}">
                <a16:creationId xmlns:a16="http://schemas.microsoft.com/office/drawing/2014/main" id="{2B2C28A2-6ACA-7514-78B2-4A5C6A86F3E9}"/>
              </a:ext>
            </a:extLst>
          </p:cNvPr>
          <p:cNvGraphicFramePr>
            <a:graphicFrameLocks noGrp="1"/>
          </p:cNvGraphicFramePr>
          <p:nvPr>
            <p:extLst>
              <p:ext uri="{D42A27DB-BD31-4B8C-83A1-F6EECF244321}">
                <p14:modId xmlns:p14="http://schemas.microsoft.com/office/powerpoint/2010/main" val="1616910517"/>
              </p:ext>
            </p:extLst>
          </p:nvPr>
        </p:nvGraphicFramePr>
        <p:xfrm>
          <a:off x="720000" y="1188000"/>
          <a:ext cx="7704000" cy="731520"/>
        </p:xfrm>
        <a:graphic>
          <a:graphicData uri="http://schemas.openxmlformats.org/drawingml/2006/table">
            <a:tbl>
              <a:tblPr firstRow="1" bandRow="1">
                <a:tableStyleId>{12B09812-A647-4515-9731-A2773E5B4820}</a:tableStyleId>
              </a:tblPr>
              <a:tblGrid>
                <a:gridCol w="1085940">
                  <a:extLst>
                    <a:ext uri="{9D8B030D-6E8A-4147-A177-3AD203B41FA5}">
                      <a16:colId xmlns:a16="http://schemas.microsoft.com/office/drawing/2014/main" val="2260815879"/>
                    </a:ext>
                  </a:extLst>
                </a:gridCol>
                <a:gridCol w="1028700">
                  <a:extLst>
                    <a:ext uri="{9D8B030D-6E8A-4147-A177-3AD203B41FA5}">
                      <a16:colId xmlns:a16="http://schemas.microsoft.com/office/drawing/2014/main" val="3049327810"/>
                    </a:ext>
                  </a:extLst>
                </a:gridCol>
                <a:gridCol w="3855720">
                  <a:extLst>
                    <a:ext uri="{9D8B030D-6E8A-4147-A177-3AD203B41FA5}">
                      <a16:colId xmlns:a16="http://schemas.microsoft.com/office/drawing/2014/main" val="2745036753"/>
                    </a:ext>
                  </a:extLst>
                </a:gridCol>
                <a:gridCol w="830580">
                  <a:extLst>
                    <a:ext uri="{9D8B030D-6E8A-4147-A177-3AD203B41FA5}">
                      <a16:colId xmlns:a16="http://schemas.microsoft.com/office/drawing/2014/main" val="740410977"/>
                    </a:ext>
                  </a:extLst>
                </a:gridCol>
                <a:gridCol w="903060">
                  <a:extLst>
                    <a:ext uri="{9D8B030D-6E8A-4147-A177-3AD203B41FA5}">
                      <a16:colId xmlns:a16="http://schemas.microsoft.com/office/drawing/2014/main" val="3837364916"/>
                    </a:ext>
                  </a:extLst>
                </a:gridCol>
              </a:tblGrid>
              <a:tr h="325840">
                <a:tc>
                  <a:txBody>
                    <a:bodyPr/>
                    <a:lstStyle/>
                    <a:p>
                      <a:pPr algn="ctr"/>
                      <a:r>
                        <a:rPr lang="it-IT" sz="1400" b="1" i="0" u="none" strike="noStrike" cap="none" dirty="0">
                          <a:solidFill>
                            <a:schemeClr val="bg2"/>
                          </a:solidFill>
                          <a:effectLst/>
                          <a:latin typeface="Arial"/>
                          <a:ea typeface="Arial"/>
                          <a:cs typeface="Arial"/>
                          <a:sym typeface="Arial"/>
                        </a:rPr>
                        <a:t>RNF_IN_1</a:t>
                      </a:r>
                      <a:endParaRPr lang="it-IT" b="1" dirty="0">
                        <a:solidFill>
                          <a:schemeClr val="bg2"/>
                        </a:solidFill>
                      </a:endParaRPr>
                    </a:p>
                  </a:txBody>
                  <a:tcPr anchor="ctr">
                    <a:solidFill>
                      <a:schemeClr val="bg1"/>
                    </a:solidFill>
                  </a:tcPr>
                </a:tc>
                <a:tc>
                  <a:txBody>
                    <a:bodyPr/>
                    <a:lstStyle/>
                    <a:p>
                      <a:pPr algn="ctr"/>
                      <a:r>
                        <a:rPr lang="it-IT" sz="1400" b="1" i="0" u="none" strike="noStrike" cap="none" dirty="0">
                          <a:solidFill>
                            <a:schemeClr val="bg2"/>
                          </a:solidFill>
                          <a:effectLst/>
                          <a:latin typeface="Arial"/>
                          <a:ea typeface="Arial"/>
                          <a:cs typeface="Arial"/>
                          <a:sym typeface="Arial"/>
                        </a:rPr>
                        <a:t>Gestione libri</a:t>
                      </a:r>
                      <a:endParaRPr lang="it-IT" b="1" dirty="0">
                        <a:solidFill>
                          <a:schemeClr val="bg2"/>
                        </a:solidFill>
                      </a:endParaRPr>
                    </a:p>
                  </a:txBody>
                  <a:tcPr anchor="ctr">
                    <a:solidFill>
                      <a:schemeClr val="bg1"/>
                    </a:solidFill>
                  </a:tcPr>
                </a:tc>
                <a:tc>
                  <a:txBody>
                    <a:bodyPr/>
                    <a:lstStyle/>
                    <a:p>
                      <a:pPr algn="just"/>
                      <a:r>
                        <a:rPr lang="it-IT" sz="1400" b="1" i="0" u="none" strike="noStrike" cap="none" dirty="0">
                          <a:solidFill>
                            <a:schemeClr val="bg2"/>
                          </a:solidFill>
                          <a:effectLst/>
                          <a:latin typeface="Arial"/>
                          <a:ea typeface="Arial"/>
                          <a:cs typeface="Arial"/>
                          <a:sym typeface="Arial"/>
                        </a:rPr>
                        <a:t>Il sistema dovrà interfacciarsi con Google Book API per la ricerca dei libri mediante ISBN, titolo o autore dell’opera.</a:t>
                      </a:r>
                      <a:endParaRPr lang="it-IT" b="1" dirty="0">
                        <a:solidFill>
                          <a:schemeClr val="bg2"/>
                        </a:solidFill>
                      </a:endParaRPr>
                    </a:p>
                  </a:txBody>
                  <a:tcPr anchor="ctr">
                    <a:solidFill>
                      <a:schemeClr val="bg1"/>
                    </a:solidFill>
                  </a:tcPr>
                </a:tc>
                <a:tc>
                  <a:txBody>
                    <a:bodyPr/>
                    <a:lstStyle/>
                    <a:p>
                      <a:pPr algn="ctr"/>
                      <a:r>
                        <a:rPr lang="it-IT" b="1" dirty="0">
                          <a:solidFill>
                            <a:schemeClr val="bg2"/>
                          </a:solidFill>
                        </a:rPr>
                        <a:t>Elevata</a:t>
                      </a:r>
                    </a:p>
                  </a:txBody>
                  <a:tcPr anchor="ctr">
                    <a:solidFill>
                      <a:schemeClr val="bg1"/>
                    </a:solidFill>
                  </a:tcPr>
                </a:tc>
                <a:tc>
                  <a:txBody>
                    <a:bodyPr/>
                    <a:lstStyle/>
                    <a:p>
                      <a:pPr algn="ctr"/>
                      <a:r>
                        <a:rPr lang="it-IT" b="1" dirty="0">
                          <a:solidFill>
                            <a:schemeClr val="bg2"/>
                          </a:solidFill>
                        </a:rPr>
                        <a:t>Media</a:t>
                      </a:r>
                    </a:p>
                  </a:txBody>
                  <a:tcPr anchor="ctr">
                    <a:solidFill>
                      <a:schemeClr val="bg1"/>
                    </a:solidFill>
                  </a:tcPr>
                </a:tc>
                <a:extLst>
                  <a:ext uri="{0D108BD9-81ED-4DB2-BD59-A6C34878D82A}">
                    <a16:rowId xmlns:a16="http://schemas.microsoft.com/office/drawing/2014/main" val="1527688734"/>
                  </a:ext>
                </a:extLst>
              </a:tr>
            </a:tbl>
          </a:graphicData>
        </a:graphic>
      </p:graphicFrame>
      <p:sp>
        <p:nvSpPr>
          <p:cNvPr id="6" name="CasellaDiTesto 5">
            <a:extLst>
              <a:ext uri="{FF2B5EF4-FFF2-40B4-BE49-F238E27FC236}">
                <a16:creationId xmlns:a16="http://schemas.microsoft.com/office/drawing/2014/main" id="{BAADB739-AE96-3E0D-0A96-15A1CD93E17D}"/>
              </a:ext>
            </a:extLst>
          </p:cNvPr>
          <p:cNvSpPr txBox="1"/>
          <p:nvPr/>
        </p:nvSpPr>
        <p:spPr>
          <a:xfrm>
            <a:off x="720000" y="2012513"/>
            <a:ext cx="7704000" cy="954107"/>
          </a:xfrm>
          <a:prstGeom prst="rect">
            <a:avLst/>
          </a:prstGeom>
          <a:noFill/>
        </p:spPr>
        <p:txBody>
          <a:bodyPr wrap="square" rtlCol="0">
            <a:spAutoFit/>
          </a:bodyPr>
          <a:lstStyle/>
          <a:p>
            <a:r>
              <a:rPr lang="it-IT" dirty="0">
                <a:latin typeface="Anaheim"/>
              </a:rPr>
              <a:t>La componente di terze parti che si è provveduto ad utilizzare risulta la seguente: </a:t>
            </a:r>
            <a:r>
              <a:rPr lang="it-IT" b="1" dirty="0">
                <a:latin typeface="Anaheim"/>
              </a:rPr>
              <a:t>Google Books API</a:t>
            </a:r>
            <a:r>
              <a:rPr lang="it-IT" dirty="0">
                <a:latin typeface="Anaheim"/>
              </a:rPr>
              <a:t>.</a:t>
            </a:r>
          </a:p>
          <a:p>
            <a:endParaRPr lang="it-IT" dirty="0">
              <a:latin typeface="Anaheim"/>
            </a:endParaRPr>
          </a:p>
          <a:p>
            <a:r>
              <a:rPr lang="it-IT" dirty="0">
                <a:latin typeface="Anaheim"/>
              </a:rPr>
              <a:t>Le API di Google Books sono state adoperate affinché fosse data la facoltà al lettore di poter usufruire dei servizi di ricerca consultando il vasto dataset a disposizione di Google.</a:t>
            </a:r>
          </a:p>
        </p:txBody>
      </p:sp>
      <p:pic>
        <p:nvPicPr>
          <p:cNvPr id="8" name="Immagine 7" descr="Immagine che contiene testo, clipart&#10;&#10;Descrizione generata automaticamente">
            <a:extLst>
              <a:ext uri="{FF2B5EF4-FFF2-40B4-BE49-F238E27FC236}">
                <a16:creationId xmlns:a16="http://schemas.microsoft.com/office/drawing/2014/main" id="{252B6B5D-1FDC-E284-678C-83BCA1346226}"/>
              </a:ext>
            </a:extLst>
          </p:cNvPr>
          <p:cNvPicPr>
            <a:picLocks noChangeAspect="1"/>
          </p:cNvPicPr>
          <p:nvPr/>
        </p:nvPicPr>
        <p:blipFill>
          <a:blip r:embed="rId3"/>
          <a:stretch>
            <a:fillRect/>
          </a:stretch>
        </p:blipFill>
        <p:spPr>
          <a:xfrm>
            <a:off x="3745230" y="3311289"/>
            <a:ext cx="1653540" cy="545151"/>
          </a:xfrm>
          <a:prstGeom prst="rect">
            <a:avLst/>
          </a:prstGeom>
        </p:spPr>
      </p:pic>
    </p:spTree>
    <p:extLst>
      <p:ext uri="{BB962C8B-B14F-4D97-AF65-F5344CB8AC3E}">
        <p14:creationId xmlns:p14="http://schemas.microsoft.com/office/powerpoint/2010/main" val="427109879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Sistema di building</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F18BF537-5C55-D2C4-95F8-08B790E36B97}"/>
              </a:ext>
            </a:extLst>
          </p:cNvPr>
          <p:cNvSpPr>
            <a:spLocks noGrp="1"/>
          </p:cNvSpPr>
          <p:nvPr>
            <p:ph type="subTitle" idx="1"/>
          </p:nvPr>
        </p:nvSpPr>
        <p:spPr>
          <a:xfrm rot="-458">
            <a:off x="720139" y="1532100"/>
            <a:ext cx="7703868" cy="2079300"/>
          </a:xfrm>
        </p:spPr>
        <p:txBody>
          <a:bodyPr/>
          <a:lstStyle/>
          <a:p>
            <a:pPr marL="139700" indent="0">
              <a:buNone/>
            </a:pPr>
            <a:r>
              <a:rPr lang="it-IT" dirty="0"/>
              <a:t>Il sistema di building scelto è stato </a:t>
            </a:r>
            <a:r>
              <a:rPr lang="it-IT" b="1" dirty="0"/>
              <a:t>Maven</a:t>
            </a:r>
            <a:r>
              <a:rPr lang="it-IT" dirty="0"/>
              <a:t> in quanto è quello con cui abbiamo più confidenza ed esperienza.</a:t>
            </a:r>
          </a:p>
        </p:txBody>
      </p:sp>
      <p:pic>
        <p:nvPicPr>
          <p:cNvPr id="4" name="Immagine 3" descr="Immagine che contiene testo&#10;&#10;Descrizione generata automaticamente">
            <a:extLst>
              <a:ext uri="{FF2B5EF4-FFF2-40B4-BE49-F238E27FC236}">
                <a16:creationId xmlns:a16="http://schemas.microsoft.com/office/drawing/2014/main" id="{79279C02-DDC0-ADD2-25E8-7FEE7351454E}"/>
              </a:ext>
            </a:extLst>
          </p:cNvPr>
          <p:cNvPicPr>
            <a:picLocks noChangeAspect="1"/>
          </p:cNvPicPr>
          <p:nvPr/>
        </p:nvPicPr>
        <p:blipFill>
          <a:blip r:embed="rId3"/>
          <a:stretch>
            <a:fillRect/>
          </a:stretch>
        </p:blipFill>
        <p:spPr>
          <a:xfrm>
            <a:off x="3642360" y="2336435"/>
            <a:ext cx="1859280" cy="470630"/>
          </a:xfrm>
          <a:prstGeom prst="rect">
            <a:avLst/>
          </a:prstGeom>
        </p:spPr>
      </p:pic>
    </p:spTree>
    <p:extLst>
      <p:ext uri="{BB962C8B-B14F-4D97-AF65-F5344CB8AC3E}">
        <p14:creationId xmlns:p14="http://schemas.microsoft.com/office/powerpoint/2010/main" val="19912743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Versioning</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4" name="Sottotitolo 3">
            <a:extLst>
              <a:ext uri="{FF2B5EF4-FFF2-40B4-BE49-F238E27FC236}">
                <a16:creationId xmlns:a16="http://schemas.microsoft.com/office/drawing/2014/main" id="{7569F8A6-5DC6-9D4A-A2C3-471DCD890E40}"/>
              </a:ext>
            </a:extLst>
          </p:cNvPr>
          <p:cNvSpPr>
            <a:spLocks noGrp="1"/>
          </p:cNvSpPr>
          <p:nvPr>
            <p:ph type="subTitle" idx="1"/>
          </p:nvPr>
        </p:nvSpPr>
        <p:spPr>
          <a:xfrm rot="-458">
            <a:off x="2320200" y="3691620"/>
            <a:ext cx="4503600" cy="491929"/>
          </a:xfrm>
        </p:spPr>
        <p:txBody>
          <a:bodyPr/>
          <a:lstStyle/>
          <a:p>
            <a:pPr marL="139700" indent="0" algn="ctr">
              <a:buNone/>
            </a:pPr>
            <a:r>
              <a:rPr lang="it-IT" dirty="0"/>
              <a:t>Link Repository: </a:t>
            </a:r>
            <a:r>
              <a:rPr lang="it-IT" dirty="0">
                <a:hlinkClick r:id="rId3"/>
              </a:rPr>
              <a:t>Bookster</a:t>
            </a:r>
            <a:endParaRPr lang="it-IT" dirty="0"/>
          </a:p>
        </p:txBody>
      </p:sp>
      <p:pic>
        <p:nvPicPr>
          <p:cNvPr id="3" name="Immagine 2">
            <a:extLst>
              <a:ext uri="{FF2B5EF4-FFF2-40B4-BE49-F238E27FC236}">
                <a16:creationId xmlns:a16="http://schemas.microsoft.com/office/drawing/2014/main" id="{41EAB971-B5C5-CBF1-E683-158E9C46E215}"/>
              </a:ext>
            </a:extLst>
          </p:cNvPr>
          <p:cNvPicPr>
            <a:picLocks noChangeAspect="1"/>
          </p:cNvPicPr>
          <p:nvPr/>
        </p:nvPicPr>
        <p:blipFill>
          <a:blip r:embed="rId4"/>
          <a:stretch>
            <a:fillRect/>
          </a:stretch>
        </p:blipFill>
        <p:spPr>
          <a:xfrm>
            <a:off x="3524250" y="2641092"/>
            <a:ext cx="2095500" cy="847311"/>
          </a:xfrm>
          <a:prstGeom prst="rect">
            <a:avLst/>
          </a:prstGeom>
        </p:spPr>
      </p:pic>
      <p:sp>
        <p:nvSpPr>
          <p:cNvPr id="5" name="Sottotitolo 3">
            <a:extLst>
              <a:ext uri="{FF2B5EF4-FFF2-40B4-BE49-F238E27FC236}">
                <a16:creationId xmlns:a16="http://schemas.microsoft.com/office/drawing/2014/main" id="{C694D7AF-8D6F-C0C2-7516-649BA4BB2A04}"/>
              </a:ext>
            </a:extLst>
          </p:cNvPr>
          <p:cNvSpPr txBox="1">
            <a:spLocks/>
          </p:cNvSpPr>
          <p:nvPr/>
        </p:nvSpPr>
        <p:spPr>
          <a:xfrm rot="-458">
            <a:off x="720084" y="1167087"/>
            <a:ext cx="7703964" cy="1270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139700" indent="0" algn="just">
              <a:buFont typeface="Assistant"/>
              <a:buNone/>
            </a:pPr>
            <a:r>
              <a:rPr lang="it-IT" dirty="0"/>
              <a:t>Per la gestione del versioning del codice si è fatto uso di </a:t>
            </a:r>
            <a:r>
              <a:rPr lang="it-IT" b="1" dirty="0"/>
              <a:t>GitHub</a:t>
            </a:r>
            <a:r>
              <a:rPr lang="it-IT" dirty="0"/>
              <a:t>, scelto per la sua perfetta integrazione con Intellij, ossia l’ambiente di sviluppo da noi impiegato.</a:t>
            </a:r>
          </a:p>
          <a:p>
            <a:pPr marL="139700" indent="0" algn="just">
              <a:buFont typeface="Assistant"/>
              <a:buNone/>
            </a:pPr>
            <a:endParaRPr lang="it-IT" dirty="0"/>
          </a:p>
          <a:p>
            <a:pPr marL="139700" indent="0" algn="just">
              <a:buFont typeface="Assistant"/>
              <a:buNone/>
            </a:pPr>
            <a:r>
              <a:rPr lang="it-IT" dirty="0"/>
              <a:t>Inoltre, grazie all'impiego del </a:t>
            </a:r>
            <a:r>
              <a:rPr lang="it-IT" b="1" dirty="0"/>
              <a:t>plugin GitHub di Slack</a:t>
            </a:r>
            <a:r>
              <a:rPr lang="it-IT" dirty="0"/>
              <a:t>, ogni membro del team veniva automaticamente notificato ad ogni nuovo commit effettuato.</a:t>
            </a:r>
          </a:p>
        </p:txBody>
      </p:sp>
    </p:spTree>
    <p:extLst>
      <p:ext uri="{BB962C8B-B14F-4D97-AF65-F5344CB8AC3E}">
        <p14:creationId xmlns:p14="http://schemas.microsoft.com/office/powerpoint/2010/main" val="36393367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TESTING</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Testing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7398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2" y="1914113"/>
            <a:ext cx="5228665" cy="2892806"/>
          </a:xfrm>
          <a:prstGeom prst="rect">
            <a:avLst/>
          </a:prstGeom>
        </p:spPr>
      </p:pic>
    </p:spTree>
    <p:extLst>
      <p:ext uri="{BB962C8B-B14F-4D97-AF65-F5344CB8AC3E}">
        <p14:creationId xmlns:p14="http://schemas.microsoft.com/office/powerpoint/2010/main" val="297787631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Testing</a:t>
            </a:r>
          </a:p>
        </p:txBody>
      </p:sp>
      <p:sp>
        <p:nvSpPr>
          <p:cNvPr id="405" name="Google Shape;405;p42"/>
          <p:cNvSpPr txBox="1">
            <a:spLocks noGrp="1"/>
          </p:cNvSpPr>
          <p:nvPr>
            <p:ph type="subTitle" idx="1"/>
          </p:nvPr>
        </p:nvSpPr>
        <p:spPr>
          <a:xfrm>
            <a:off x="1061000" y="1889953"/>
            <a:ext cx="4667100" cy="1523807"/>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Testing di unità</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Testing di sistema</a:t>
            </a:r>
          </a:p>
        </p:txBody>
      </p:sp>
    </p:spTree>
    <p:extLst>
      <p:ext uri="{BB962C8B-B14F-4D97-AF65-F5344CB8AC3E}">
        <p14:creationId xmlns:p14="http://schemas.microsoft.com/office/powerpoint/2010/main" val="8085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RF_GLB: Gestione libro</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643592655"/>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28215">
                  <a:extLst>
                    <a:ext uri="{9D8B030D-6E8A-4147-A177-3AD203B41FA5}">
                      <a16:colId xmlns:a16="http://schemas.microsoft.com/office/drawing/2014/main" val="498608872"/>
                    </a:ext>
                  </a:extLst>
                </a:gridCol>
                <a:gridCol w="3017520">
                  <a:extLst>
                    <a:ext uri="{9D8B030D-6E8A-4147-A177-3AD203B41FA5}">
                      <a16:colId xmlns:a16="http://schemas.microsoft.com/office/drawing/2014/main" val="3184971111"/>
                    </a:ext>
                  </a:extLst>
                </a:gridCol>
                <a:gridCol w="10026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RF_GLB_1</a:t>
                      </a:r>
                    </a:p>
                  </a:txBody>
                  <a:tcPr anchor="ctr"/>
                </a:tc>
                <a:tc>
                  <a:txBody>
                    <a:bodyPr/>
                    <a:lstStyle/>
                    <a:p>
                      <a:pPr algn="ctr"/>
                      <a:r>
                        <a:rPr lang="it-IT" dirty="0"/>
                        <a:t>Ricercare libro</a:t>
                      </a:r>
                    </a:p>
                  </a:txBody>
                  <a:tcPr anchor="ctr"/>
                </a:tc>
                <a:tc>
                  <a:txBody>
                    <a:bodyPr/>
                    <a:lstStyle/>
                    <a:p>
                      <a:pPr algn="just"/>
                      <a:r>
                        <a:rPr lang="it-IT" dirty="0"/>
                        <a:t>Il sistema dovrà consentire la ricerca per titolo, autore e ISBN di un libro.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RF_GLB_2</a:t>
                      </a:r>
                    </a:p>
                  </a:txBody>
                  <a:tcPr anchor="ctr"/>
                </a:tc>
                <a:tc>
                  <a:txBody>
                    <a:bodyPr/>
                    <a:lstStyle/>
                    <a:p>
                      <a:pPr algn="ctr"/>
                      <a:r>
                        <a:rPr lang="it-IT" dirty="0"/>
                        <a:t>Inserimento libro</a:t>
                      </a:r>
                    </a:p>
                  </a:txBody>
                  <a:tcPr anchor="ctr"/>
                </a:tc>
                <a:tc>
                  <a:txBody>
                    <a:bodyPr/>
                    <a:lstStyle/>
                    <a:p>
                      <a:pPr algn="just"/>
                      <a:r>
                        <a:rPr lang="it-IT" dirty="0"/>
                        <a:t>Il sistema permetterà al lettore di aggiungere manualmente un libro qualora non fosse presente tra i risultati della ricerca.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RF_GLB_3</a:t>
                      </a:r>
                    </a:p>
                  </a:txBody>
                  <a:tcPr anchor="ctr"/>
                </a:tc>
                <a:tc>
                  <a:txBody>
                    <a:bodyPr/>
                    <a:lstStyle/>
                    <a:p>
                      <a:pPr algn="ctr"/>
                      <a:r>
                        <a:rPr lang="it-IT" dirty="0"/>
                        <a:t>Visualizzazione scheda libro</a:t>
                      </a:r>
                    </a:p>
                  </a:txBody>
                  <a:tcPr anchor="ctr"/>
                </a:tc>
                <a:tc>
                  <a:txBody>
                    <a:bodyPr/>
                    <a:lstStyle/>
                    <a:p>
                      <a:pPr algn="just"/>
                      <a:r>
                        <a:rPr lang="it-IT" dirty="0"/>
                        <a:t>Il sistema dovrà consentire al lettore di visualizzare tutte le informazioni sul libro.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17784551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Testing di unità</a:t>
            </a:r>
          </a:p>
        </p:txBody>
      </p:sp>
      <p:sp>
        <p:nvSpPr>
          <p:cNvPr id="2" name="CasellaDiTesto 1">
            <a:extLst>
              <a:ext uri="{FF2B5EF4-FFF2-40B4-BE49-F238E27FC236}">
                <a16:creationId xmlns:a16="http://schemas.microsoft.com/office/drawing/2014/main" id="{62B5B989-D7A9-4642-C715-AFAC18F190F3}"/>
              </a:ext>
            </a:extLst>
          </p:cNvPr>
          <p:cNvSpPr txBox="1"/>
          <p:nvPr/>
        </p:nvSpPr>
        <p:spPr>
          <a:xfrm>
            <a:off x="627529" y="1308847"/>
            <a:ext cx="7704000" cy="1600438"/>
          </a:xfrm>
          <a:prstGeom prst="rect">
            <a:avLst/>
          </a:prstGeom>
          <a:noFill/>
        </p:spPr>
        <p:txBody>
          <a:bodyPr wrap="square" rtlCol="0">
            <a:spAutoFit/>
          </a:bodyPr>
          <a:lstStyle/>
          <a:p>
            <a:r>
              <a:rPr lang="it-IT" dirty="0">
                <a:latin typeface="Assistant" pitchFamily="2" charset="-79"/>
                <a:cs typeface="Assistant" pitchFamily="2" charset="-79"/>
              </a:rPr>
              <a:t>Il </a:t>
            </a:r>
            <a:r>
              <a:rPr lang="it-IT" b="1" dirty="0">
                <a:latin typeface="Assistant" pitchFamily="2" charset="-79"/>
                <a:cs typeface="Assistant" pitchFamily="2" charset="-79"/>
              </a:rPr>
              <a:t>testing di unità </a:t>
            </a:r>
            <a:r>
              <a:rPr lang="it-IT" dirty="0">
                <a:latin typeface="Assistant" pitchFamily="2" charset="-79"/>
                <a:cs typeface="Assistant" pitchFamily="2" charset="-79"/>
              </a:rPr>
              <a:t>è stato effettuato mediante l’utilizzo di </a:t>
            </a:r>
            <a:r>
              <a:rPr lang="it-IT" b="1" dirty="0">
                <a:latin typeface="Assistant" pitchFamily="2" charset="-79"/>
                <a:cs typeface="Assistant" pitchFamily="2" charset="-79"/>
              </a:rPr>
              <a:t>Mockito. </a:t>
            </a:r>
            <a:r>
              <a:rPr lang="it-IT" dirty="0">
                <a:latin typeface="Assistant" pitchFamily="2" charset="-79"/>
                <a:cs typeface="Assistant" pitchFamily="2" charset="-79"/>
              </a:rPr>
              <a:t>Per la definizione dei casi di test è stata utilizzata la tecnica del </a:t>
            </a:r>
            <a:r>
              <a:rPr lang="it-IT" b="1" dirty="0">
                <a:latin typeface="Assistant" pitchFamily="2" charset="-79"/>
                <a:cs typeface="Assistant" pitchFamily="2" charset="-79"/>
              </a:rPr>
              <a:t>category partition</a:t>
            </a:r>
            <a:r>
              <a:rPr lang="it-IT" dirty="0">
                <a:latin typeface="Assistant" pitchFamily="2" charset="-79"/>
                <a:cs typeface="Assistant" pitchFamily="2" charset="-79"/>
              </a:rPr>
              <a:t>.</a:t>
            </a:r>
            <a:r>
              <a:rPr lang="it-IT" b="1" dirty="0">
                <a:latin typeface="Assistant" pitchFamily="2" charset="-79"/>
                <a:cs typeface="Assistant" pitchFamily="2" charset="-79"/>
              </a:rPr>
              <a:t> </a:t>
            </a:r>
          </a:p>
          <a:p>
            <a:endParaRPr lang="it-IT" b="1" dirty="0">
              <a:latin typeface="Assistant" pitchFamily="2" charset="-79"/>
              <a:cs typeface="Assistant" pitchFamily="2" charset="-79"/>
            </a:endParaRPr>
          </a:p>
          <a:p>
            <a:r>
              <a:rPr lang="it-IT" b="1" dirty="0">
                <a:latin typeface="Assistant" pitchFamily="2" charset="-79"/>
                <a:cs typeface="Assistant" pitchFamily="2" charset="-79"/>
              </a:rPr>
              <a:t>Le unità che si è provveduto a testare risultano essere le seguenti:</a:t>
            </a:r>
          </a:p>
          <a:p>
            <a:pPr marL="285750" indent="-285750">
              <a:buFont typeface="Arial" panose="020B0604020202020204" pitchFamily="34" charset="0"/>
              <a:buChar char="•"/>
            </a:pPr>
            <a:r>
              <a:rPr lang="it-IT" dirty="0">
                <a:latin typeface="Assistant" pitchFamily="2" charset="-79"/>
                <a:cs typeface="Assistant" pitchFamily="2" charset="-79"/>
              </a:rPr>
              <a:t>metodo</a:t>
            </a:r>
            <a:r>
              <a:rPr lang="it-IT" b="1" dirty="0">
                <a:latin typeface="Assistant" pitchFamily="2" charset="-79"/>
                <a:cs typeface="Assistant" pitchFamily="2" charset="-79"/>
              </a:rPr>
              <a:t> registrazione() </a:t>
            </a:r>
            <a:r>
              <a:rPr lang="it-IT" dirty="0">
                <a:latin typeface="Assistant" pitchFamily="2" charset="-79"/>
                <a:cs typeface="Assistant" pitchFamily="2" charset="-79"/>
              </a:rPr>
              <a:t>della servlet RegistrazioneServlet.</a:t>
            </a:r>
          </a:p>
          <a:p>
            <a:pPr marL="285750" indent="-285750">
              <a:buFont typeface="Arial" panose="020B0604020202020204" pitchFamily="34" charset="0"/>
              <a:buChar char="•"/>
            </a:pPr>
            <a:r>
              <a:rPr lang="it-IT" dirty="0">
                <a:latin typeface="Assistant" pitchFamily="2" charset="-79"/>
                <a:cs typeface="Assistant" pitchFamily="2" charset="-79"/>
              </a:rPr>
              <a:t>metodo </a:t>
            </a:r>
            <a:r>
              <a:rPr lang="it-IT" b="1" dirty="0">
                <a:latin typeface="Assistant" pitchFamily="2" charset="-79"/>
                <a:cs typeface="Assistant" pitchFamily="2" charset="-79"/>
              </a:rPr>
              <a:t>visualizzazioneLibro() </a:t>
            </a:r>
            <a:r>
              <a:rPr lang="it-IT" dirty="0">
                <a:latin typeface="Assistant" pitchFamily="2" charset="-79"/>
                <a:cs typeface="Assistant" pitchFamily="2" charset="-79"/>
              </a:rPr>
              <a:t>della servlet SearchServlet.</a:t>
            </a:r>
          </a:p>
          <a:p>
            <a:pPr marL="285750" indent="-285750">
              <a:buFont typeface="Arial" panose="020B0604020202020204" pitchFamily="34" charset="0"/>
              <a:buChar char="•"/>
            </a:pPr>
            <a:r>
              <a:rPr lang="it-IT" dirty="0">
                <a:latin typeface="Assistant" pitchFamily="2" charset="-79"/>
                <a:cs typeface="Assistant" pitchFamily="2" charset="-79"/>
              </a:rPr>
              <a:t>metodo </a:t>
            </a:r>
            <a:r>
              <a:rPr lang="it-IT" b="1" dirty="0">
                <a:latin typeface="Assistant" pitchFamily="2" charset="-79"/>
                <a:cs typeface="Assistant" pitchFamily="2" charset="-79"/>
              </a:rPr>
              <a:t>inserimentoLibro() </a:t>
            </a:r>
            <a:r>
              <a:rPr lang="it-IT" dirty="0">
                <a:latin typeface="Assistant" pitchFamily="2" charset="-79"/>
                <a:cs typeface="Assistant" pitchFamily="2" charset="-79"/>
              </a:rPr>
              <a:t>della servlet InsertBookServlet.</a:t>
            </a:r>
          </a:p>
        </p:txBody>
      </p:sp>
      <p:pic>
        <p:nvPicPr>
          <p:cNvPr id="4" name="Immagine 3">
            <a:extLst>
              <a:ext uri="{FF2B5EF4-FFF2-40B4-BE49-F238E27FC236}">
                <a16:creationId xmlns:a16="http://schemas.microsoft.com/office/drawing/2014/main" id="{9C7245AD-7378-39DC-7363-5443964E935E}"/>
              </a:ext>
            </a:extLst>
          </p:cNvPr>
          <p:cNvPicPr>
            <a:picLocks noChangeAspect="1"/>
          </p:cNvPicPr>
          <p:nvPr/>
        </p:nvPicPr>
        <p:blipFill>
          <a:blip r:embed="rId3"/>
          <a:stretch>
            <a:fillRect/>
          </a:stretch>
        </p:blipFill>
        <p:spPr>
          <a:xfrm>
            <a:off x="2916757" y="2909285"/>
            <a:ext cx="3125544" cy="1562772"/>
          </a:xfrm>
          <a:prstGeom prst="rect">
            <a:avLst/>
          </a:prstGeom>
        </p:spPr>
      </p:pic>
    </p:spTree>
    <p:extLst>
      <p:ext uri="{BB962C8B-B14F-4D97-AF65-F5344CB8AC3E}">
        <p14:creationId xmlns:p14="http://schemas.microsoft.com/office/powerpoint/2010/main" val="3862711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Testing di sistema</a:t>
            </a:r>
          </a:p>
        </p:txBody>
      </p:sp>
      <p:sp>
        <p:nvSpPr>
          <p:cNvPr id="2" name="CasellaDiTesto 1">
            <a:extLst>
              <a:ext uri="{FF2B5EF4-FFF2-40B4-BE49-F238E27FC236}">
                <a16:creationId xmlns:a16="http://schemas.microsoft.com/office/drawing/2014/main" id="{13800DE7-1B19-F712-F05E-0679673E58D5}"/>
              </a:ext>
            </a:extLst>
          </p:cNvPr>
          <p:cNvSpPr txBox="1"/>
          <p:nvPr/>
        </p:nvSpPr>
        <p:spPr>
          <a:xfrm>
            <a:off x="434788" y="1768288"/>
            <a:ext cx="8274423" cy="1815882"/>
          </a:xfrm>
          <a:prstGeom prst="rect">
            <a:avLst/>
          </a:prstGeom>
          <a:noFill/>
        </p:spPr>
        <p:txBody>
          <a:bodyPr wrap="square" rtlCol="0">
            <a:spAutoFit/>
          </a:bodyPr>
          <a:lstStyle/>
          <a:p>
            <a:r>
              <a:rPr lang="it-IT" dirty="0">
                <a:latin typeface="Assistant" pitchFamily="2" charset="-79"/>
                <a:cs typeface="Assistant" pitchFamily="2" charset="-79"/>
              </a:rPr>
              <a:t>Il </a:t>
            </a:r>
            <a:r>
              <a:rPr lang="it-IT" b="1" dirty="0">
                <a:latin typeface="Assistant" pitchFamily="2" charset="-79"/>
                <a:cs typeface="Assistant" pitchFamily="2" charset="-79"/>
              </a:rPr>
              <a:t>testing di sistema </a:t>
            </a:r>
            <a:r>
              <a:rPr lang="it-IT" dirty="0">
                <a:latin typeface="Assistant" pitchFamily="2" charset="-79"/>
                <a:cs typeface="Assistant" pitchFamily="2" charset="-79"/>
              </a:rPr>
              <a:t>è stato realizzato manualmente e sono stati eseguiti i relativi test case individuati mediante l’ausilio del </a:t>
            </a:r>
            <a:r>
              <a:rPr lang="it-IT" b="1" dirty="0">
                <a:latin typeface="Assistant" pitchFamily="2" charset="-79"/>
                <a:cs typeface="Assistant" pitchFamily="2" charset="-79"/>
              </a:rPr>
              <a:t>category partition</a:t>
            </a:r>
            <a:r>
              <a:rPr lang="it-IT" dirty="0">
                <a:latin typeface="Assistant" pitchFamily="2" charset="-79"/>
                <a:cs typeface="Assistant" pitchFamily="2" charset="-79"/>
              </a:rPr>
              <a:t>, già usata precedentemente. </a:t>
            </a:r>
          </a:p>
          <a:p>
            <a:endParaRPr lang="it-IT" dirty="0">
              <a:latin typeface="Assistant" pitchFamily="2" charset="-79"/>
              <a:cs typeface="Assistant" pitchFamily="2" charset="-79"/>
            </a:endParaRPr>
          </a:p>
          <a:p>
            <a:r>
              <a:rPr lang="it-IT" dirty="0">
                <a:latin typeface="Assistant" pitchFamily="2" charset="-79"/>
                <a:cs typeface="Assistant" pitchFamily="2" charset="-79"/>
              </a:rPr>
              <a:t>Gli Use Case testati risultano essere i seguenti:</a:t>
            </a:r>
          </a:p>
          <a:p>
            <a:pPr marL="285750" indent="-285750">
              <a:buFont typeface="Arial" panose="020B0604020202020204" pitchFamily="34" charset="0"/>
              <a:buChar char="•"/>
            </a:pPr>
            <a:r>
              <a:rPr lang="it-IT" dirty="0">
                <a:latin typeface="Assistant" pitchFamily="2" charset="-79"/>
                <a:cs typeface="Assistant" pitchFamily="2" charset="-79"/>
              </a:rPr>
              <a:t>Registrazione di un ospite a Bookster;</a:t>
            </a:r>
          </a:p>
          <a:p>
            <a:pPr marL="285750" indent="-285750">
              <a:buFont typeface="Arial" panose="020B0604020202020204" pitchFamily="34" charset="0"/>
              <a:buChar char="•"/>
            </a:pPr>
            <a:r>
              <a:rPr lang="it-IT" dirty="0">
                <a:latin typeface="Assistant" pitchFamily="2" charset="-79"/>
                <a:cs typeface="Assistant" pitchFamily="2" charset="-79"/>
              </a:rPr>
              <a:t>Visualizzazione della scheda informativa di un libro;</a:t>
            </a:r>
          </a:p>
          <a:p>
            <a:pPr marL="285750" indent="-285750">
              <a:buFont typeface="Arial" panose="020B0604020202020204" pitchFamily="34" charset="0"/>
              <a:buChar char="•"/>
            </a:pPr>
            <a:r>
              <a:rPr lang="it-IT" dirty="0">
                <a:latin typeface="Assistant" pitchFamily="2" charset="-79"/>
                <a:cs typeface="Assistant" pitchFamily="2" charset="-79"/>
              </a:rPr>
              <a:t>Aggiunta manuale di un libro alla libreria personale.</a:t>
            </a:r>
          </a:p>
          <a:p>
            <a:endParaRPr lang="it-IT" dirty="0">
              <a:latin typeface="Assistant" pitchFamily="2" charset="-79"/>
              <a:cs typeface="Assistant" pitchFamily="2" charset="-79"/>
            </a:endParaRPr>
          </a:p>
        </p:txBody>
      </p:sp>
    </p:spTree>
    <p:extLst>
      <p:ext uri="{BB962C8B-B14F-4D97-AF65-F5344CB8AC3E}">
        <p14:creationId xmlns:p14="http://schemas.microsoft.com/office/powerpoint/2010/main" val="31022272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236875" y="1987062"/>
            <a:ext cx="667692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RILASCIO</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Rilascio del sistema</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8476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Implementazione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8494" y="1914113"/>
            <a:ext cx="5213681" cy="2892806"/>
          </a:xfrm>
          <a:prstGeom prst="rect">
            <a:avLst/>
          </a:prstGeom>
        </p:spPr>
      </p:pic>
    </p:spTree>
    <p:extLst>
      <p:ext uri="{BB962C8B-B14F-4D97-AF65-F5344CB8AC3E}">
        <p14:creationId xmlns:p14="http://schemas.microsoft.com/office/powerpoint/2010/main" val="16591728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Rilascio</a:t>
            </a:r>
          </a:p>
        </p:txBody>
      </p:sp>
      <p:sp>
        <p:nvSpPr>
          <p:cNvPr id="405" name="Google Shape;405;p42"/>
          <p:cNvSpPr txBox="1">
            <a:spLocks noGrp="1"/>
          </p:cNvSpPr>
          <p:nvPr>
            <p:ph type="subTitle" idx="1"/>
          </p:nvPr>
        </p:nvSpPr>
        <p:spPr>
          <a:xfrm>
            <a:off x="1061000" y="1889953"/>
            <a:ext cx="4667100" cy="1523807"/>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Rilascio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Presentazione del sistema</a:t>
            </a:r>
          </a:p>
        </p:txBody>
      </p:sp>
    </p:spTree>
    <p:extLst>
      <p:ext uri="{BB962C8B-B14F-4D97-AF65-F5344CB8AC3E}">
        <p14:creationId xmlns:p14="http://schemas.microsoft.com/office/powerpoint/2010/main" val="176295905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Rilascio</a:t>
            </a:r>
          </a:p>
        </p:txBody>
      </p:sp>
      <p:sp>
        <p:nvSpPr>
          <p:cNvPr id="2" name="CasellaDiTesto 1">
            <a:extLst>
              <a:ext uri="{FF2B5EF4-FFF2-40B4-BE49-F238E27FC236}">
                <a16:creationId xmlns:a16="http://schemas.microsoft.com/office/drawing/2014/main" id="{62B5B989-D7A9-4642-C715-AFAC18F190F3}"/>
              </a:ext>
            </a:extLst>
          </p:cNvPr>
          <p:cNvSpPr txBox="1"/>
          <p:nvPr/>
        </p:nvSpPr>
        <p:spPr>
          <a:xfrm>
            <a:off x="720000" y="2310140"/>
            <a:ext cx="7704000" cy="523220"/>
          </a:xfrm>
          <a:prstGeom prst="rect">
            <a:avLst/>
          </a:prstGeom>
          <a:noFill/>
        </p:spPr>
        <p:txBody>
          <a:bodyPr wrap="square" rtlCol="0">
            <a:spAutoFit/>
          </a:bodyPr>
          <a:lstStyle/>
          <a:p>
            <a:pPr algn="just"/>
            <a:r>
              <a:rPr lang="it-IT" dirty="0">
                <a:latin typeface="Assistant" pitchFamily="2" charset="-79"/>
                <a:cs typeface="Assistant" pitchFamily="2" charset="-79"/>
              </a:rPr>
              <a:t>Il sistema sarà rilasciato in </a:t>
            </a:r>
            <a:r>
              <a:rPr lang="it-IT" b="1" dirty="0">
                <a:latin typeface="Assistant" pitchFamily="2" charset="-79"/>
                <a:cs typeface="Assistant" pitchFamily="2" charset="-79"/>
              </a:rPr>
              <a:t>versione beta</a:t>
            </a:r>
            <a:r>
              <a:rPr lang="it-IT" dirty="0">
                <a:latin typeface="Assistant" pitchFamily="2" charset="-79"/>
                <a:cs typeface="Assistant" pitchFamily="2" charset="-79"/>
              </a:rPr>
              <a:t>, ad un numero ristretto di utenti, poiché si è provveduto a realizzare i requisiti funzionali ad elevata priorità.</a:t>
            </a:r>
          </a:p>
        </p:txBody>
      </p:sp>
    </p:spTree>
    <p:extLst>
      <p:ext uri="{BB962C8B-B14F-4D97-AF65-F5344CB8AC3E}">
        <p14:creationId xmlns:p14="http://schemas.microsoft.com/office/powerpoint/2010/main" val="516188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Presentazione del sistema</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Homepage</a:t>
            </a:r>
            <a:endParaRPr lang="it-IT" dirty="0">
              <a:solidFill>
                <a:srgbClr val="595959"/>
              </a:solidFill>
              <a:latin typeface="Anaheim"/>
              <a:ea typeface="Anaheim"/>
              <a:cs typeface="Anaheim"/>
              <a:sym typeface="Anaheim"/>
            </a:endParaRPr>
          </a:p>
        </p:txBody>
      </p:sp>
      <p:pic>
        <p:nvPicPr>
          <p:cNvPr id="1030" name="Picture 6">
            <a:extLst>
              <a:ext uri="{FF2B5EF4-FFF2-40B4-BE49-F238E27FC236}">
                <a16:creationId xmlns:a16="http://schemas.microsoft.com/office/drawing/2014/main" id="{14237C5F-F6CD-65D7-0A0E-D388CA004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404000"/>
            <a:ext cx="7704000" cy="3508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019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Presentazione del sistema</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Classifica</a:t>
            </a:r>
            <a:endParaRPr lang="it-IT" dirty="0">
              <a:solidFill>
                <a:srgbClr val="595959"/>
              </a:solidFill>
              <a:latin typeface="Anaheim"/>
              <a:ea typeface="Anaheim"/>
              <a:cs typeface="Anaheim"/>
              <a:sym typeface="Anaheim"/>
            </a:endParaRPr>
          </a:p>
        </p:txBody>
      </p:sp>
      <p:pic>
        <p:nvPicPr>
          <p:cNvPr id="2050" name="Picture 2">
            <a:extLst>
              <a:ext uri="{FF2B5EF4-FFF2-40B4-BE49-F238E27FC236}">
                <a16:creationId xmlns:a16="http://schemas.microsoft.com/office/drawing/2014/main" id="{D8D7223B-E172-48ED-3107-1385FDDEF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404000"/>
            <a:ext cx="7705370" cy="3122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288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Presentazione del sistema</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Ricerca</a:t>
            </a:r>
            <a:endParaRPr lang="it-IT" dirty="0">
              <a:solidFill>
                <a:srgbClr val="595959"/>
              </a:solidFill>
              <a:latin typeface="Anaheim"/>
              <a:ea typeface="Anaheim"/>
              <a:cs typeface="Anaheim"/>
              <a:sym typeface="Anaheim"/>
            </a:endParaRPr>
          </a:p>
        </p:txBody>
      </p:sp>
      <p:pic>
        <p:nvPicPr>
          <p:cNvPr id="3076" name="Picture 4">
            <a:extLst>
              <a:ext uri="{FF2B5EF4-FFF2-40B4-BE49-F238E27FC236}">
                <a16:creationId xmlns:a16="http://schemas.microsoft.com/office/drawing/2014/main" id="{8398CE3A-77A4-6EA6-9C2B-E6A7CCA5E9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504"/>
          <a:stretch/>
        </p:blipFill>
        <p:spPr bwMode="auto">
          <a:xfrm>
            <a:off x="720000" y="1404000"/>
            <a:ext cx="7704000" cy="344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729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Fine</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Grazie per l’attenzione!</a:t>
            </a: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899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 Gestione libreria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777568505"/>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557755">
                  <a:extLst>
                    <a:ext uri="{9D8B030D-6E8A-4147-A177-3AD203B41FA5}">
                      <a16:colId xmlns:a16="http://schemas.microsoft.com/office/drawing/2014/main" val="498608872"/>
                    </a:ext>
                  </a:extLst>
                </a:gridCol>
                <a:gridCol w="2964180">
                  <a:extLst>
                    <a:ext uri="{9D8B030D-6E8A-4147-A177-3AD203B41FA5}">
                      <a16:colId xmlns:a16="http://schemas.microsoft.com/office/drawing/2014/main" val="3184971111"/>
                    </a:ext>
                  </a:extLst>
                </a:gridCol>
                <a:gridCol w="9264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 GL_1</a:t>
                      </a:r>
                    </a:p>
                  </a:txBody>
                  <a:tcPr anchor="ctr"/>
                </a:tc>
                <a:tc>
                  <a:txBody>
                    <a:bodyPr/>
                    <a:lstStyle/>
                    <a:p>
                      <a:pPr algn="ctr"/>
                      <a:r>
                        <a:rPr lang="it-IT" dirty="0"/>
                        <a:t>Inserimento libro nella libreria</a:t>
                      </a:r>
                    </a:p>
                  </a:txBody>
                  <a:tcPr anchor="ctr"/>
                </a:tc>
                <a:tc>
                  <a:txBody>
                    <a:bodyPr/>
                    <a:lstStyle/>
                    <a:p>
                      <a:pPr algn="just"/>
                      <a:r>
                        <a:rPr lang="it-IT" dirty="0"/>
                        <a:t>Il sistema permetterà al lettore di aggiungere un libro alla propria libreria.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 GL_2</a:t>
                      </a:r>
                    </a:p>
                  </a:txBody>
                  <a:tcPr anchor="ctr"/>
                </a:tc>
                <a:tc>
                  <a:txBody>
                    <a:bodyPr/>
                    <a:lstStyle/>
                    <a:p>
                      <a:pPr algn="ctr"/>
                      <a:r>
                        <a:rPr lang="it-IT" dirty="0"/>
                        <a:t>Cancellazione libro nella libreria</a:t>
                      </a:r>
                    </a:p>
                  </a:txBody>
                  <a:tcPr anchor="ctr"/>
                </a:tc>
                <a:tc>
                  <a:txBody>
                    <a:bodyPr/>
                    <a:lstStyle/>
                    <a:p>
                      <a:pPr algn="just"/>
                      <a:r>
                        <a:rPr lang="it-IT" dirty="0"/>
                        <a:t>Il sistema darà la possibilità al lettore di rimuovere un libro dalla propria libreria.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RF_GL_4</a:t>
                      </a:r>
                    </a:p>
                  </a:txBody>
                  <a:tcPr anchor="ctr"/>
                </a:tc>
                <a:tc>
                  <a:txBody>
                    <a:bodyPr/>
                    <a:lstStyle/>
                    <a:p>
                      <a:pPr algn="ctr"/>
                      <a:r>
                        <a:rPr lang="it-IT" dirty="0"/>
                        <a:t>Visualizzazione</a:t>
                      </a:r>
                    </a:p>
                    <a:p>
                      <a:pPr algn="ctr"/>
                      <a:r>
                        <a:rPr lang="it-IT" dirty="0"/>
                        <a:t>della libreria</a:t>
                      </a:r>
                    </a:p>
                  </a:txBody>
                  <a:tcPr anchor="ctr"/>
                </a:tc>
                <a:tc>
                  <a:txBody>
                    <a:bodyPr/>
                    <a:lstStyle/>
                    <a:p>
                      <a:pPr algn="just"/>
                      <a:r>
                        <a:rPr lang="it-IT" dirty="0"/>
                        <a:t>Il sistema dovrà essere in grado di far visualizzare correttamente la collezione dei libri presenti nella libreria personale.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27679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RF_GC: Gestione classifica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198790057"/>
              </p:ext>
            </p:extLst>
          </p:nvPr>
        </p:nvGraphicFramePr>
        <p:xfrm>
          <a:off x="720000" y="1432560"/>
          <a:ext cx="7704000" cy="277876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51075">
                  <a:extLst>
                    <a:ext uri="{9D8B030D-6E8A-4147-A177-3AD203B41FA5}">
                      <a16:colId xmlns:a16="http://schemas.microsoft.com/office/drawing/2014/main" val="498608872"/>
                    </a:ext>
                  </a:extLst>
                </a:gridCol>
                <a:gridCol w="3177540">
                  <a:extLst>
                    <a:ext uri="{9D8B030D-6E8A-4147-A177-3AD203B41FA5}">
                      <a16:colId xmlns:a16="http://schemas.microsoft.com/office/drawing/2014/main" val="3184971111"/>
                    </a:ext>
                  </a:extLst>
                </a:gridCol>
                <a:gridCol w="81974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 GC_1</a:t>
                      </a:r>
                    </a:p>
                  </a:txBody>
                  <a:tcPr anchor="ctr"/>
                </a:tc>
                <a:tc>
                  <a:txBody>
                    <a:bodyPr/>
                    <a:lstStyle/>
                    <a:p>
                      <a:pPr algn="ctr"/>
                      <a:r>
                        <a:rPr lang="it-IT" dirty="0"/>
                        <a:t>Calcolo punteggio </a:t>
                      </a:r>
                    </a:p>
                    <a:p>
                      <a:pPr algn="ctr"/>
                      <a:r>
                        <a:rPr lang="it-IT" dirty="0"/>
                        <a:t>utente</a:t>
                      </a:r>
                    </a:p>
                  </a:txBody>
                  <a:tcPr anchor="ctr"/>
                </a:tc>
                <a:tc>
                  <a:txBody>
                    <a:bodyPr/>
                    <a:lstStyle/>
                    <a:p>
                      <a:pPr algn="just"/>
                      <a:r>
                        <a:rPr lang="it-IT" dirty="0"/>
                        <a:t>Il sistema sarà in grado di elaborare il punteggio dell’utente basandosi sulle informazioni ottenute da ogni nuova sessione di lettura.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 GC_2</a:t>
                      </a:r>
                    </a:p>
                  </a:txBody>
                  <a:tcPr anchor="ctr"/>
                </a:tc>
                <a:tc>
                  <a:txBody>
                    <a:bodyPr/>
                    <a:lstStyle/>
                    <a:p>
                      <a:pPr algn="ctr"/>
                      <a:r>
                        <a:rPr lang="it-IT" dirty="0"/>
                        <a:t>Visualizzazione </a:t>
                      </a:r>
                    </a:p>
                    <a:p>
                      <a:pPr algn="ctr"/>
                      <a:r>
                        <a:rPr lang="it-IT" dirty="0"/>
                        <a:t>classifica</a:t>
                      </a:r>
                    </a:p>
                  </a:txBody>
                  <a:tcPr anchor="ctr"/>
                </a:tc>
                <a:tc>
                  <a:txBody>
                    <a:bodyPr/>
                    <a:lstStyle/>
                    <a:p>
                      <a:pPr algn="just"/>
                      <a:r>
                        <a:rPr lang="it-IT" dirty="0"/>
                        <a:t>Il sistema permetterà agli utenti di visualizzare la classifica mensile.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 GC_3</a:t>
                      </a:r>
                    </a:p>
                  </a:txBody>
                  <a:tcPr anchor="ctr"/>
                </a:tc>
                <a:tc>
                  <a:txBody>
                    <a:bodyPr/>
                    <a:lstStyle/>
                    <a:p>
                      <a:pPr algn="ctr"/>
                      <a:r>
                        <a:rPr lang="it-IT" dirty="0"/>
                        <a:t>Modifica posizione classifica</a:t>
                      </a:r>
                    </a:p>
                  </a:txBody>
                  <a:tcPr anchor="ctr"/>
                </a:tc>
                <a:tc>
                  <a:txBody>
                    <a:bodyPr/>
                    <a:lstStyle/>
                    <a:p>
                      <a:pPr algn="just"/>
                      <a:r>
                        <a:rPr lang="it-IT" dirty="0"/>
                        <a:t>Il sistema dovrà prevedere una funzionalità per il calcolo del punteggio dell’utente e modificarne la posizione in classifica.</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1329567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RF_GU: Gestione dell’utente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432104640"/>
              </p:ext>
            </p:extLst>
          </p:nvPr>
        </p:nvGraphicFramePr>
        <p:xfrm>
          <a:off x="720000" y="1432560"/>
          <a:ext cx="7704000" cy="25654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12975">
                  <a:extLst>
                    <a:ext uri="{9D8B030D-6E8A-4147-A177-3AD203B41FA5}">
                      <a16:colId xmlns:a16="http://schemas.microsoft.com/office/drawing/2014/main" val="498608872"/>
                    </a:ext>
                  </a:extLst>
                </a:gridCol>
                <a:gridCol w="3169920">
                  <a:extLst>
                    <a:ext uri="{9D8B030D-6E8A-4147-A177-3AD203B41FA5}">
                      <a16:colId xmlns:a16="http://schemas.microsoft.com/office/drawing/2014/main" val="3184971111"/>
                    </a:ext>
                  </a:extLst>
                </a:gridCol>
                <a:gridCol w="86546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RF_GU_1</a:t>
                      </a:r>
                    </a:p>
                  </a:txBody>
                  <a:tcPr anchor="ctr"/>
                </a:tc>
                <a:tc>
                  <a:txBody>
                    <a:bodyPr/>
                    <a:lstStyle/>
                    <a:p>
                      <a:pPr algn="ctr"/>
                      <a:r>
                        <a:rPr lang="it-IT" dirty="0"/>
                        <a:t>Registrazione </a:t>
                      </a:r>
                    </a:p>
                    <a:p>
                      <a:pPr algn="ctr"/>
                      <a:r>
                        <a:rPr lang="it-IT" dirty="0"/>
                        <a:t>alla piattaforma</a:t>
                      </a:r>
                    </a:p>
                  </a:txBody>
                  <a:tcPr anchor="ctr"/>
                </a:tc>
                <a:tc>
                  <a:txBody>
                    <a:bodyPr/>
                    <a:lstStyle/>
                    <a:p>
                      <a:pPr algn="just"/>
                      <a:r>
                        <a:rPr lang="it-IT" dirty="0"/>
                        <a:t>La piattaforma consentirà la registrazione di utenti non ancora registrati.</a:t>
                      </a:r>
                    </a:p>
                  </a:txBody>
                  <a:tcPr/>
                </a:tc>
                <a:tc>
                  <a:txBody>
                    <a:bodyPr/>
                    <a:lstStyle/>
                    <a:p>
                      <a:pPr algn="ctr"/>
                      <a:r>
                        <a:rPr lang="it-IT" dirty="0"/>
                        <a:t>Ospite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RF_GU_2</a:t>
                      </a:r>
                    </a:p>
                  </a:txBody>
                  <a:tcPr anchor="ctr"/>
                </a:tc>
                <a:tc>
                  <a:txBody>
                    <a:bodyPr/>
                    <a:lstStyle/>
                    <a:p>
                      <a:pPr algn="ctr"/>
                      <a:r>
                        <a:rPr lang="it-IT" dirty="0"/>
                        <a:t>Eliminazione </a:t>
                      </a:r>
                    </a:p>
                    <a:p>
                      <a:pPr algn="ctr"/>
                      <a:r>
                        <a:rPr lang="it-IT" dirty="0"/>
                        <a:t>registrazione</a:t>
                      </a:r>
                    </a:p>
                  </a:txBody>
                  <a:tcPr anchor="ctr"/>
                </a:tc>
                <a:tc>
                  <a:txBody>
                    <a:bodyPr/>
                    <a:lstStyle/>
                    <a:p>
                      <a:pPr algn="just"/>
                      <a:r>
                        <a:rPr lang="it-IT" dirty="0"/>
                        <a:t>Il sistema dovrà prevedere l’eventuale eliminazione dell’account di un utente registrato.</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RF_GU_4</a:t>
                      </a:r>
                    </a:p>
                  </a:txBody>
                  <a:tcPr anchor="ctr"/>
                </a:tc>
                <a:tc>
                  <a:txBody>
                    <a:bodyPr/>
                    <a:lstStyle/>
                    <a:p>
                      <a:pPr algn="ctr"/>
                      <a:r>
                        <a:rPr lang="it-IT" dirty="0"/>
                        <a:t>Accesso alla </a:t>
                      </a:r>
                    </a:p>
                    <a:p>
                      <a:pPr algn="ctr"/>
                      <a:r>
                        <a:rPr lang="it-IT" dirty="0"/>
                        <a:t>piattaforma</a:t>
                      </a:r>
                    </a:p>
                  </a:txBody>
                  <a:tcPr anchor="ctr"/>
                </a:tc>
                <a:tc>
                  <a:txBody>
                    <a:bodyPr/>
                    <a:lstStyle/>
                    <a:p>
                      <a:pPr algn="just"/>
                      <a:r>
                        <a:rPr lang="it-IT" dirty="0"/>
                        <a:t>La piattaforma permetterà, ai soli utenti registrati, di accedere al proprio account.</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30397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Requisiti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RF_GLC: Gestione dei libri consigliati (Modulo FIA)</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646453616"/>
              </p:ext>
            </p:extLst>
          </p:nvPr>
        </p:nvGraphicFramePr>
        <p:xfrm>
          <a:off x="720000" y="1432560"/>
          <a:ext cx="7704000" cy="363220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458695">
                  <a:extLst>
                    <a:ext uri="{9D8B030D-6E8A-4147-A177-3AD203B41FA5}">
                      <a16:colId xmlns:a16="http://schemas.microsoft.com/office/drawing/2014/main" val="498608872"/>
                    </a:ext>
                  </a:extLst>
                </a:gridCol>
                <a:gridCol w="3169920">
                  <a:extLst>
                    <a:ext uri="{9D8B030D-6E8A-4147-A177-3AD203B41FA5}">
                      <a16:colId xmlns:a16="http://schemas.microsoft.com/office/drawing/2014/main" val="3184971111"/>
                    </a:ext>
                  </a:extLst>
                </a:gridCol>
                <a:gridCol w="81974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Attori</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RF_GLC_1</a:t>
                      </a:r>
                    </a:p>
                  </a:txBody>
                  <a:tcPr anchor="ctr"/>
                </a:tc>
                <a:tc>
                  <a:txBody>
                    <a:bodyPr/>
                    <a:lstStyle/>
                    <a:p>
                      <a:pPr algn="ctr"/>
                      <a:r>
                        <a:rPr lang="it-IT" dirty="0"/>
                        <a:t>Analisi libreria dinamica del lettore</a:t>
                      </a:r>
                    </a:p>
                  </a:txBody>
                  <a:tcPr anchor="ctr"/>
                </a:tc>
                <a:tc>
                  <a:txBody>
                    <a:bodyPr/>
                    <a:lstStyle/>
                    <a:p>
                      <a:pPr algn="just"/>
                      <a:r>
                        <a:rPr lang="it-IT" dirty="0"/>
                        <a:t>La piattaforma, su consenso del lettore, analizzerà la libreria dinamica del lettore per poter consigliare libri affini ai gusti del lettore.</a:t>
                      </a:r>
                    </a:p>
                  </a:txBody>
                  <a:tcPr/>
                </a:tc>
                <a:tc>
                  <a:txBody>
                    <a:bodyPr/>
                    <a:lstStyle/>
                    <a:p>
                      <a:pPr algn="ctr"/>
                      <a:r>
                        <a:rPr lang="it-IT" dirty="0"/>
                        <a:t>Lettore</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RF_GLC_2</a:t>
                      </a:r>
                    </a:p>
                  </a:txBody>
                  <a:tcPr anchor="ctr"/>
                </a:tc>
                <a:tc>
                  <a:txBody>
                    <a:bodyPr/>
                    <a:lstStyle/>
                    <a:p>
                      <a:pPr algn="ctr"/>
                      <a:r>
                        <a:rPr lang="it-IT" dirty="0"/>
                        <a:t>Visualizzazione libri consigliati</a:t>
                      </a:r>
                    </a:p>
                  </a:txBody>
                  <a:tcPr anchor="ctr"/>
                </a:tc>
                <a:tc>
                  <a:txBody>
                    <a:bodyPr/>
                    <a:lstStyle/>
                    <a:p>
                      <a:pPr algn="just"/>
                      <a:r>
                        <a:rPr lang="it-IT" dirty="0"/>
                        <a:t>Il sistema mostrerà una lista di libri consigliati divisi in due categorie:</a:t>
                      </a:r>
                    </a:p>
                    <a:p>
                      <a:pPr marL="285750" indent="-285750" algn="just">
                        <a:buFont typeface="Arial" panose="020B0604020202020204" pitchFamily="34" charset="0"/>
                        <a:buChar char="•"/>
                      </a:pPr>
                      <a:r>
                        <a:rPr lang="it-IT" dirty="0"/>
                        <a:t>Libri vicini ai gusti del lettore.</a:t>
                      </a:r>
                    </a:p>
                    <a:p>
                      <a:pPr marL="285750" indent="-285750" algn="just">
                        <a:buFont typeface="Arial" panose="020B0604020202020204" pitchFamily="34" charset="0"/>
                        <a:buChar char="•"/>
                      </a:pPr>
                      <a:r>
                        <a:rPr lang="it-IT" dirty="0"/>
                        <a:t>Libri completamente diversi dai gusti del lettore, che però, potrebbero permettergli di scoprire nuovi generi.</a:t>
                      </a:r>
                    </a:p>
                  </a:txBody>
                  <a:tcPr/>
                </a:tc>
                <a:tc>
                  <a:txBody>
                    <a:bodyPr/>
                    <a:lstStyle/>
                    <a:p>
                      <a:pPr algn="ctr"/>
                      <a:r>
                        <a:rPr lang="it-IT" dirty="0"/>
                        <a:t>Lettore</a:t>
                      </a:r>
                    </a:p>
                  </a:txBody>
                  <a:tcPr anchor="ctr"/>
                </a:tc>
                <a:tc>
                  <a:txBody>
                    <a:bodyPr/>
                    <a:lstStyle/>
                    <a:p>
                      <a:pPr algn="ctr"/>
                      <a:r>
                        <a:rPr lang="it-IT" dirty="0"/>
                        <a:t>Media</a:t>
                      </a:r>
                    </a:p>
                  </a:txBody>
                  <a:tcPr anchor="ctr"/>
                </a:tc>
                <a:extLst>
                  <a:ext uri="{0D108BD9-81ED-4DB2-BD59-A6C34878D82A}">
                    <a16:rowId xmlns:a16="http://schemas.microsoft.com/office/drawing/2014/main" val="4091812199"/>
                  </a:ext>
                </a:extLst>
              </a:tr>
              <a:tr h="370840">
                <a:tc>
                  <a:txBody>
                    <a:bodyPr/>
                    <a:lstStyle/>
                    <a:p>
                      <a:pPr algn="ctr"/>
                      <a:r>
                        <a:rPr lang="it-IT" dirty="0"/>
                        <a:t>RF_GLC_3</a:t>
                      </a:r>
                    </a:p>
                  </a:txBody>
                  <a:tcPr anchor="ctr"/>
                </a:tc>
                <a:tc>
                  <a:txBody>
                    <a:bodyPr/>
                    <a:lstStyle/>
                    <a:p>
                      <a:pPr algn="ctr"/>
                      <a:r>
                        <a:rPr lang="it-IT" dirty="0"/>
                        <a:t>Rimozione dei </a:t>
                      </a:r>
                    </a:p>
                    <a:p>
                      <a:pPr algn="ctr"/>
                      <a:r>
                        <a:rPr lang="it-IT" dirty="0"/>
                        <a:t>suggerimenti</a:t>
                      </a:r>
                    </a:p>
                  </a:txBody>
                  <a:tcPr anchor="ctr"/>
                </a:tc>
                <a:tc>
                  <a:txBody>
                    <a:bodyPr/>
                    <a:lstStyle/>
                    <a:p>
                      <a:pPr algn="just"/>
                      <a:r>
                        <a:rPr lang="it-IT" dirty="0"/>
                        <a:t>Il sistema dovrà prevedere una possibile rimozione dei libri consigliati su richiesta del lettore.</a:t>
                      </a:r>
                    </a:p>
                  </a:txBody>
                  <a:tcPr/>
                </a:tc>
                <a:tc>
                  <a:txBody>
                    <a:bodyPr/>
                    <a:lstStyle/>
                    <a:p>
                      <a:pPr algn="ctr"/>
                      <a:r>
                        <a:rPr lang="it-IT" dirty="0"/>
                        <a:t>Lettore</a:t>
                      </a:r>
                    </a:p>
                  </a:txBody>
                  <a:tcPr anchor="ctr"/>
                </a:tc>
                <a:tc>
                  <a:txBody>
                    <a:bodyPr/>
                    <a:lstStyle/>
                    <a:p>
                      <a:pPr algn="ctr"/>
                      <a:r>
                        <a:rPr lang="it-IT" dirty="0"/>
                        <a:t>Media</a:t>
                      </a:r>
                    </a:p>
                  </a:txBody>
                  <a:tcPr anchor="ctr"/>
                </a:tc>
                <a:extLst>
                  <a:ext uri="{0D108BD9-81ED-4DB2-BD59-A6C34878D82A}">
                    <a16:rowId xmlns:a16="http://schemas.microsoft.com/office/drawing/2014/main" val="1819329427"/>
                  </a:ext>
                </a:extLst>
              </a:tr>
            </a:tbl>
          </a:graphicData>
        </a:graphic>
      </p:graphicFrame>
    </p:spTree>
    <p:extLst>
      <p:ext uri="{BB962C8B-B14F-4D97-AF65-F5344CB8AC3E}">
        <p14:creationId xmlns:p14="http://schemas.microsoft.com/office/powerpoint/2010/main" val="216281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Supportability</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886341996"/>
              </p:ext>
            </p:extLst>
          </p:nvPr>
        </p:nvGraphicFramePr>
        <p:xfrm>
          <a:off x="720000" y="1432560"/>
          <a:ext cx="7704000" cy="204724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RNF_S_1</a:t>
                      </a:r>
                    </a:p>
                  </a:txBody>
                  <a:tcPr anchor="ctr"/>
                </a:tc>
                <a:tc>
                  <a:txBody>
                    <a:bodyPr/>
                    <a:lstStyle/>
                    <a:p>
                      <a:pPr algn="ctr"/>
                      <a:r>
                        <a:rPr lang="it-IT" dirty="0"/>
                        <a:t>Manutenibilità</a:t>
                      </a:r>
                    </a:p>
                  </a:txBody>
                  <a:tcPr anchor="ctr"/>
                </a:tc>
                <a:tc>
                  <a:txBody>
                    <a:bodyPr/>
                    <a:lstStyle/>
                    <a:p>
                      <a:pPr algn="just"/>
                      <a:r>
                        <a:rPr lang="it-IT" dirty="0"/>
                        <a:t>Il sistema dovrà essere progettato e ideato in modo tale da migliorarne la manutenibilità del sistema.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RNF_S_2</a:t>
                      </a:r>
                    </a:p>
                  </a:txBody>
                  <a:tcPr anchor="ctr"/>
                </a:tc>
                <a:tc>
                  <a:txBody>
                    <a:bodyPr/>
                    <a:lstStyle/>
                    <a:p>
                      <a:pPr algn="ctr"/>
                      <a:r>
                        <a:rPr lang="it-IT" dirty="0"/>
                        <a:t>Estendibilità</a:t>
                      </a:r>
                    </a:p>
                  </a:txBody>
                  <a:tcPr anchor="ctr"/>
                </a:tc>
                <a:tc>
                  <a:txBody>
                    <a:bodyPr/>
                    <a:lstStyle/>
                    <a:p>
                      <a:pPr algn="just"/>
                      <a:r>
                        <a:rPr lang="it-IT" dirty="0"/>
                        <a:t>Il sistema sarà implementato con dei criteri di agevolazione per eventuali estensioni delle funzionalità già presenti.</a:t>
                      </a:r>
                    </a:p>
                  </a:txBody>
                  <a:tcPr/>
                </a:tc>
                <a:tc>
                  <a:txBody>
                    <a:bodyPr/>
                    <a:lstStyle/>
                    <a:p>
                      <a:pPr algn="ctr"/>
                      <a:r>
                        <a:rPr lang="it-IT" dirty="0"/>
                        <a:t>Facile</a:t>
                      </a:r>
                    </a:p>
                  </a:txBody>
                  <a:tcPr anchor="ctr"/>
                </a:tc>
                <a:tc>
                  <a:txBody>
                    <a:bodyPr/>
                    <a:lstStyle/>
                    <a:p>
                      <a:pPr algn="ctr"/>
                      <a:r>
                        <a:rPr lang="it-IT" dirty="0"/>
                        <a:t>Media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344395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Interfacce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166174707"/>
              </p:ext>
            </p:extLst>
          </p:nvPr>
        </p:nvGraphicFramePr>
        <p:xfrm>
          <a:off x="720000" y="1654810"/>
          <a:ext cx="7704000" cy="183388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RNF_IN_1</a:t>
                      </a:r>
                    </a:p>
                  </a:txBody>
                  <a:tcPr anchor="ctr"/>
                </a:tc>
                <a:tc>
                  <a:txBody>
                    <a:bodyPr/>
                    <a:lstStyle/>
                    <a:p>
                      <a:pPr algn="ctr"/>
                      <a:r>
                        <a:rPr lang="it-IT" dirty="0"/>
                        <a:t>Gestione libri</a:t>
                      </a:r>
                    </a:p>
                  </a:txBody>
                  <a:tcPr anchor="ctr"/>
                </a:tc>
                <a:tc>
                  <a:txBody>
                    <a:bodyPr/>
                    <a:lstStyle/>
                    <a:p>
                      <a:pPr algn="just"/>
                      <a:r>
                        <a:rPr lang="it-IT" dirty="0"/>
                        <a:t>Il  sistema  dovrà interfacciarsi  con «Google  Book  API» per  la  ricerca dei libri  mediante ISBN,  titolo  o autore dell’opera.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922470722"/>
                  </a:ext>
                </a:extLst>
              </a:tr>
              <a:tr h="370840">
                <a:tc>
                  <a:txBody>
                    <a:bodyPr/>
                    <a:lstStyle/>
                    <a:p>
                      <a:pPr algn="ctr"/>
                      <a:r>
                        <a:rPr lang="it-IT" dirty="0"/>
                        <a:t>RNF_IN_2</a:t>
                      </a:r>
                    </a:p>
                  </a:txBody>
                  <a:tcPr anchor="ctr"/>
                </a:tc>
                <a:tc>
                  <a:txBody>
                    <a:bodyPr/>
                    <a:lstStyle/>
                    <a:p>
                      <a:pPr algn="ctr"/>
                      <a:r>
                        <a:rPr lang="it-IT" dirty="0"/>
                        <a:t>Servizio dati</a:t>
                      </a:r>
                    </a:p>
                  </a:txBody>
                  <a:tcPr anchor="ctr"/>
                </a:tc>
                <a:tc>
                  <a:txBody>
                    <a:bodyPr/>
                    <a:lstStyle/>
                    <a:p>
                      <a:pPr algn="just"/>
                      <a:r>
                        <a:rPr lang="it-IT" dirty="0"/>
                        <a:t>Il  sistema  userà come database «MySQL» di Oracle Corporation.</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101538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Legali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3170567945"/>
              </p:ext>
            </p:extLst>
          </p:nvPr>
        </p:nvGraphicFramePr>
        <p:xfrm>
          <a:off x="720000" y="1432560"/>
          <a:ext cx="7704000" cy="26873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67255">
                  <a:extLst>
                    <a:ext uri="{9D8B030D-6E8A-4147-A177-3AD203B41FA5}">
                      <a16:colId xmlns:a16="http://schemas.microsoft.com/office/drawing/2014/main" val="498608872"/>
                    </a:ext>
                  </a:extLst>
                </a:gridCol>
                <a:gridCol w="304038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RNF_LE_1</a:t>
                      </a:r>
                    </a:p>
                  </a:txBody>
                  <a:tcPr anchor="ctr"/>
                </a:tc>
                <a:tc>
                  <a:txBody>
                    <a:bodyPr/>
                    <a:lstStyle/>
                    <a:p>
                      <a:pPr algn="ctr"/>
                      <a:r>
                        <a:rPr lang="it-IT" dirty="0"/>
                        <a:t>GDPR Privacy</a:t>
                      </a:r>
                    </a:p>
                  </a:txBody>
                  <a:tcPr anchor="ctr"/>
                </a:tc>
                <a:tc>
                  <a:txBody>
                    <a:bodyPr/>
                    <a:lstStyle/>
                    <a:p>
                      <a:pPr algn="just"/>
                      <a:r>
                        <a:rPr lang="it-IT" dirty="0"/>
                        <a:t>L’applicazione deve garantire il rispetto delle leggi specificate dal regolamento UE GDPR 2016/679 in termini di protezione e trattamento dei dati personali.</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RNF_LE_2</a:t>
                      </a:r>
                    </a:p>
                  </a:txBody>
                  <a:tcPr anchor="ctr"/>
                </a:tc>
                <a:tc>
                  <a:txBody>
                    <a:bodyPr/>
                    <a:lstStyle/>
                    <a:p>
                      <a:pPr algn="ctr"/>
                      <a:r>
                        <a:rPr lang="it-IT" dirty="0"/>
                        <a:t>Licenza non </a:t>
                      </a:r>
                    </a:p>
                    <a:p>
                      <a:pPr algn="ctr"/>
                      <a:r>
                        <a:rPr lang="it-IT" dirty="0"/>
                        <a:t>commerciale</a:t>
                      </a:r>
                    </a:p>
                  </a:txBody>
                  <a:tcPr anchor="ctr"/>
                </a:tc>
                <a:tc>
                  <a:txBody>
                    <a:bodyPr/>
                    <a:lstStyle/>
                    <a:p>
                      <a:pPr algn="just"/>
                      <a:r>
                        <a:rPr lang="it-IT" dirty="0"/>
                        <a:t>L’applicazione dovrà riconoscere l’utilizzo dei servizi esterni utilizzati per fini non commerciali, riconoscendo una menzione di paternità adeguata.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133392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51F89338-9D0C-512D-DA57-A422026073F9}"/>
              </a:ext>
            </a:extLst>
          </p:cNvPr>
          <p:cNvSpPr>
            <a:spLocks noGrp="1"/>
          </p:cNvSpPr>
          <p:nvPr>
            <p:ph type="title"/>
          </p:nvPr>
        </p:nvSpPr>
        <p:spPr>
          <a:xfrm>
            <a:off x="720000" y="2031750"/>
            <a:ext cx="2160000" cy="1080000"/>
          </a:xfrm>
        </p:spPr>
        <p:txBody>
          <a:bodyPr anchor="ctr"/>
          <a:lstStyle/>
          <a:p>
            <a:r>
              <a:rPr lang="it-IT" dirty="0"/>
              <a:t>Francesco Alfonso Barlotti</a:t>
            </a:r>
            <a:br>
              <a:rPr lang="it-IT" dirty="0"/>
            </a:br>
            <a:r>
              <a:rPr lang="it-IT" sz="1600" b="0" dirty="0">
                <a:latin typeface="Assistant" pitchFamily="2" charset="-79"/>
                <a:cs typeface="Assistant" pitchFamily="2" charset="-79"/>
              </a:rPr>
              <a:t>0512110169</a:t>
            </a:r>
            <a:endParaRPr lang="it-IT" b="0" dirty="0">
              <a:latin typeface="Assistant" pitchFamily="2" charset="-79"/>
              <a:cs typeface="Assistant" pitchFamily="2" charset="-79"/>
            </a:endParaRPr>
          </a:p>
        </p:txBody>
      </p:sp>
      <p:sp>
        <p:nvSpPr>
          <p:cNvPr id="10" name="Titolo 9">
            <a:extLst>
              <a:ext uri="{FF2B5EF4-FFF2-40B4-BE49-F238E27FC236}">
                <a16:creationId xmlns:a16="http://schemas.microsoft.com/office/drawing/2014/main" id="{A15F95DC-E43A-F97F-7DBD-A13973D44329}"/>
              </a:ext>
            </a:extLst>
          </p:cNvPr>
          <p:cNvSpPr>
            <a:spLocks noGrp="1"/>
          </p:cNvSpPr>
          <p:nvPr>
            <p:ph type="title" idx="2"/>
          </p:nvPr>
        </p:nvSpPr>
        <p:spPr>
          <a:xfrm>
            <a:off x="3492000" y="2031750"/>
            <a:ext cx="2160000" cy="1080000"/>
          </a:xfrm>
        </p:spPr>
        <p:txBody>
          <a:bodyPr anchor="ctr"/>
          <a:lstStyle/>
          <a:p>
            <a:r>
              <a:rPr lang="it-IT" dirty="0"/>
              <a:t>Giovanni</a:t>
            </a:r>
            <a:br>
              <a:rPr lang="it-IT" dirty="0"/>
            </a:br>
            <a:r>
              <a:rPr lang="it-IT" dirty="0"/>
              <a:t>Manfredi</a:t>
            </a:r>
            <a:br>
              <a:rPr lang="it-IT" dirty="0"/>
            </a:br>
            <a:r>
              <a:rPr lang="it-IT" sz="1600" b="0" dirty="0">
                <a:latin typeface="Assistant" pitchFamily="2" charset="-79"/>
                <a:cs typeface="Assistant" pitchFamily="2" charset="-79"/>
              </a:rPr>
              <a:t>0512112926</a:t>
            </a:r>
            <a:endParaRPr lang="it-IT" b="0" dirty="0">
              <a:latin typeface="Assistant" pitchFamily="2" charset="-79"/>
              <a:cs typeface="Assistant" pitchFamily="2" charset="-79"/>
            </a:endParaRPr>
          </a:p>
        </p:txBody>
      </p:sp>
      <p:sp>
        <p:nvSpPr>
          <p:cNvPr id="12" name="Titolo 11">
            <a:extLst>
              <a:ext uri="{FF2B5EF4-FFF2-40B4-BE49-F238E27FC236}">
                <a16:creationId xmlns:a16="http://schemas.microsoft.com/office/drawing/2014/main" id="{BFA1A0BC-7996-4D4E-7B34-A676D6F0A6B7}"/>
              </a:ext>
            </a:extLst>
          </p:cNvPr>
          <p:cNvSpPr>
            <a:spLocks noGrp="1"/>
          </p:cNvSpPr>
          <p:nvPr>
            <p:ph type="title" idx="4"/>
          </p:nvPr>
        </p:nvSpPr>
        <p:spPr>
          <a:xfrm>
            <a:off x="6264000" y="2031750"/>
            <a:ext cx="2160000" cy="1080000"/>
          </a:xfrm>
        </p:spPr>
        <p:txBody>
          <a:bodyPr anchor="ctr"/>
          <a:lstStyle/>
          <a:p>
            <a:r>
              <a:rPr lang="it-IT" dirty="0"/>
              <a:t>Teodoro</a:t>
            </a:r>
            <a:br>
              <a:rPr lang="it-IT" dirty="0"/>
            </a:br>
            <a:r>
              <a:rPr lang="it-IT" dirty="0"/>
              <a:t>Grauso</a:t>
            </a:r>
            <a:br>
              <a:rPr lang="it-IT" dirty="0"/>
            </a:br>
            <a:r>
              <a:rPr lang="it-IT" sz="1600" b="0" dirty="0"/>
              <a:t>0512111084</a:t>
            </a:r>
            <a:endParaRPr lang="it-IT" b="0" dirty="0"/>
          </a:p>
        </p:txBody>
      </p:sp>
      <p:sp>
        <p:nvSpPr>
          <p:cNvPr id="14" name="Titolo 13">
            <a:extLst>
              <a:ext uri="{FF2B5EF4-FFF2-40B4-BE49-F238E27FC236}">
                <a16:creationId xmlns:a16="http://schemas.microsoft.com/office/drawing/2014/main" id="{D6F5DA61-904C-49E0-FF3C-B3812553133A}"/>
              </a:ext>
            </a:extLst>
          </p:cNvPr>
          <p:cNvSpPr>
            <a:spLocks noGrp="1"/>
          </p:cNvSpPr>
          <p:nvPr>
            <p:ph type="title" idx="6"/>
          </p:nvPr>
        </p:nvSpPr>
        <p:spPr/>
        <p:txBody>
          <a:bodyPr/>
          <a:lstStyle/>
          <a:p>
            <a:r>
              <a:rPr lang="it-IT" dirty="0"/>
              <a:t>Chi siamo?</a:t>
            </a:r>
          </a:p>
        </p:txBody>
      </p:sp>
    </p:spTree>
    <p:extLst>
      <p:ext uri="{BB962C8B-B14F-4D97-AF65-F5344CB8AC3E}">
        <p14:creationId xmlns:p14="http://schemas.microsoft.com/office/powerpoint/2010/main" val="203636765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Operazioni</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2800199785"/>
              </p:ext>
            </p:extLst>
          </p:nvPr>
        </p:nvGraphicFramePr>
        <p:xfrm>
          <a:off x="720000" y="1432560"/>
          <a:ext cx="7704000" cy="13157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21535">
                  <a:extLst>
                    <a:ext uri="{9D8B030D-6E8A-4147-A177-3AD203B41FA5}">
                      <a16:colId xmlns:a16="http://schemas.microsoft.com/office/drawing/2014/main" val="498608872"/>
                    </a:ext>
                  </a:extLst>
                </a:gridCol>
                <a:gridCol w="308610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RNF_OP_1</a:t>
                      </a:r>
                    </a:p>
                  </a:txBody>
                  <a:tcPr anchor="ctr"/>
                </a:tc>
                <a:tc>
                  <a:txBody>
                    <a:bodyPr/>
                    <a:lstStyle/>
                    <a:p>
                      <a:pPr algn="l"/>
                      <a:r>
                        <a:rPr lang="it-IT" dirty="0"/>
                        <a:t>Manutenzione</a:t>
                      </a:r>
                    </a:p>
                  </a:txBody>
                  <a:tcPr anchor="ctr"/>
                </a:tc>
                <a:tc>
                  <a:txBody>
                    <a:bodyPr/>
                    <a:lstStyle/>
                    <a:p>
                      <a:pPr algn="just"/>
                      <a:r>
                        <a:rPr lang="it-IT" dirty="0"/>
                        <a:t>La manutenzione e la risoluzione delle problematiche riscontrate nel sistema saranno affidate all’area amministrativa.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bl>
          </a:graphicData>
        </a:graphic>
      </p:graphicFrame>
    </p:spTree>
    <p:extLst>
      <p:ext uri="{BB962C8B-B14F-4D97-AF65-F5344CB8AC3E}">
        <p14:creationId xmlns:p14="http://schemas.microsoft.com/office/powerpoint/2010/main" val="2777869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Performance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1985541504"/>
              </p:ext>
            </p:extLst>
          </p:nvPr>
        </p:nvGraphicFramePr>
        <p:xfrm>
          <a:off x="720000" y="1432560"/>
          <a:ext cx="7704000" cy="29921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588235">
                  <a:extLst>
                    <a:ext uri="{9D8B030D-6E8A-4147-A177-3AD203B41FA5}">
                      <a16:colId xmlns:a16="http://schemas.microsoft.com/office/drawing/2014/main" val="498608872"/>
                    </a:ext>
                  </a:extLst>
                </a:gridCol>
                <a:gridCol w="2865120">
                  <a:extLst>
                    <a:ext uri="{9D8B030D-6E8A-4147-A177-3AD203B41FA5}">
                      <a16:colId xmlns:a16="http://schemas.microsoft.com/office/drawing/2014/main" val="3184971111"/>
                    </a:ext>
                  </a:extLst>
                </a:gridCol>
                <a:gridCol w="99500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de-DE" dirty="0"/>
                        <a:t>RNF_PRF_1</a:t>
                      </a:r>
                    </a:p>
                  </a:txBody>
                  <a:tcPr anchor="ctr"/>
                </a:tc>
                <a:tc>
                  <a:txBody>
                    <a:bodyPr/>
                    <a:lstStyle/>
                    <a:p>
                      <a:pPr algn="ctr"/>
                      <a:r>
                        <a:rPr lang="it-IT" dirty="0"/>
                        <a:t>Ottimizzazione</a:t>
                      </a:r>
                    </a:p>
                  </a:txBody>
                  <a:tcPr anchor="ctr"/>
                </a:tc>
                <a:tc>
                  <a:txBody>
                    <a:bodyPr/>
                    <a:lstStyle/>
                    <a:p>
                      <a:pPr algn="just"/>
                      <a:r>
                        <a:rPr lang="it-IT" dirty="0"/>
                        <a:t>Il sistema migliorerà l’esperienza utente del lettore sulla base di </a:t>
                      </a:r>
                    </a:p>
                    <a:p>
                      <a:pPr algn="just"/>
                      <a:r>
                        <a:rPr lang="it-IT" dirty="0"/>
                        <a:t>criteri di ottimizzazione.</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de-DE" dirty="0"/>
                        <a:t>RNF_PRF_2</a:t>
                      </a:r>
                      <a:endParaRPr lang="it-IT" dirty="0"/>
                    </a:p>
                  </a:txBody>
                  <a:tcPr anchor="ctr"/>
                </a:tc>
                <a:tc>
                  <a:txBody>
                    <a:bodyPr/>
                    <a:lstStyle/>
                    <a:p>
                      <a:pPr algn="ctr"/>
                      <a:r>
                        <a:rPr lang="it-IT" dirty="0"/>
                        <a:t>Interfaccia grafica </a:t>
                      </a:r>
                    </a:p>
                    <a:p>
                      <a:pPr algn="ctr"/>
                      <a:r>
                        <a:rPr lang="it-IT" dirty="0"/>
                        <a:t>minimale</a:t>
                      </a:r>
                    </a:p>
                  </a:txBody>
                  <a:tcPr anchor="ctr"/>
                </a:tc>
                <a:tc>
                  <a:txBody>
                    <a:bodyPr/>
                    <a:lstStyle/>
                    <a:p>
                      <a:pPr algn="just"/>
                      <a:r>
                        <a:rPr lang="it-IT" dirty="0"/>
                        <a:t>Il sistema sarà quanto più leggero e minimale possibile al fine di incrementare le prestazioni e, di conseguenza, l’utilizzo della piattaforma stessa.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r h="370840">
                <a:tc>
                  <a:txBody>
                    <a:bodyPr/>
                    <a:lstStyle/>
                    <a:p>
                      <a:pPr algn="ctr"/>
                      <a:r>
                        <a:rPr lang="it-IT" dirty="0"/>
                        <a:t>RNF_PRF_5</a:t>
                      </a:r>
                    </a:p>
                  </a:txBody>
                  <a:tcPr anchor="ctr"/>
                </a:tc>
                <a:tc>
                  <a:txBody>
                    <a:bodyPr/>
                    <a:lstStyle/>
                    <a:p>
                      <a:pPr algn="ctr"/>
                      <a:r>
                        <a:rPr lang="it-IT" dirty="0"/>
                        <a:t>Attività</a:t>
                      </a:r>
                    </a:p>
                  </a:txBody>
                  <a:tcPr anchor="ctr"/>
                </a:tc>
                <a:tc>
                  <a:txBody>
                    <a:bodyPr/>
                    <a:lstStyle/>
                    <a:p>
                      <a:pPr algn="just"/>
                      <a:r>
                        <a:rPr lang="it-IT" dirty="0"/>
                        <a:t>Il sistema dovrà garantire una costante e continua attività della piattaforma.</a:t>
                      </a:r>
                    </a:p>
                  </a:txBody>
                  <a:tcPr/>
                </a:tc>
                <a:tc>
                  <a:txBody>
                    <a:bodyPr/>
                    <a:lstStyle/>
                    <a:p>
                      <a:pPr algn="ctr"/>
                      <a:r>
                        <a:rPr lang="it-IT" dirty="0"/>
                        <a:t>Media</a:t>
                      </a:r>
                    </a:p>
                  </a:txBody>
                  <a:tcPr anchor="ctr"/>
                </a:tc>
                <a:tc>
                  <a:txBody>
                    <a:bodyPr/>
                    <a:lstStyle/>
                    <a:p>
                      <a:pPr algn="ctr"/>
                      <a:r>
                        <a:rPr lang="it-IT" dirty="0"/>
                        <a:t>Elevata</a:t>
                      </a:r>
                    </a:p>
                  </a:txBody>
                  <a:tcPr anchor="ctr"/>
                </a:tc>
                <a:extLst>
                  <a:ext uri="{0D108BD9-81ED-4DB2-BD59-A6C34878D82A}">
                    <a16:rowId xmlns:a16="http://schemas.microsoft.com/office/drawing/2014/main" val="3559236067"/>
                  </a:ext>
                </a:extLst>
              </a:tr>
            </a:tbl>
          </a:graphicData>
        </a:graphic>
      </p:graphicFrame>
    </p:spTree>
    <p:extLst>
      <p:ext uri="{BB962C8B-B14F-4D97-AF65-F5344CB8AC3E}">
        <p14:creationId xmlns:p14="http://schemas.microsoft.com/office/powerpoint/2010/main" val="2733477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3. Requisiti non funzionali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Implementazione</a:t>
            </a:r>
            <a:endParaRPr lang="it-IT" dirty="0">
              <a:solidFill>
                <a:srgbClr val="595959"/>
              </a:solidFill>
              <a:latin typeface="Anaheim"/>
              <a:ea typeface="Anaheim"/>
              <a:cs typeface="Anaheim"/>
              <a:sym typeface="Anaheim"/>
            </a:endParaRPr>
          </a:p>
        </p:txBody>
      </p:sp>
      <p:graphicFrame>
        <p:nvGraphicFramePr>
          <p:cNvPr id="4" name="Tabella 4">
            <a:extLst>
              <a:ext uri="{FF2B5EF4-FFF2-40B4-BE49-F238E27FC236}">
                <a16:creationId xmlns:a16="http://schemas.microsoft.com/office/drawing/2014/main" id="{7A840BA1-1F15-5D83-C841-665FC5B1A939}"/>
              </a:ext>
            </a:extLst>
          </p:cNvPr>
          <p:cNvGraphicFramePr>
            <a:graphicFrameLocks noGrp="1"/>
          </p:cNvGraphicFramePr>
          <p:nvPr>
            <p:extLst>
              <p:ext uri="{D42A27DB-BD31-4B8C-83A1-F6EECF244321}">
                <p14:modId xmlns:p14="http://schemas.microsoft.com/office/powerpoint/2010/main" val="468062216"/>
              </p:ext>
            </p:extLst>
          </p:nvPr>
        </p:nvGraphicFramePr>
        <p:xfrm>
          <a:off x="720000" y="1432560"/>
          <a:ext cx="7704000" cy="2687320"/>
        </p:xfrm>
        <a:graphic>
          <a:graphicData uri="http://schemas.openxmlformats.org/drawingml/2006/table">
            <a:tbl>
              <a:tblPr firstRow="1" bandRow="1">
                <a:tableStyleId>{12B09812-A647-4515-9731-A2773E5B4820}</a:tableStyleId>
              </a:tblPr>
              <a:tblGrid>
                <a:gridCol w="1349365">
                  <a:extLst>
                    <a:ext uri="{9D8B030D-6E8A-4147-A177-3AD203B41FA5}">
                      <a16:colId xmlns:a16="http://schemas.microsoft.com/office/drawing/2014/main" val="658255622"/>
                    </a:ext>
                  </a:extLst>
                </a:gridCol>
                <a:gridCol w="1374875">
                  <a:extLst>
                    <a:ext uri="{9D8B030D-6E8A-4147-A177-3AD203B41FA5}">
                      <a16:colId xmlns:a16="http://schemas.microsoft.com/office/drawing/2014/main" val="498608872"/>
                    </a:ext>
                  </a:extLst>
                </a:gridCol>
                <a:gridCol w="3032760">
                  <a:extLst>
                    <a:ext uri="{9D8B030D-6E8A-4147-A177-3AD203B41FA5}">
                      <a16:colId xmlns:a16="http://schemas.microsoft.com/office/drawing/2014/main" val="3184971111"/>
                    </a:ext>
                  </a:extLst>
                </a:gridCol>
                <a:gridCol w="1040720">
                  <a:extLst>
                    <a:ext uri="{9D8B030D-6E8A-4147-A177-3AD203B41FA5}">
                      <a16:colId xmlns:a16="http://schemas.microsoft.com/office/drawing/2014/main" val="2909220463"/>
                    </a:ext>
                  </a:extLst>
                </a:gridCol>
                <a:gridCol w="906280">
                  <a:extLst>
                    <a:ext uri="{9D8B030D-6E8A-4147-A177-3AD203B41FA5}">
                      <a16:colId xmlns:a16="http://schemas.microsoft.com/office/drawing/2014/main" val="106503066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Nome</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Difficoltà</a:t>
                      </a:r>
                    </a:p>
                  </a:txBody>
                  <a:tcPr anchor="ctr">
                    <a:solidFill>
                      <a:schemeClr val="bg1"/>
                    </a:solidFill>
                  </a:tcPr>
                </a:tc>
                <a:tc>
                  <a:txBody>
                    <a:bodyPr/>
                    <a:lstStyle/>
                    <a:p>
                      <a:pPr algn="ctr"/>
                      <a:r>
                        <a:rPr lang="it-IT" b="1" dirty="0">
                          <a:solidFill>
                            <a:schemeClr val="bg2"/>
                          </a:solidFill>
                        </a:rPr>
                        <a:t>Priorità</a:t>
                      </a:r>
                    </a:p>
                  </a:txBody>
                  <a:tcPr anchor="ctr">
                    <a:solidFill>
                      <a:schemeClr val="bg1"/>
                    </a:solidFill>
                  </a:tcPr>
                </a:tc>
                <a:extLst>
                  <a:ext uri="{0D108BD9-81ED-4DB2-BD59-A6C34878D82A}">
                    <a16:rowId xmlns:a16="http://schemas.microsoft.com/office/drawing/2014/main" val="2367013881"/>
                  </a:ext>
                </a:extLst>
              </a:tr>
              <a:tr h="370840">
                <a:tc>
                  <a:txBody>
                    <a:bodyPr/>
                    <a:lstStyle/>
                    <a:p>
                      <a:pPr algn="ctr"/>
                      <a:r>
                        <a:rPr lang="it-IT" dirty="0"/>
                        <a:t>RNF_IM_1</a:t>
                      </a:r>
                    </a:p>
                  </a:txBody>
                  <a:tcPr anchor="ctr"/>
                </a:tc>
                <a:tc>
                  <a:txBody>
                    <a:bodyPr/>
                    <a:lstStyle/>
                    <a:p>
                      <a:pPr algn="ctr"/>
                      <a:r>
                        <a:rPr lang="it-IT" dirty="0"/>
                        <a:t>Aggiunta nuove features</a:t>
                      </a:r>
                    </a:p>
                  </a:txBody>
                  <a:tcPr anchor="ctr"/>
                </a:tc>
                <a:tc>
                  <a:txBody>
                    <a:bodyPr/>
                    <a:lstStyle/>
                    <a:p>
                      <a:pPr algn="just"/>
                      <a:r>
                        <a:rPr lang="it-IT" dirty="0"/>
                        <a:t>Il sistema dovrà essere in grado di adattarsi completamente </a:t>
                      </a:r>
                      <a:r>
                        <a:rPr lang="it-IT" dirty="0">
                          <a:highlight>
                            <a:srgbClr val="FFFF00"/>
                          </a:highlight>
                        </a:rPr>
                        <a:t>alle</a:t>
                      </a:r>
                      <a:r>
                        <a:rPr lang="it-IT" dirty="0"/>
                        <a:t> features aggiunte nel tempo  evitando, quanto più possibile, errori di sistema.</a:t>
                      </a:r>
                    </a:p>
                  </a:txBody>
                  <a:tcPr/>
                </a:tc>
                <a:tc>
                  <a:txBody>
                    <a:bodyPr/>
                    <a:lstStyle/>
                    <a:p>
                      <a:pPr algn="ctr"/>
                      <a:r>
                        <a:rPr lang="it-IT" dirty="0"/>
                        <a:t>Difficile</a:t>
                      </a:r>
                    </a:p>
                  </a:txBody>
                  <a:tcPr anchor="ctr"/>
                </a:tc>
                <a:tc>
                  <a:txBody>
                    <a:bodyPr/>
                    <a:lstStyle/>
                    <a:p>
                      <a:pPr algn="ctr"/>
                      <a:r>
                        <a:rPr lang="it-IT" dirty="0"/>
                        <a:t>Elevata</a:t>
                      </a:r>
                    </a:p>
                  </a:txBody>
                  <a:tcPr anchor="ctr"/>
                </a:tc>
                <a:extLst>
                  <a:ext uri="{0D108BD9-81ED-4DB2-BD59-A6C34878D82A}">
                    <a16:rowId xmlns:a16="http://schemas.microsoft.com/office/drawing/2014/main" val="4091812199"/>
                  </a:ext>
                </a:extLst>
              </a:tr>
              <a:tr h="370840">
                <a:tc>
                  <a:txBody>
                    <a:bodyPr/>
                    <a:lstStyle/>
                    <a:p>
                      <a:pPr algn="ctr"/>
                      <a:r>
                        <a:rPr lang="it-IT" dirty="0"/>
                        <a:t>RNF_IM_2</a:t>
                      </a:r>
                    </a:p>
                  </a:txBody>
                  <a:tcPr anchor="ctr"/>
                </a:tc>
                <a:tc>
                  <a:txBody>
                    <a:bodyPr/>
                    <a:lstStyle/>
                    <a:p>
                      <a:pPr algn="ctr"/>
                      <a:r>
                        <a:rPr lang="it-IT" dirty="0"/>
                        <a:t>Linguaggi</a:t>
                      </a:r>
                    </a:p>
                  </a:txBody>
                  <a:tcPr anchor="ctr"/>
                </a:tc>
                <a:tc>
                  <a:txBody>
                    <a:bodyPr/>
                    <a:lstStyle/>
                    <a:p>
                      <a:pPr algn="just"/>
                      <a:r>
                        <a:rPr lang="it-IT" dirty="0"/>
                        <a:t>Il sistema sarà sviluppato e manutenuto attraverso il linguaggio di programmazione «Java» lato server, «Javascript» lato client e «MySQL» per il database.</a:t>
                      </a:r>
                    </a:p>
                  </a:txBody>
                  <a:tcPr/>
                </a:tc>
                <a:tc>
                  <a:txBody>
                    <a:bodyPr/>
                    <a:lstStyle/>
                    <a:p>
                      <a:pPr algn="ctr"/>
                      <a:r>
                        <a:rPr lang="it-IT" dirty="0"/>
                        <a:t>Difficile</a:t>
                      </a:r>
                    </a:p>
                  </a:txBody>
                  <a:tcPr anchor="ctr"/>
                </a:tc>
                <a:tc>
                  <a:txBody>
                    <a:bodyPr/>
                    <a:lstStyle/>
                    <a:p>
                      <a:pPr algn="ctr"/>
                      <a:r>
                        <a:rPr lang="it-IT" dirty="0"/>
                        <a:t>Elevata</a:t>
                      </a:r>
                    </a:p>
                  </a:txBody>
                  <a:tcPr anchor="ctr"/>
                </a:tc>
                <a:extLst>
                  <a:ext uri="{0D108BD9-81ED-4DB2-BD59-A6C34878D82A}">
                    <a16:rowId xmlns:a16="http://schemas.microsoft.com/office/drawing/2014/main" val="3622045390"/>
                  </a:ext>
                </a:extLst>
              </a:tr>
            </a:tbl>
          </a:graphicData>
        </a:graphic>
      </p:graphicFrame>
    </p:spTree>
    <p:extLst>
      <p:ext uri="{BB962C8B-B14F-4D97-AF65-F5344CB8AC3E}">
        <p14:creationId xmlns:p14="http://schemas.microsoft.com/office/powerpoint/2010/main" val="2764053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4165395263"/>
              </p:ext>
            </p:extLst>
          </p:nvPr>
        </p:nvGraphicFramePr>
        <p:xfrm>
          <a:off x="720000" y="1868170"/>
          <a:ext cx="7704000" cy="140716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r>
                        <a:rPr lang="it-IT" dirty="0"/>
                        <a:t>SC_GLB_1: Aggiunta manuale di un libro non presente nella piattaforma</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r>
                        <a:rPr lang="it-IT" dirty="0"/>
                        <a:t>Lettore: Elisa</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r>
                        <a:rPr lang="it-IT" dirty="0"/>
                        <a:t>Il lettore inserisce manualmente il libro che non risulta essere presente nel database della piattaforma</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4218754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53966081"/>
              </p:ext>
            </p:extLst>
          </p:nvPr>
        </p:nvGraphicFramePr>
        <p:xfrm>
          <a:off x="720000" y="1432560"/>
          <a:ext cx="7704000" cy="1833880"/>
        </p:xfrm>
        <a:graphic>
          <a:graphicData uri="http://schemas.openxmlformats.org/drawingml/2006/table">
            <a:tbl>
              <a:tblPr firstRow="1" bandRow="1">
                <a:tableStyleId>{12B09812-A647-4515-9731-A2773E5B4820}</a:tableStyleId>
              </a:tblPr>
              <a:tblGrid>
                <a:gridCol w="3859620">
                  <a:extLst>
                    <a:ext uri="{9D8B030D-6E8A-4147-A177-3AD203B41FA5}">
                      <a16:colId xmlns:a16="http://schemas.microsoft.com/office/drawing/2014/main" val="4178943520"/>
                    </a:ext>
                  </a:extLst>
                </a:gridCol>
                <a:gridCol w="384438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Elisa vuole iniziare a leggere un nuovo libro e tenerne traccia per la sua sessione di lettura. Si collega alla piattaforma e si trasferisce alla pagina di ricerca. </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visualizza  un  form  di  ricerca  per l’inserimento dei dati del libro da ricercare.</a:t>
                      </a:r>
                    </a:p>
                  </a:txBody>
                  <a:tcPr/>
                </a:tc>
                <a:extLst>
                  <a:ext uri="{0D108BD9-81ED-4DB2-BD59-A6C34878D82A}">
                    <a16:rowId xmlns:a16="http://schemas.microsoft.com/office/drawing/2014/main" val="3525057078"/>
                  </a:ext>
                </a:extLst>
              </a:tr>
            </a:tbl>
          </a:graphicData>
        </a:graphic>
      </p:graphicFrame>
    </p:spTree>
    <p:extLst>
      <p:ext uri="{BB962C8B-B14F-4D97-AF65-F5344CB8AC3E}">
        <p14:creationId xmlns:p14="http://schemas.microsoft.com/office/powerpoint/2010/main" val="2958561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768907800"/>
              </p:ext>
            </p:extLst>
          </p:nvPr>
        </p:nvGraphicFramePr>
        <p:xfrm>
          <a:off x="720000" y="1432560"/>
          <a:ext cx="7704000" cy="2418080"/>
        </p:xfrm>
        <a:graphic>
          <a:graphicData uri="http://schemas.openxmlformats.org/drawingml/2006/table">
            <a:tbl>
              <a:tblPr firstRow="1" bandRow="1">
                <a:tableStyleId>{12B09812-A647-4515-9731-A2773E5B4820}</a:tableStyleId>
              </a:tblPr>
              <a:tblGrid>
                <a:gridCol w="3859620">
                  <a:extLst>
                    <a:ext uri="{9D8B030D-6E8A-4147-A177-3AD203B41FA5}">
                      <a16:colId xmlns:a16="http://schemas.microsoft.com/office/drawing/2014/main" val="4178943520"/>
                    </a:ext>
                  </a:extLst>
                </a:gridCol>
                <a:gridCol w="384438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Elisa inserisce il nome del libro da aggiungere ed attende l’esito della ricerca.</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provvede a verificare la corrispondenza della ricerca ma, la ricerca, non ha prodotto risultati. Il sistema comunica all’utente l’assenza del suddetto libro e suggerisce l’inserimento manuale.</a:t>
                      </a:r>
                    </a:p>
                  </a:txBody>
                  <a:tcPr/>
                </a:tc>
                <a:extLst>
                  <a:ext uri="{0D108BD9-81ED-4DB2-BD59-A6C34878D82A}">
                    <a16:rowId xmlns:a16="http://schemas.microsoft.com/office/drawing/2014/main" val="3525057078"/>
                  </a:ext>
                </a:extLst>
              </a:tr>
              <a:tr h="370840">
                <a:tc>
                  <a:txBody>
                    <a:bodyPr/>
                    <a:lstStyle/>
                    <a:p>
                      <a:pPr algn="just"/>
                      <a:r>
                        <a:rPr lang="it-IT" dirty="0"/>
                        <a:t>Elisa seleziona l’inserimento manuale del libro.</a:t>
                      </a:r>
                    </a:p>
                  </a:txBody>
                  <a:tcPr/>
                </a:tc>
                <a:tc>
                  <a:txBody>
                    <a:bodyPr/>
                    <a:lstStyle/>
                    <a:p>
                      <a:pPr algn="just"/>
                      <a:endParaRPr lang="it-IT" dirty="0"/>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265948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Gestione Libro</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1034601516"/>
              </p:ext>
            </p:extLst>
          </p:nvPr>
        </p:nvGraphicFramePr>
        <p:xfrm>
          <a:off x="720000" y="1432560"/>
          <a:ext cx="7704000" cy="34188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endParaRPr lang="it-IT" dirty="0"/>
                    </a:p>
                  </a:txBody>
                  <a:tcPr/>
                </a:tc>
                <a:tc>
                  <a:txBody>
                    <a:bodyPr/>
                    <a:lstStyle/>
                    <a:p>
                      <a:pPr algn="just"/>
                      <a:r>
                        <a:rPr lang="it-IT" dirty="0"/>
                        <a:t>Il sistema mostrerà la pagina per l’inserimento dei dati.</a:t>
                      </a:r>
                    </a:p>
                  </a:txBody>
                  <a:tcPr/>
                </a:tc>
                <a:extLst>
                  <a:ext uri="{0D108BD9-81ED-4DB2-BD59-A6C34878D82A}">
                    <a16:rowId xmlns:a16="http://schemas.microsoft.com/office/drawing/2014/main" val="100465884"/>
                  </a:ext>
                </a:extLst>
              </a:tr>
              <a:tr h="370840">
                <a:tc>
                  <a:txBody>
                    <a:bodyPr/>
                    <a:lstStyle/>
                    <a:p>
                      <a:pPr algn="just"/>
                      <a:r>
                        <a:rPr lang="it-IT" dirty="0"/>
                        <a:t>Elisa controlla i dati richiesti ed inserisce i seguenti valori:</a:t>
                      </a:r>
                    </a:p>
                    <a:p>
                      <a:pPr marL="285750" indent="-285750" algn="just">
                        <a:buFont typeface="Arial" panose="020B0604020202020204" pitchFamily="34" charset="0"/>
                        <a:buChar char="•"/>
                      </a:pPr>
                      <a:r>
                        <a:rPr lang="it-IT" dirty="0"/>
                        <a:t>Titolo: “Le avventure di Christian”</a:t>
                      </a:r>
                    </a:p>
                    <a:p>
                      <a:pPr marL="285750" indent="-285750" algn="just">
                        <a:buFont typeface="Arial" panose="020B0604020202020204" pitchFamily="34" charset="0"/>
                        <a:buChar char="•"/>
                      </a:pPr>
                      <a:r>
                        <a:rPr lang="it-IT" dirty="0"/>
                        <a:t>Autore: “Vincenza </a:t>
                      </a:r>
                      <a:r>
                        <a:rPr lang="it-IT" dirty="0" err="1"/>
                        <a:t>Ladanza</a:t>
                      </a:r>
                      <a:r>
                        <a:rPr lang="it-IT" dirty="0"/>
                        <a:t>”</a:t>
                      </a:r>
                    </a:p>
                    <a:p>
                      <a:pPr marL="285750" indent="-285750" algn="just">
                        <a:buFont typeface="Arial" panose="020B0604020202020204" pitchFamily="34" charset="0"/>
                        <a:buChar char="•"/>
                      </a:pPr>
                      <a:r>
                        <a:rPr lang="it-IT" dirty="0"/>
                        <a:t>ISBN : “9785142293459” </a:t>
                      </a:r>
                    </a:p>
                  </a:txBody>
                  <a:tcPr/>
                </a:tc>
                <a:tc>
                  <a:txBody>
                    <a:bodyPr/>
                    <a:lstStyle/>
                    <a:p>
                      <a:pPr algn="just"/>
                      <a:endParaRPr lang="it-IT" dirty="0"/>
                    </a:p>
                  </a:txBody>
                  <a:tcPr/>
                </a:tc>
                <a:extLst>
                  <a:ext uri="{0D108BD9-81ED-4DB2-BD59-A6C34878D82A}">
                    <a16:rowId xmlns:a16="http://schemas.microsoft.com/office/drawing/2014/main" val="3525057078"/>
                  </a:ext>
                </a:extLst>
              </a:tr>
              <a:tr h="144780">
                <a:tc>
                  <a:txBody>
                    <a:bodyPr/>
                    <a:lstStyle/>
                    <a:p>
                      <a:pPr algn="just"/>
                      <a:endParaRPr lang="it-IT" dirty="0"/>
                    </a:p>
                  </a:txBody>
                  <a:tcPr/>
                </a:tc>
                <a:tc>
                  <a:txBody>
                    <a:bodyPr/>
                    <a:lstStyle/>
                    <a:p>
                      <a:pPr algn="just"/>
                      <a:r>
                        <a:rPr lang="it-IT" dirty="0"/>
                        <a:t>Il sistema verificherà la presenza dei valore nei rispettivi campi obbligatori; Controllerà quindi la correttezza dell’IBSN (diverso da tutti gli altri libri esistenti). In seguito il sistema comunicherà all’utente che l’aggiunta del libro ha avuto esito positivo.</a:t>
                      </a:r>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4262161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3198811250"/>
              </p:ext>
            </p:extLst>
          </p:nvPr>
        </p:nvGraphicFramePr>
        <p:xfrm>
          <a:off x="720000" y="1761490"/>
          <a:ext cx="7704000" cy="140716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pPr algn="l"/>
                      <a:r>
                        <a:rPr lang="it-IT" dirty="0"/>
                        <a:t>SC_GC_1: Modifica della classifica.</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pPr algn="l"/>
                      <a:r>
                        <a:rPr lang="it-IT" dirty="0"/>
                        <a:t>Lettore: Francesco</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pPr algn="l"/>
                      <a:r>
                        <a:rPr lang="it-IT" dirty="0"/>
                        <a:t>Dopo  la  generazione  della  classifica verrà attribuito il  punteggio, con il relativo aggiornamento delle posizioni, ai partecipanti  della competizione.</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2299181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385920744"/>
              </p:ext>
            </p:extLst>
          </p:nvPr>
        </p:nvGraphicFramePr>
        <p:xfrm>
          <a:off x="720000" y="143256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Francesco, appassionato di lettura, è registrato da diverso tempo alla piattaforma e intende leggere il romanzo “Guerra e pace” di cui ne ha letto gran parte. Francesco continua quindi la sua lettura impostando una sessione.</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algn="just"/>
                      <a:r>
                        <a:rPr lang="it-IT" dirty="0"/>
                        <a:t>Il sistema, al termine della sessione di lettura dell’utente, incrementerà il contatore dei minuti totali letti e ricalcolerà il punteggio dell’utente. Al termine di tale operazione, il sistema aggiornerà la classifica e, se necessario, effettuerà le correzioni delle posizioni dei partecipanti.</a:t>
                      </a:r>
                    </a:p>
                  </a:txBody>
                  <a:tcPr/>
                </a:tc>
                <a:extLst>
                  <a:ext uri="{0D108BD9-81ED-4DB2-BD59-A6C34878D82A}">
                    <a16:rowId xmlns:a16="http://schemas.microsoft.com/office/drawing/2014/main" val="3525057078"/>
                  </a:ext>
                </a:extLst>
              </a:tr>
              <a:tr h="144780">
                <a:tc>
                  <a:txBody>
                    <a:bodyPr/>
                    <a:lstStyle/>
                    <a:p>
                      <a:pPr algn="just"/>
                      <a:r>
                        <a:rPr lang="it-IT" dirty="0"/>
                        <a:t>Francesco, dopo la sessione di lettura, si reca </a:t>
                      </a:r>
                    </a:p>
                    <a:p>
                      <a:pPr algn="just"/>
                      <a:r>
                        <a:rPr lang="it-IT" dirty="0"/>
                        <a:t>nella schermata della classifica.</a:t>
                      </a:r>
                    </a:p>
                  </a:txBody>
                  <a:tcPr/>
                </a:tc>
                <a:tc>
                  <a:txBody>
                    <a:bodyPr/>
                    <a:lstStyle/>
                    <a:p>
                      <a:pPr algn="just"/>
                      <a:endParaRPr lang="it-IT" dirty="0"/>
                    </a:p>
                  </a:txBody>
                  <a:tcPr/>
                </a:tc>
                <a:extLst>
                  <a:ext uri="{0D108BD9-81ED-4DB2-BD59-A6C34878D82A}">
                    <a16:rowId xmlns:a16="http://schemas.microsoft.com/office/drawing/2014/main" val="2165209857"/>
                  </a:ext>
                </a:extLst>
              </a:tr>
            </a:tbl>
          </a:graphicData>
        </a:graphic>
      </p:graphicFrame>
    </p:spTree>
    <p:extLst>
      <p:ext uri="{BB962C8B-B14F-4D97-AF65-F5344CB8AC3E}">
        <p14:creationId xmlns:p14="http://schemas.microsoft.com/office/powerpoint/2010/main" val="155276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Modifica classifica</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4216512669"/>
              </p:ext>
            </p:extLst>
          </p:nvPr>
        </p:nvGraphicFramePr>
        <p:xfrm>
          <a:off x="720000" y="1432560"/>
          <a:ext cx="7704000" cy="16205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endParaRPr lang="it-IT" dirty="0"/>
                    </a:p>
                  </a:txBody>
                  <a:tcPr/>
                </a:tc>
                <a:tc>
                  <a:txBody>
                    <a:bodyPr/>
                    <a:lstStyle/>
                    <a:p>
                      <a:pPr algn="just"/>
                      <a:r>
                        <a:rPr lang="it-IT" dirty="0"/>
                        <a:t>Il sistema elaborerà la classifica e la mostrerà </a:t>
                      </a:r>
                    </a:p>
                    <a:p>
                      <a:pPr algn="just"/>
                      <a:r>
                        <a:rPr lang="it-IT" dirty="0"/>
                        <a:t>nella schermata apposita.</a:t>
                      </a:r>
                    </a:p>
                  </a:txBody>
                  <a:tcPr/>
                </a:tc>
                <a:extLst>
                  <a:ext uri="{0D108BD9-81ED-4DB2-BD59-A6C34878D82A}">
                    <a16:rowId xmlns:a16="http://schemas.microsoft.com/office/drawing/2014/main" val="100465884"/>
                  </a:ext>
                </a:extLst>
              </a:tr>
              <a:tr h="370840">
                <a:tc>
                  <a:txBody>
                    <a:bodyPr/>
                    <a:lstStyle/>
                    <a:p>
                      <a:pPr algn="just"/>
                      <a:r>
                        <a:rPr lang="it-IT" dirty="0"/>
                        <a:t>Francesco scorre la classifica finché non trova </a:t>
                      </a:r>
                    </a:p>
                    <a:p>
                      <a:pPr algn="just"/>
                      <a:r>
                        <a:rPr lang="it-IT" dirty="0"/>
                        <a:t>il suo nome utente per visualizzare il risultato ottenuto (punteggio e posizione).</a:t>
                      </a:r>
                    </a:p>
                  </a:txBody>
                  <a:tcPr/>
                </a:tc>
                <a:tc>
                  <a:txBody>
                    <a:bodyPr/>
                    <a:lstStyle/>
                    <a:p>
                      <a:pPr algn="just"/>
                      <a:endParaRPr lang="it-IT" dirty="0"/>
                    </a:p>
                  </a:txBody>
                  <a:tcPr/>
                </a:tc>
                <a:extLst>
                  <a:ext uri="{0D108BD9-81ED-4DB2-BD59-A6C34878D82A}">
                    <a16:rowId xmlns:a16="http://schemas.microsoft.com/office/drawing/2014/main" val="3525057078"/>
                  </a:ext>
                </a:extLst>
              </a:tr>
            </a:tbl>
          </a:graphicData>
        </a:graphic>
      </p:graphicFrame>
    </p:spTree>
    <p:extLst>
      <p:ext uri="{BB962C8B-B14F-4D97-AF65-F5344CB8AC3E}">
        <p14:creationId xmlns:p14="http://schemas.microsoft.com/office/powerpoint/2010/main" val="136460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1CF808-3D3D-255B-74D4-37255B686FF9}"/>
              </a:ext>
            </a:extLst>
          </p:cNvPr>
          <p:cNvSpPr>
            <a:spLocks noGrp="1"/>
          </p:cNvSpPr>
          <p:nvPr>
            <p:ph type="title"/>
          </p:nvPr>
        </p:nvSpPr>
        <p:spPr/>
        <p:txBody>
          <a:bodyPr/>
          <a:lstStyle/>
          <a:p>
            <a:r>
              <a:rPr lang="it-IT" dirty="0"/>
              <a:t>Obiettivo Del Sistema</a:t>
            </a:r>
          </a:p>
        </p:txBody>
      </p:sp>
      <p:sp>
        <p:nvSpPr>
          <p:cNvPr id="3" name="Sottotitolo 2">
            <a:extLst>
              <a:ext uri="{FF2B5EF4-FFF2-40B4-BE49-F238E27FC236}">
                <a16:creationId xmlns:a16="http://schemas.microsoft.com/office/drawing/2014/main" id="{C0AEE1AA-7996-624C-93CB-87834C128FF1}"/>
              </a:ext>
            </a:extLst>
          </p:cNvPr>
          <p:cNvSpPr>
            <a:spLocks noGrp="1"/>
          </p:cNvSpPr>
          <p:nvPr>
            <p:ph type="subTitle" idx="1"/>
          </p:nvPr>
        </p:nvSpPr>
        <p:spPr>
          <a:xfrm rot="-458">
            <a:off x="821002" y="1740330"/>
            <a:ext cx="7501996" cy="1800000"/>
          </a:xfrm>
        </p:spPr>
        <p:txBody>
          <a:bodyPr anchor="ctr"/>
          <a:lstStyle/>
          <a:p>
            <a:pPr marL="139700" indent="0" algn="just">
              <a:buNone/>
            </a:pPr>
            <a:r>
              <a:rPr lang="it-IT" dirty="0"/>
              <a:t>Il focus principale di </a:t>
            </a:r>
            <a:r>
              <a:rPr lang="it-IT" b="1" dirty="0"/>
              <a:t>Bookster</a:t>
            </a:r>
            <a:r>
              <a:rPr lang="it-IT" dirty="0"/>
              <a:t> è quello di </a:t>
            </a:r>
            <a:r>
              <a:rPr lang="it-IT" b="1" dirty="0"/>
              <a:t>promuovere la lettura </a:t>
            </a:r>
            <a:r>
              <a:rPr lang="it-IT" dirty="0"/>
              <a:t>tra tutte le fasce d'età, con l'obiettivo di ridurre nel medio-lungo termine il fenomeno della dispersione letteraria.</a:t>
            </a:r>
          </a:p>
          <a:p>
            <a:pPr marL="139700" indent="0" algn="just">
              <a:buNone/>
            </a:pPr>
            <a:endParaRPr lang="it-IT" dirty="0"/>
          </a:p>
          <a:p>
            <a:pPr marL="139700" indent="0" algn="just">
              <a:buNone/>
            </a:pPr>
            <a:r>
              <a:rPr lang="it-IT" dirty="0"/>
              <a:t>Per raggiungere tale obiettivo, Bookster utilizza un </a:t>
            </a:r>
            <a:r>
              <a:rPr lang="it-IT" b="1" dirty="0"/>
              <a:t>approccio innovativo e</a:t>
            </a:r>
            <a:r>
              <a:rPr lang="it-IT" dirty="0"/>
              <a:t> </a:t>
            </a:r>
            <a:r>
              <a:rPr lang="it-IT" b="1" dirty="0"/>
              <a:t>tecnologico </a:t>
            </a:r>
            <a:r>
              <a:rPr lang="it-IT" dirty="0"/>
              <a:t>per sensibilizzare, e di conseguenza avvicinare, le persone al mondo della lettura. Grazie alla nostra piattaforma web, i lettori avranno la possibilità di creare delle vere e proprie tracklist personalizzate in base alle proprie letture.</a:t>
            </a:r>
          </a:p>
        </p:txBody>
      </p:sp>
    </p:spTree>
    <p:extLst>
      <p:ext uri="{BB962C8B-B14F-4D97-AF65-F5344CB8AC3E}">
        <p14:creationId xmlns:p14="http://schemas.microsoft.com/office/powerpoint/2010/main" val="3566821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Registrazione utente</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307A66F4-7D70-8CE3-8F7E-2EDBE17B08C9}"/>
              </a:ext>
            </a:extLst>
          </p:cNvPr>
          <p:cNvGraphicFramePr>
            <a:graphicFrameLocks noGrp="1"/>
          </p:cNvGraphicFramePr>
          <p:nvPr>
            <p:extLst>
              <p:ext uri="{D42A27DB-BD31-4B8C-83A1-F6EECF244321}">
                <p14:modId xmlns:p14="http://schemas.microsoft.com/office/powerpoint/2010/main" val="2994840302"/>
              </p:ext>
            </p:extLst>
          </p:nvPr>
        </p:nvGraphicFramePr>
        <p:xfrm>
          <a:off x="720000" y="1941830"/>
          <a:ext cx="7704000" cy="1259840"/>
        </p:xfrm>
        <a:graphic>
          <a:graphicData uri="http://schemas.openxmlformats.org/drawingml/2006/table">
            <a:tbl>
              <a:tblPr firstRow="1" bandRow="1">
                <a:tableStyleId>{12B09812-A647-4515-9731-A2773E5B4820}</a:tableStyleId>
              </a:tblPr>
              <a:tblGrid>
                <a:gridCol w="1489800">
                  <a:extLst>
                    <a:ext uri="{9D8B030D-6E8A-4147-A177-3AD203B41FA5}">
                      <a16:colId xmlns:a16="http://schemas.microsoft.com/office/drawing/2014/main" val="3041042074"/>
                    </a:ext>
                  </a:extLst>
                </a:gridCol>
                <a:gridCol w="6214200">
                  <a:extLst>
                    <a:ext uri="{9D8B030D-6E8A-4147-A177-3AD203B41FA5}">
                      <a16:colId xmlns:a16="http://schemas.microsoft.com/office/drawing/2014/main" val="128451611"/>
                    </a:ext>
                  </a:extLst>
                </a:gridCol>
              </a:tblGrid>
              <a:tr h="370840">
                <a:tc>
                  <a:txBody>
                    <a:bodyPr/>
                    <a:lstStyle/>
                    <a:p>
                      <a:pPr algn="l"/>
                      <a:r>
                        <a:rPr lang="it-IT" b="1" dirty="0">
                          <a:solidFill>
                            <a:schemeClr val="bg2"/>
                          </a:solidFill>
                        </a:rPr>
                        <a:t>NOME </a:t>
                      </a:r>
                    </a:p>
                    <a:p>
                      <a:pPr algn="l"/>
                      <a:r>
                        <a:rPr lang="it-IT" b="1" dirty="0">
                          <a:solidFill>
                            <a:schemeClr val="bg2"/>
                          </a:solidFill>
                        </a:rPr>
                        <a:t>SCENARIO</a:t>
                      </a:r>
                    </a:p>
                  </a:txBody>
                  <a:tcPr anchor="ctr">
                    <a:solidFill>
                      <a:schemeClr val="bg1"/>
                    </a:solidFill>
                  </a:tcPr>
                </a:tc>
                <a:tc>
                  <a:txBody>
                    <a:bodyPr/>
                    <a:lstStyle/>
                    <a:p>
                      <a:pPr algn="l"/>
                      <a:r>
                        <a:rPr lang="it-IT" dirty="0"/>
                        <a:t>SC_GU_1: Registrazione di un nuovo utente.</a:t>
                      </a:r>
                    </a:p>
                  </a:txBody>
                  <a:tcPr anchor="ctr"/>
                </a:tc>
                <a:extLst>
                  <a:ext uri="{0D108BD9-81ED-4DB2-BD59-A6C34878D82A}">
                    <a16:rowId xmlns:a16="http://schemas.microsoft.com/office/drawing/2014/main" val="2427839426"/>
                  </a:ext>
                </a:extLst>
              </a:tr>
              <a:tr h="370840">
                <a:tc>
                  <a:txBody>
                    <a:bodyPr/>
                    <a:lstStyle/>
                    <a:p>
                      <a:pPr algn="l"/>
                      <a:r>
                        <a:rPr lang="it-IT" b="1" dirty="0">
                          <a:solidFill>
                            <a:schemeClr val="bg2"/>
                          </a:solidFill>
                        </a:rPr>
                        <a:t>ATTORI</a:t>
                      </a:r>
                    </a:p>
                  </a:txBody>
                  <a:tcPr anchor="ctr">
                    <a:solidFill>
                      <a:schemeClr val="bg1"/>
                    </a:solidFill>
                  </a:tcPr>
                </a:tc>
                <a:tc>
                  <a:txBody>
                    <a:bodyPr/>
                    <a:lstStyle/>
                    <a:p>
                      <a:pPr algn="l"/>
                      <a:r>
                        <a:rPr lang="it-IT" dirty="0"/>
                        <a:t>Ospite: Mario</a:t>
                      </a:r>
                    </a:p>
                  </a:txBody>
                  <a:tcPr anchor="ctr"/>
                </a:tc>
                <a:extLst>
                  <a:ext uri="{0D108BD9-81ED-4DB2-BD59-A6C34878D82A}">
                    <a16:rowId xmlns:a16="http://schemas.microsoft.com/office/drawing/2014/main" val="3046619839"/>
                  </a:ext>
                </a:extLst>
              </a:tr>
              <a:tr h="370840">
                <a:tc>
                  <a:txBody>
                    <a:bodyPr/>
                    <a:lstStyle/>
                    <a:p>
                      <a:pPr algn="l"/>
                      <a:r>
                        <a:rPr lang="it-IT" b="1" dirty="0">
                          <a:solidFill>
                            <a:schemeClr val="bg2"/>
                          </a:solidFill>
                        </a:rPr>
                        <a:t>DESCRIZIONE</a:t>
                      </a:r>
                    </a:p>
                  </a:txBody>
                  <a:tcPr anchor="ctr">
                    <a:solidFill>
                      <a:schemeClr val="bg1"/>
                    </a:solidFill>
                  </a:tcPr>
                </a:tc>
                <a:tc>
                  <a:txBody>
                    <a:bodyPr/>
                    <a:lstStyle/>
                    <a:p>
                      <a:pPr algn="l"/>
                      <a:r>
                        <a:rPr lang="it-IT" dirty="0"/>
                        <a:t>L’Ospite intende registrarsi alla piattaforma.</a:t>
                      </a:r>
                    </a:p>
                  </a:txBody>
                  <a:tcPr anchor="ctr"/>
                </a:tc>
                <a:extLst>
                  <a:ext uri="{0D108BD9-81ED-4DB2-BD59-A6C34878D82A}">
                    <a16:rowId xmlns:a16="http://schemas.microsoft.com/office/drawing/2014/main" val="1400816965"/>
                  </a:ext>
                </a:extLst>
              </a:tr>
            </a:tbl>
          </a:graphicData>
        </a:graphic>
      </p:graphicFrame>
    </p:spTree>
    <p:extLst>
      <p:ext uri="{BB962C8B-B14F-4D97-AF65-F5344CB8AC3E}">
        <p14:creationId xmlns:p14="http://schemas.microsoft.com/office/powerpoint/2010/main" val="2633059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4. Scenario</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Registrazione utente</a:t>
            </a:r>
            <a:endParaRPr lang="it-IT" dirty="0">
              <a:solidFill>
                <a:srgbClr val="595959"/>
              </a:solidFill>
              <a:latin typeface="Anaheim"/>
              <a:ea typeface="Anaheim"/>
              <a:cs typeface="Anaheim"/>
              <a:sym typeface="Anaheim"/>
            </a:endParaRPr>
          </a:p>
        </p:txBody>
      </p:sp>
      <p:graphicFrame>
        <p:nvGraphicFramePr>
          <p:cNvPr id="5" name="Tabella 5">
            <a:extLst>
              <a:ext uri="{FF2B5EF4-FFF2-40B4-BE49-F238E27FC236}">
                <a16:creationId xmlns:a16="http://schemas.microsoft.com/office/drawing/2014/main" id="{20FF8F33-845A-871A-6965-3E0F6B928BAC}"/>
              </a:ext>
            </a:extLst>
          </p:cNvPr>
          <p:cNvGraphicFramePr>
            <a:graphicFrameLocks noGrp="1"/>
          </p:cNvGraphicFramePr>
          <p:nvPr>
            <p:extLst>
              <p:ext uri="{D42A27DB-BD31-4B8C-83A1-F6EECF244321}">
                <p14:modId xmlns:p14="http://schemas.microsoft.com/office/powerpoint/2010/main" val="2416456591"/>
              </p:ext>
            </p:extLst>
          </p:nvPr>
        </p:nvGraphicFramePr>
        <p:xfrm>
          <a:off x="720000" y="1432560"/>
          <a:ext cx="7704000" cy="35102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4178943520"/>
                    </a:ext>
                  </a:extLst>
                </a:gridCol>
                <a:gridCol w="3852000">
                  <a:extLst>
                    <a:ext uri="{9D8B030D-6E8A-4147-A177-3AD203B41FA5}">
                      <a16:colId xmlns:a16="http://schemas.microsoft.com/office/drawing/2014/main" val="2334097905"/>
                    </a:ext>
                  </a:extLst>
                </a:gridCol>
              </a:tblGrid>
              <a:tr h="370840">
                <a:tc>
                  <a:txBody>
                    <a:bodyPr/>
                    <a:lstStyle/>
                    <a:p>
                      <a:pPr algn="ctr"/>
                      <a:r>
                        <a:rPr lang="it-IT" b="1" dirty="0">
                          <a:solidFill>
                            <a:schemeClr val="bg2"/>
                          </a:solidFill>
                        </a:rPr>
                        <a:t>Lettore</a:t>
                      </a:r>
                    </a:p>
                  </a:txBody>
                  <a:tcPr anchor="ctr">
                    <a:solidFill>
                      <a:schemeClr val="bg1"/>
                    </a:solidFill>
                  </a:tcPr>
                </a:tc>
                <a:tc>
                  <a:txBody>
                    <a:bodyPr/>
                    <a:lstStyle/>
                    <a:p>
                      <a:pPr algn="ctr"/>
                      <a:r>
                        <a:rPr lang="it-IT" b="1" dirty="0">
                          <a:solidFill>
                            <a:schemeClr val="bg2"/>
                          </a:solidFill>
                        </a:rPr>
                        <a:t>Sistema</a:t>
                      </a:r>
                    </a:p>
                  </a:txBody>
                  <a:tcPr anchor="ctr">
                    <a:solidFill>
                      <a:schemeClr val="bg1"/>
                    </a:solidFill>
                  </a:tcPr>
                </a:tc>
                <a:extLst>
                  <a:ext uri="{0D108BD9-81ED-4DB2-BD59-A6C34878D82A}">
                    <a16:rowId xmlns:a16="http://schemas.microsoft.com/office/drawing/2014/main" val="3638689254"/>
                  </a:ext>
                </a:extLst>
              </a:tr>
              <a:tr h="370840">
                <a:tc>
                  <a:txBody>
                    <a:bodyPr/>
                    <a:lstStyle/>
                    <a:p>
                      <a:pPr algn="just"/>
                      <a:r>
                        <a:rPr lang="it-IT" dirty="0"/>
                        <a:t>Mario intende migliorare le sessioni di lettura e, per farlo, decide di affidarsi alla piattaforma «Bookster». Decide quindi di recarsi nella pagina di registrazione e registrarsi.</a:t>
                      </a:r>
                    </a:p>
                  </a:txBody>
                  <a:tcPr/>
                </a:tc>
                <a:tc>
                  <a:txBody>
                    <a:bodyPr/>
                    <a:lstStyle/>
                    <a:p>
                      <a:pPr algn="just"/>
                      <a:endParaRPr lang="it-IT" dirty="0"/>
                    </a:p>
                  </a:txBody>
                  <a:tcPr/>
                </a:tc>
                <a:extLst>
                  <a:ext uri="{0D108BD9-81ED-4DB2-BD59-A6C34878D82A}">
                    <a16:rowId xmlns:a16="http://schemas.microsoft.com/office/drawing/2014/main" val="100465884"/>
                  </a:ext>
                </a:extLst>
              </a:tr>
              <a:tr h="370840">
                <a:tc>
                  <a:txBody>
                    <a:bodyPr/>
                    <a:lstStyle/>
                    <a:p>
                      <a:pPr algn="just"/>
                      <a:endParaRPr lang="it-IT" dirty="0"/>
                    </a:p>
                  </a:txBody>
                  <a:tcPr/>
                </a:tc>
                <a:tc>
                  <a:txBody>
                    <a:bodyPr/>
                    <a:lstStyle/>
                    <a:p>
                      <a:pPr fontAlgn="base"/>
                      <a:r>
                        <a:rPr lang="it-IT" sz="1400" b="0" i="0" u="none" strike="noStrike" cap="none" dirty="0">
                          <a:solidFill>
                            <a:srgbClr val="000000"/>
                          </a:solidFill>
                          <a:effectLst/>
                          <a:latin typeface="Arial"/>
                          <a:ea typeface="Arial"/>
                          <a:cs typeface="Arial"/>
                          <a:sym typeface="Arial"/>
                        </a:rPr>
                        <a:t>Il sistema mostrerà un form per l’inserimento dei dati personali.</a:t>
                      </a:r>
                    </a:p>
                  </a:txBody>
                  <a:tcPr/>
                </a:tc>
                <a:extLst>
                  <a:ext uri="{0D108BD9-81ED-4DB2-BD59-A6C34878D82A}">
                    <a16:rowId xmlns:a16="http://schemas.microsoft.com/office/drawing/2014/main" val="3525057078"/>
                  </a:ext>
                </a:extLst>
              </a:tr>
              <a:tr h="144780">
                <a:tc>
                  <a:txBody>
                    <a:bodyPr/>
                    <a:lstStyle/>
                    <a:p>
                      <a:pPr algn="just"/>
                      <a:r>
                        <a:rPr lang="it-IT" sz="1400" b="0" i="0" u="none" strike="noStrike" cap="none" dirty="0">
                          <a:solidFill>
                            <a:srgbClr val="000000"/>
                          </a:solidFill>
                          <a:effectLst/>
                          <a:latin typeface="Arial"/>
                          <a:ea typeface="Arial"/>
                          <a:cs typeface="Arial"/>
                          <a:sym typeface="Arial"/>
                        </a:rPr>
                        <a:t>Mario inserirà quindi tutti i dati richiesti dal sistema assicurandosi di rispettare le regole sintattiche. Al termine di questo controllo, conferma la registrazione.</a:t>
                      </a:r>
                      <a:endParaRPr lang="it-IT" dirty="0"/>
                    </a:p>
                  </a:txBody>
                  <a:tcPr/>
                </a:tc>
                <a:tc>
                  <a:txBody>
                    <a:bodyPr/>
                    <a:lstStyle/>
                    <a:p>
                      <a:pPr algn="just"/>
                      <a:endParaRPr lang="it-IT" dirty="0"/>
                    </a:p>
                  </a:txBody>
                  <a:tcPr/>
                </a:tc>
                <a:extLst>
                  <a:ext uri="{0D108BD9-81ED-4DB2-BD59-A6C34878D82A}">
                    <a16:rowId xmlns:a16="http://schemas.microsoft.com/office/drawing/2014/main" val="2165209857"/>
                  </a:ext>
                </a:extLst>
              </a:tr>
              <a:tr h="144780">
                <a:tc>
                  <a:txBody>
                    <a:bodyPr/>
                    <a:lstStyle/>
                    <a:p>
                      <a:pPr algn="just"/>
                      <a:endParaRPr lang="it-IT" dirty="0"/>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effettuati tutti i controlli, completerà la registrazione inserendo il nuovo utente nel database e lo reindirizzerà alla homepage.</a:t>
                      </a:r>
                    </a:p>
                  </a:txBody>
                  <a:tcPr/>
                </a:tc>
                <a:extLst>
                  <a:ext uri="{0D108BD9-81ED-4DB2-BD59-A6C34878D82A}">
                    <a16:rowId xmlns:a16="http://schemas.microsoft.com/office/drawing/2014/main" val="1258342674"/>
                  </a:ext>
                </a:extLst>
              </a:tr>
            </a:tbl>
          </a:graphicData>
        </a:graphic>
      </p:graphicFrame>
    </p:spTree>
    <p:extLst>
      <p:ext uri="{BB962C8B-B14F-4D97-AF65-F5344CB8AC3E}">
        <p14:creationId xmlns:p14="http://schemas.microsoft.com/office/powerpoint/2010/main" val="3446747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Use Case Model</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pic>
        <p:nvPicPr>
          <p:cNvPr id="3" name="Immagine 2">
            <a:extLst>
              <a:ext uri="{FF2B5EF4-FFF2-40B4-BE49-F238E27FC236}">
                <a16:creationId xmlns:a16="http://schemas.microsoft.com/office/drawing/2014/main" id="{EDD86419-E8E4-D939-EBB2-06A032BA3C87}"/>
              </a:ext>
            </a:extLst>
          </p:cNvPr>
          <p:cNvPicPr>
            <a:picLocks noChangeAspect="1"/>
          </p:cNvPicPr>
          <p:nvPr/>
        </p:nvPicPr>
        <p:blipFill>
          <a:blip r:embed="rId3"/>
          <a:stretch>
            <a:fillRect/>
          </a:stretch>
        </p:blipFill>
        <p:spPr>
          <a:xfrm>
            <a:off x="2650394" y="1432560"/>
            <a:ext cx="3843211" cy="3497580"/>
          </a:xfrm>
          <a:prstGeom prst="rect">
            <a:avLst/>
          </a:prstGeom>
        </p:spPr>
      </p:pic>
    </p:spTree>
    <p:extLst>
      <p:ext uri="{BB962C8B-B14F-4D97-AF65-F5344CB8AC3E}">
        <p14:creationId xmlns:p14="http://schemas.microsoft.com/office/powerpoint/2010/main" val="3117123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1061186564"/>
              </p:ext>
            </p:extLst>
          </p:nvPr>
        </p:nvGraphicFramePr>
        <p:xfrm>
          <a:off x="720000" y="1432560"/>
          <a:ext cx="7704000" cy="2788920"/>
        </p:xfrm>
        <a:graphic>
          <a:graphicData uri="http://schemas.openxmlformats.org/drawingml/2006/table">
            <a:tbl>
              <a:tblPr firstRow="1" bandRow="1">
                <a:tableStyleId>{12B09812-A647-4515-9731-A2773E5B4820}</a:tableStyleId>
              </a:tblPr>
              <a:tblGrid>
                <a:gridCol w="2488020">
                  <a:extLst>
                    <a:ext uri="{9D8B030D-6E8A-4147-A177-3AD203B41FA5}">
                      <a16:colId xmlns:a16="http://schemas.microsoft.com/office/drawing/2014/main" val="2655139929"/>
                    </a:ext>
                  </a:extLst>
                </a:gridCol>
                <a:gridCol w="5215980">
                  <a:extLst>
                    <a:ext uri="{9D8B030D-6E8A-4147-A177-3AD203B41FA5}">
                      <a16:colId xmlns:a16="http://schemas.microsoft.com/office/drawing/2014/main" val="3852111863"/>
                    </a:ext>
                  </a:extLst>
                </a:gridCol>
              </a:tblGrid>
              <a:tr h="370840">
                <a:tc>
                  <a:txBody>
                    <a:bodyPr/>
                    <a:lstStyle/>
                    <a:p>
                      <a:pPr algn="ctr"/>
                      <a:r>
                        <a:rPr lang="it-IT" b="1" dirty="0">
                          <a:solidFill>
                            <a:schemeClr val="bg2"/>
                          </a:solidFill>
                        </a:rPr>
                        <a:t>Identificativo: UC_GL_1</a:t>
                      </a:r>
                    </a:p>
                  </a:txBody>
                  <a:tcPr anchor="ctr">
                    <a:solidFill>
                      <a:schemeClr val="bg1"/>
                    </a:solidFill>
                  </a:tcPr>
                </a:tc>
                <a:tc>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r>
                        <a:rPr lang="it-IT" b="1" dirty="0"/>
                        <a:t>Descrizione</a:t>
                      </a:r>
                    </a:p>
                  </a:txBody>
                  <a:tcPr anchor="ctr"/>
                </a:tc>
                <a:tc>
                  <a:txBody>
                    <a:bodyPr/>
                    <a:lstStyle/>
                    <a:p>
                      <a:pPr algn="just"/>
                      <a:r>
                        <a:rPr lang="it-IT" dirty="0"/>
                        <a:t>Lo UC determina la funzionalità di aggiunta di un nuovo libro alla libreria personale del lettore.</a:t>
                      </a:r>
                    </a:p>
                  </a:txBody>
                  <a:tcPr anchor="ctr"/>
                </a:tc>
                <a:extLst>
                  <a:ext uri="{0D108BD9-81ED-4DB2-BD59-A6C34878D82A}">
                    <a16:rowId xmlns:a16="http://schemas.microsoft.com/office/drawing/2014/main" val="3336590047"/>
                  </a:ext>
                </a:extLst>
              </a:tr>
              <a:tr h="370840">
                <a:tc>
                  <a:txBody>
                    <a:bodyPr/>
                    <a:lstStyle/>
                    <a:p>
                      <a:r>
                        <a:rPr lang="it-IT" b="1" dirty="0"/>
                        <a:t>Attore Principale</a:t>
                      </a:r>
                    </a:p>
                  </a:txBody>
                  <a:tcPr anchor="ctr"/>
                </a:tc>
                <a:tc>
                  <a:txBody>
                    <a:bodyPr/>
                    <a:lstStyle/>
                    <a:p>
                      <a:r>
                        <a:rPr lang="it-IT" dirty="0"/>
                        <a:t>Lettore</a:t>
                      </a:r>
                    </a:p>
                  </a:txBody>
                  <a:tcPr anchor="ctr"/>
                </a:tc>
                <a:extLst>
                  <a:ext uri="{0D108BD9-81ED-4DB2-BD59-A6C34878D82A}">
                    <a16:rowId xmlns:a16="http://schemas.microsoft.com/office/drawing/2014/main" val="3870982487"/>
                  </a:ext>
                </a:extLst>
              </a:tr>
              <a:tr h="370840">
                <a:tc>
                  <a:txBody>
                    <a:bodyPr/>
                    <a:lstStyle/>
                    <a:p>
                      <a:r>
                        <a:rPr lang="it-IT" b="1" dirty="0"/>
                        <a:t>Attori Secondari</a:t>
                      </a:r>
                    </a:p>
                  </a:txBody>
                  <a:tcPr anchor="ctr"/>
                </a:tc>
                <a:tc>
                  <a:txBody>
                    <a:bodyPr/>
                    <a:lstStyle/>
                    <a:p>
                      <a:r>
                        <a:rPr lang="it-IT" dirty="0"/>
                        <a:t>N/A</a:t>
                      </a:r>
                    </a:p>
                  </a:txBody>
                  <a:tcPr anchor="ctr"/>
                </a:tc>
                <a:extLst>
                  <a:ext uri="{0D108BD9-81ED-4DB2-BD59-A6C34878D82A}">
                    <a16:rowId xmlns:a16="http://schemas.microsoft.com/office/drawing/2014/main" val="595177020"/>
                  </a:ext>
                </a:extLst>
              </a:tr>
              <a:tr h="370840">
                <a:tc>
                  <a:txBody>
                    <a:bodyPr/>
                    <a:lstStyle/>
                    <a:p>
                      <a:r>
                        <a:rPr lang="it-IT" b="1" dirty="0"/>
                        <a:t>Entry Condition</a:t>
                      </a:r>
                    </a:p>
                  </a:txBody>
                  <a:tcPr anchor="ctr"/>
                </a:tc>
                <a:tc>
                  <a:txBody>
                    <a:bodyPr/>
                    <a:lstStyle/>
                    <a:p>
                      <a:pPr algn="just"/>
                      <a:r>
                        <a:rPr lang="it-IT" dirty="0"/>
                        <a:t>Un lettore inizia a leggere un nuovo libro e decide di inserirlo nella sua libreria personale. </a:t>
                      </a:r>
                    </a:p>
                    <a:p>
                      <a:pPr algn="ctr"/>
                      <a:r>
                        <a:rPr lang="it-IT" dirty="0"/>
                        <a:t>AND</a:t>
                      </a:r>
                    </a:p>
                    <a:p>
                      <a:pPr algn="just"/>
                      <a:r>
                        <a:rPr lang="it-IT" dirty="0"/>
                        <a:t>Il sistema deve essere in grado di supportare l’aggiunta di un libro nella libreria personale.</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2965080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3379969379"/>
              </p:ext>
            </p:extLst>
          </p:nvPr>
        </p:nvGraphicFramePr>
        <p:xfrm>
          <a:off x="720000" y="1432560"/>
          <a:ext cx="7704000" cy="2890520"/>
        </p:xfrm>
        <a:graphic>
          <a:graphicData uri="http://schemas.openxmlformats.org/drawingml/2006/table">
            <a:tbl>
              <a:tblPr firstRow="1" bandRow="1">
                <a:tableStyleId>{12B09812-A647-4515-9731-A2773E5B4820}</a:tableStyleId>
              </a:tblPr>
              <a:tblGrid>
                <a:gridCol w="2488020">
                  <a:extLst>
                    <a:ext uri="{9D8B030D-6E8A-4147-A177-3AD203B41FA5}">
                      <a16:colId xmlns:a16="http://schemas.microsoft.com/office/drawing/2014/main" val="2655139929"/>
                    </a:ext>
                  </a:extLst>
                </a:gridCol>
                <a:gridCol w="5215980">
                  <a:extLst>
                    <a:ext uri="{9D8B030D-6E8A-4147-A177-3AD203B41FA5}">
                      <a16:colId xmlns:a16="http://schemas.microsoft.com/office/drawing/2014/main" val="3852111863"/>
                    </a:ext>
                  </a:extLst>
                </a:gridCol>
              </a:tblGrid>
              <a:tr h="370840">
                <a:tc>
                  <a:txBody>
                    <a:bodyPr/>
                    <a:lstStyle/>
                    <a:p>
                      <a:pPr algn="ctr"/>
                      <a:r>
                        <a:rPr lang="it-IT" b="1" dirty="0">
                          <a:solidFill>
                            <a:schemeClr val="bg2"/>
                          </a:solidFill>
                        </a:rPr>
                        <a:t>Identificativo: UC_GL_1</a:t>
                      </a:r>
                    </a:p>
                  </a:txBody>
                  <a:tcPr anchor="ctr">
                    <a:solidFill>
                      <a:schemeClr val="bg1"/>
                    </a:solidFill>
                  </a:tcPr>
                </a:tc>
                <a:tc>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r>
                        <a:rPr lang="it-IT" b="1" dirty="0"/>
                        <a:t>Exit condition</a:t>
                      </a:r>
                    </a:p>
                    <a:p>
                      <a:r>
                        <a:rPr lang="it-IT" b="1" dirty="0"/>
                        <a:t>On success</a:t>
                      </a:r>
                    </a:p>
                  </a:txBody>
                  <a:tcPr anchor="ctr"/>
                </a:tc>
                <a:tc>
                  <a:txBody>
                    <a:bodyPr/>
                    <a:lstStyle/>
                    <a:p>
                      <a:pPr algn="just"/>
                      <a:r>
                        <a:rPr lang="it-IT" dirty="0"/>
                        <a:t>Il libro è inserito con successo nella libreria personale dell’utente.</a:t>
                      </a:r>
                    </a:p>
                  </a:txBody>
                  <a:tcPr anchor="ctr"/>
                </a:tc>
                <a:extLst>
                  <a:ext uri="{0D108BD9-81ED-4DB2-BD59-A6C34878D82A}">
                    <a16:rowId xmlns:a16="http://schemas.microsoft.com/office/drawing/2014/main" val="3336590047"/>
                  </a:ext>
                </a:extLst>
              </a:tr>
              <a:tr h="370840">
                <a:tc>
                  <a:txBody>
                    <a:bodyPr/>
                    <a:lstStyle/>
                    <a:p>
                      <a:r>
                        <a:rPr lang="it-IT" b="1" dirty="0"/>
                        <a:t>Exit condition</a:t>
                      </a:r>
                    </a:p>
                    <a:p>
                      <a:r>
                        <a:rPr lang="it-IT" b="1" dirty="0"/>
                        <a:t>On failure</a:t>
                      </a:r>
                    </a:p>
                  </a:txBody>
                  <a:tcPr anchor="ctr"/>
                </a:tc>
                <a:tc>
                  <a:txBody>
                    <a:bodyPr/>
                    <a:lstStyle/>
                    <a:p>
                      <a:r>
                        <a:rPr lang="it-IT" dirty="0"/>
                        <a:t>L’inserimento del libro nella libreria non ha avuto successo ed il lettore non può tenere traccia della lettura del libro.</a:t>
                      </a:r>
                    </a:p>
                  </a:txBody>
                  <a:tcPr anchor="ctr"/>
                </a:tc>
                <a:extLst>
                  <a:ext uri="{0D108BD9-81ED-4DB2-BD59-A6C34878D82A}">
                    <a16:rowId xmlns:a16="http://schemas.microsoft.com/office/drawing/2014/main" val="3870982487"/>
                  </a:ext>
                </a:extLst>
              </a:tr>
              <a:tr h="370840">
                <a:tc>
                  <a:txBody>
                    <a:bodyPr/>
                    <a:lstStyle/>
                    <a:p>
                      <a:r>
                        <a:rPr lang="it-IT" b="1" dirty="0"/>
                        <a:t>Rilevanza - User Priority</a:t>
                      </a:r>
                    </a:p>
                  </a:txBody>
                  <a:tcPr anchor="ctr"/>
                </a:tc>
                <a:tc>
                  <a:txBody>
                    <a:bodyPr/>
                    <a:lstStyle/>
                    <a:p>
                      <a:pPr algn="just"/>
                      <a:r>
                        <a:rPr lang="it-IT" dirty="0"/>
                        <a:t>Elevata</a:t>
                      </a:r>
                    </a:p>
                  </a:txBody>
                  <a:tcPr anchor="ctr"/>
                </a:tc>
                <a:extLst>
                  <a:ext uri="{0D108BD9-81ED-4DB2-BD59-A6C34878D82A}">
                    <a16:rowId xmlns:a16="http://schemas.microsoft.com/office/drawing/2014/main" val="3376518110"/>
                  </a:ext>
                </a:extLst>
              </a:tr>
              <a:tr h="370840">
                <a:tc>
                  <a:txBody>
                    <a:bodyPr/>
                    <a:lstStyle/>
                    <a:p>
                      <a:r>
                        <a:rPr lang="it-IT" b="1" dirty="0"/>
                        <a:t>Frequenza stimata</a:t>
                      </a:r>
                    </a:p>
                  </a:txBody>
                  <a:tcPr anchor="ctr"/>
                </a:tc>
                <a:tc>
                  <a:txBody>
                    <a:bodyPr/>
                    <a:lstStyle/>
                    <a:p>
                      <a:pPr algn="just"/>
                      <a:r>
                        <a:rPr lang="it-IT" dirty="0"/>
                        <a:t>5000/mese</a:t>
                      </a:r>
                    </a:p>
                  </a:txBody>
                  <a:tcPr anchor="ctr"/>
                </a:tc>
                <a:extLst>
                  <a:ext uri="{0D108BD9-81ED-4DB2-BD59-A6C34878D82A}">
                    <a16:rowId xmlns:a16="http://schemas.microsoft.com/office/drawing/2014/main" val="651898287"/>
                  </a:ext>
                </a:extLst>
              </a:tr>
              <a:tr h="370840">
                <a:tc>
                  <a:txBody>
                    <a:bodyPr/>
                    <a:lstStyle/>
                    <a:p>
                      <a:r>
                        <a:rPr lang="it-IT" b="1" dirty="0"/>
                        <a:t>Extension point</a:t>
                      </a:r>
                    </a:p>
                  </a:txBody>
                  <a:tcPr anchor="ctr"/>
                </a:tc>
                <a:tc>
                  <a:txBody>
                    <a:bodyPr/>
                    <a:lstStyle/>
                    <a:p>
                      <a:pPr algn="just"/>
                      <a:r>
                        <a:rPr lang="it-IT" dirty="0"/>
                        <a:t>N/A</a:t>
                      </a:r>
                    </a:p>
                  </a:txBody>
                  <a:tcPr anchor="ctr"/>
                </a:tc>
                <a:extLst>
                  <a:ext uri="{0D108BD9-81ED-4DB2-BD59-A6C34878D82A}">
                    <a16:rowId xmlns:a16="http://schemas.microsoft.com/office/drawing/2014/main" val="1528345908"/>
                  </a:ext>
                </a:extLst>
              </a:tr>
              <a:tr h="370840">
                <a:tc>
                  <a:txBody>
                    <a:bodyPr/>
                    <a:lstStyle/>
                    <a:p>
                      <a:r>
                        <a:rPr lang="it-IT" b="1" dirty="0"/>
                        <a:t>Generalization of</a:t>
                      </a:r>
                    </a:p>
                  </a:txBody>
                  <a:tcPr anchor="ctr"/>
                </a:tc>
                <a:tc>
                  <a:txBody>
                    <a:bodyPr/>
                    <a:lstStyle/>
                    <a:p>
                      <a:pPr algn="just"/>
                      <a:r>
                        <a:rPr lang="it-IT" dirty="0"/>
                        <a:t>N/A</a:t>
                      </a:r>
                    </a:p>
                  </a:txBody>
                  <a:tcPr anchor="ctr"/>
                </a:tc>
                <a:extLst>
                  <a:ext uri="{0D108BD9-81ED-4DB2-BD59-A6C34878D82A}">
                    <a16:rowId xmlns:a16="http://schemas.microsoft.com/office/drawing/2014/main" val="2244617993"/>
                  </a:ext>
                </a:extLst>
              </a:tr>
            </a:tbl>
          </a:graphicData>
        </a:graphic>
      </p:graphicFrame>
    </p:spTree>
    <p:extLst>
      <p:ext uri="{BB962C8B-B14F-4D97-AF65-F5344CB8AC3E}">
        <p14:creationId xmlns:p14="http://schemas.microsoft.com/office/powerpoint/2010/main" val="1335444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3655133722"/>
              </p:ext>
            </p:extLst>
          </p:nvPr>
        </p:nvGraphicFramePr>
        <p:xfrm>
          <a:off x="720000" y="1432560"/>
          <a:ext cx="7704000" cy="321564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FLUSSO DI EVENTI PRINCIPALE/MAIN SCENARIO</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1</a:t>
                      </a:r>
                    </a:p>
                  </a:txBody>
                  <a:tcPr anchor="ctr"/>
                </a:tc>
                <a:tc>
                  <a:txBody>
                    <a:bodyPr/>
                    <a:lstStyle/>
                    <a:p>
                      <a:pPr algn="just"/>
                      <a:r>
                        <a:rPr lang="it-IT" dirty="0"/>
                        <a:t>Lettore: Si reca nella schermata di ricerca.</a:t>
                      </a:r>
                    </a:p>
                  </a:txBody>
                  <a:tcPr anchor="ctr"/>
                </a:tc>
                <a:extLst>
                  <a:ext uri="{0D108BD9-81ED-4DB2-BD59-A6C34878D82A}">
                    <a16:rowId xmlns:a16="http://schemas.microsoft.com/office/drawing/2014/main" val="3336590047"/>
                  </a:ext>
                </a:extLst>
              </a:tr>
              <a:tr h="370840">
                <a:tc>
                  <a:txBody>
                    <a:bodyPr/>
                    <a:lstStyle/>
                    <a:p>
                      <a:pPr algn="ctr"/>
                      <a:r>
                        <a:rPr lang="it-IT" b="1" dirty="0"/>
                        <a:t>2</a:t>
                      </a:r>
                    </a:p>
                  </a:txBody>
                  <a:tcPr anchor="ctr"/>
                </a:tc>
                <a:tc>
                  <a:txBody>
                    <a:bodyPr/>
                    <a:lstStyle/>
                    <a:p>
                      <a:pPr algn="just"/>
                      <a:r>
                        <a:rPr lang="it-IT" dirty="0"/>
                        <a:t>Sistema: visualizza un form di ricerca che richiede di inserire uno dei campi di seguito:</a:t>
                      </a:r>
                    </a:p>
                    <a:p>
                      <a:pPr marL="285750" indent="-285750" algn="just">
                        <a:buFont typeface="Arial" panose="020B0604020202020204" pitchFamily="34" charset="0"/>
                        <a:buChar char="•"/>
                      </a:pPr>
                      <a:r>
                        <a:rPr lang="it-IT" dirty="0"/>
                        <a:t>ISBN del libro. </a:t>
                      </a:r>
                    </a:p>
                    <a:p>
                      <a:pPr marL="285750" indent="-285750" algn="just">
                        <a:buFont typeface="Arial" panose="020B0604020202020204" pitchFamily="34" charset="0"/>
                        <a:buChar char="•"/>
                      </a:pPr>
                      <a:r>
                        <a:rPr lang="it-IT" dirty="0"/>
                        <a:t>Titolo del libro.</a:t>
                      </a:r>
                    </a:p>
                    <a:p>
                      <a:pPr marL="285750" indent="-285750" algn="just">
                        <a:buFont typeface="Arial" panose="020B0604020202020204" pitchFamily="34" charset="0"/>
                        <a:buChar char="•"/>
                      </a:pPr>
                      <a:r>
                        <a:rPr lang="it-IT" dirty="0"/>
                        <a:t>Nome e/o cognome dell’autore.</a:t>
                      </a:r>
                    </a:p>
                  </a:txBody>
                  <a:tcPr anchor="ctr"/>
                </a:tc>
                <a:extLst>
                  <a:ext uri="{0D108BD9-81ED-4DB2-BD59-A6C34878D82A}">
                    <a16:rowId xmlns:a16="http://schemas.microsoft.com/office/drawing/2014/main" val="3870982487"/>
                  </a:ext>
                </a:extLst>
              </a:tr>
              <a:tr h="370840">
                <a:tc>
                  <a:txBody>
                    <a:bodyPr/>
                    <a:lstStyle/>
                    <a:p>
                      <a:pPr algn="ctr"/>
                      <a:r>
                        <a:rPr lang="it-IT" b="1" dirty="0"/>
                        <a:t>3</a:t>
                      </a:r>
                    </a:p>
                  </a:txBody>
                  <a:tcPr anchor="ctr"/>
                </a:tc>
                <a:tc>
                  <a:txBody>
                    <a:bodyPr/>
                    <a:lstStyle/>
                    <a:p>
                      <a:pPr algn="just"/>
                      <a:r>
                        <a:rPr lang="it-IT" dirty="0"/>
                        <a:t>Lettore: inserisce i dati.</a:t>
                      </a:r>
                    </a:p>
                  </a:txBody>
                  <a:tcPr anchor="ctr"/>
                </a:tc>
                <a:extLst>
                  <a:ext uri="{0D108BD9-81ED-4DB2-BD59-A6C34878D82A}">
                    <a16:rowId xmlns:a16="http://schemas.microsoft.com/office/drawing/2014/main" val="595177020"/>
                  </a:ext>
                </a:extLst>
              </a:tr>
              <a:tr h="370840">
                <a:tc>
                  <a:txBody>
                    <a:bodyPr/>
                    <a:lstStyle/>
                    <a:p>
                      <a:pPr algn="ctr"/>
                      <a:r>
                        <a:rPr lang="it-IT" b="1" dirty="0"/>
                        <a:t>4</a:t>
                      </a:r>
                    </a:p>
                  </a:txBody>
                  <a:tcPr anchor="ctr"/>
                </a:tc>
                <a:tc>
                  <a:txBody>
                    <a:bodyPr/>
                    <a:lstStyle/>
                    <a:p>
                      <a:pPr algn="just"/>
                      <a:r>
                        <a:rPr lang="it-IT" dirty="0"/>
                        <a:t>Sistema: verifica:</a:t>
                      </a:r>
                    </a:p>
                    <a:p>
                      <a:pPr marL="285750" indent="-285750" algn="just">
                        <a:buFont typeface="Arial" panose="020B0604020202020204" pitchFamily="34" charset="0"/>
                        <a:buChar char="•"/>
                      </a:pPr>
                      <a:r>
                        <a:rPr lang="it-IT" dirty="0"/>
                        <a:t>Il campo di ricerca non sia vuoto;</a:t>
                      </a:r>
                    </a:p>
                    <a:p>
                      <a:pPr marL="285750" indent="-285750" algn="just">
                        <a:buFont typeface="Arial" panose="020B0604020202020204" pitchFamily="34" charset="0"/>
                        <a:buChar char="•"/>
                      </a:pPr>
                      <a:r>
                        <a:rPr lang="it-IT" dirty="0"/>
                        <a:t>L’ISBN sia una sequenza numerica sia pari a 10 oppure a 13, se inserito;</a:t>
                      </a:r>
                    </a:p>
                    <a:p>
                      <a:pPr marL="285750" indent="-285750" algn="just">
                        <a:buFont typeface="Arial" panose="020B0604020202020204" pitchFamily="34" charset="0"/>
                        <a:buChar char="•"/>
                      </a:pPr>
                      <a:r>
                        <a:rPr lang="it-IT" dirty="0"/>
                        <a:t>Il    titolo    del    libro    sia    una    stringa alfanumerica, se inserito;</a:t>
                      </a:r>
                    </a:p>
                    <a:p>
                      <a:pPr marL="285750" indent="-285750" algn="just">
                        <a:buFont typeface="Arial" panose="020B0604020202020204" pitchFamily="34" charset="0"/>
                        <a:buChar char="•"/>
                      </a:pPr>
                      <a:r>
                        <a:rPr lang="it-IT" dirty="0"/>
                        <a:t>Il nome ed il cognome dell’autore siano delle stringhe, se inserito.</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2807657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2961349620"/>
              </p:ext>
            </p:extLst>
          </p:nvPr>
        </p:nvGraphicFramePr>
        <p:xfrm>
          <a:off x="720000" y="1432560"/>
          <a:ext cx="7704000" cy="274320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FLUSSO DI EVENTI PRINCIPALE/MAIN SCENARIO</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5</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recupera i dati inseriti nel form di ricerca relativi al libro ricercato.</a:t>
                      </a:r>
                      <a:endParaRPr lang="it-IT" dirty="0"/>
                    </a:p>
                  </a:txBody>
                  <a:tcPr anchor="ctr"/>
                </a:tc>
                <a:extLst>
                  <a:ext uri="{0D108BD9-81ED-4DB2-BD59-A6C34878D82A}">
                    <a16:rowId xmlns:a16="http://schemas.microsoft.com/office/drawing/2014/main" val="3336590047"/>
                  </a:ext>
                </a:extLst>
              </a:tr>
              <a:tr h="370840">
                <a:tc>
                  <a:txBody>
                    <a:bodyPr/>
                    <a:lstStyle/>
                    <a:p>
                      <a:pPr algn="ctr"/>
                      <a:r>
                        <a:rPr lang="it-IT" b="1" dirty="0"/>
                        <a:t>6</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mostra una schermata relativamente ai risultati più affini rispetto alla ricerca dell’utente.</a:t>
                      </a:r>
                      <a:endParaRPr lang="it-IT" dirty="0"/>
                    </a:p>
                  </a:txBody>
                  <a:tcPr anchor="ctr"/>
                </a:tc>
                <a:extLst>
                  <a:ext uri="{0D108BD9-81ED-4DB2-BD59-A6C34878D82A}">
                    <a16:rowId xmlns:a16="http://schemas.microsoft.com/office/drawing/2014/main" val="3870982487"/>
                  </a:ext>
                </a:extLst>
              </a:tr>
              <a:tr h="370840">
                <a:tc>
                  <a:txBody>
                    <a:bodyPr/>
                    <a:lstStyle/>
                    <a:p>
                      <a:pPr algn="ctr"/>
                      <a:r>
                        <a:rPr lang="it-IT" b="1" dirty="0"/>
                        <a:t>7</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Lettore: seleziona il libro cercato.</a:t>
                      </a:r>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8</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carica la pagina delle informazioni relative al libro.</a:t>
                      </a:r>
                      <a:endParaRPr lang="it-IT" dirty="0"/>
                    </a:p>
                  </a:txBody>
                  <a:tcPr anchor="ctr"/>
                </a:tc>
                <a:extLst>
                  <a:ext uri="{0D108BD9-81ED-4DB2-BD59-A6C34878D82A}">
                    <a16:rowId xmlns:a16="http://schemas.microsoft.com/office/drawing/2014/main" val="3376518110"/>
                  </a:ext>
                </a:extLst>
              </a:tr>
              <a:tr h="370840">
                <a:tc>
                  <a:txBody>
                    <a:bodyPr/>
                    <a:lstStyle/>
                    <a:p>
                      <a:pPr algn="ctr"/>
                      <a:r>
                        <a:rPr lang="it-IT" b="1" dirty="0"/>
                        <a:t>9</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Lettore: conferma l’inserimento del libro nella libreria personale.</a:t>
                      </a:r>
                      <a:endParaRPr lang="it-IT" dirty="0"/>
                    </a:p>
                  </a:txBody>
                  <a:tcPr anchor="ctr"/>
                </a:tc>
                <a:extLst>
                  <a:ext uri="{0D108BD9-81ED-4DB2-BD59-A6C34878D82A}">
                    <a16:rowId xmlns:a16="http://schemas.microsoft.com/office/drawing/2014/main" val="713613433"/>
                  </a:ext>
                </a:extLst>
              </a:tr>
              <a:tr h="370840">
                <a:tc>
                  <a:txBody>
                    <a:bodyPr/>
                    <a:lstStyle/>
                    <a:p>
                      <a:pPr algn="ctr"/>
                      <a:r>
                        <a:rPr lang="it-IT" b="1" dirty="0"/>
                        <a:t>10</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memorizza il libro nella libreria personale dell’utente.</a:t>
                      </a:r>
                      <a:endParaRPr lang="it-IT" dirty="0"/>
                    </a:p>
                  </a:txBody>
                  <a:tcPr anchor="ctr"/>
                </a:tc>
                <a:extLst>
                  <a:ext uri="{0D108BD9-81ED-4DB2-BD59-A6C34878D82A}">
                    <a16:rowId xmlns:a16="http://schemas.microsoft.com/office/drawing/2014/main" val="1460817022"/>
                  </a:ext>
                </a:extLst>
              </a:tr>
            </a:tbl>
          </a:graphicData>
        </a:graphic>
      </p:graphicFrame>
    </p:spTree>
    <p:extLst>
      <p:ext uri="{BB962C8B-B14F-4D97-AF65-F5344CB8AC3E}">
        <p14:creationId xmlns:p14="http://schemas.microsoft.com/office/powerpoint/2010/main" val="923190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1718405011"/>
              </p:ext>
            </p:extLst>
          </p:nvPr>
        </p:nvGraphicFramePr>
        <p:xfrm>
          <a:off x="720000" y="1432560"/>
          <a:ext cx="7704000" cy="222504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I Scenario - Flusso di eventi Alternativo: il campo di ricerca è vuoto.</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4.a1</a:t>
                      </a:r>
                    </a:p>
                  </a:txBody>
                  <a:tcPr anchor="ctr"/>
                </a:tc>
                <a:tc>
                  <a:txBody>
                    <a:bodyPr/>
                    <a:lstStyle/>
                    <a:p>
                      <a:pPr algn="just"/>
                      <a:r>
                        <a:rPr lang="it-IT" dirty="0"/>
                        <a:t>Sistema: comunica all’utente che il campo di ricerca è vuoto.</a:t>
                      </a:r>
                    </a:p>
                  </a:txBody>
                  <a:tcPr anchor="ctr"/>
                </a:tc>
                <a:extLst>
                  <a:ext uri="{0D108BD9-81ED-4DB2-BD59-A6C34878D82A}">
                    <a16:rowId xmlns:a16="http://schemas.microsoft.com/office/drawing/2014/main" val="3336590047"/>
                  </a:ext>
                </a:extLst>
              </a:tr>
              <a:tr h="370840">
                <a:tc>
                  <a:txBody>
                    <a:bodyPr/>
                    <a:lstStyle/>
                    <a:p>
                      <a:pPr algn="ctr"/>
                      <a:r>
                        <a:rPr lang="it-IT" b="1" dirty="0"/>
                        <a:t>4.a2</a:t>
                      </a:r>
                    </a:p>
                  </a:txBody>
                  <a:tcPr anchor="ctr"/>
                </a:tc>
                <a:tc>
                  <a:txBody>
                    <a:bodyPr/>
                    <a:lstStyle/>
                    <a:p>
                      <a:pPr algn="just"/>
                      <a:r>
                        <a:rPr lang="it-IT" dirty="0"/>
                        <a:t>Sistema: rimane in attesa di una nuova sottomissione del form di ricerca.</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II Scenario - Flusso di eventi Alternativo: ISBN inserito in maniera incorretta.</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4.a3</a:t>
                      </a:r>
                    </a:p>
                  </a:txBody>
                  <a:tcPr anchor="ctr"/>
                </a:tc>
                <a:tc>
                  <a:txBody>
                    <a:bodyPr/>
                    <a:lstStyle/>
                    <a:p>
                      <a:pPr algn="just"/>
                      <a:r>
                        <a:rPr lang="it-IT" dirty="0"/>
                        <a:t>Sistema: notifica al lettore che l’ISBN inserito è errato non essendo di 10 o 13 cifre.</a:t>
                      </a:r>
                    </a:p>
                  </a:txBody>
                  <a:tcPr anchor="ctr"/>
                </a:tc>
                <a:extLst>
                  <a:ext uri="{0D108BD9-81ED-4DB2-BD59-A6C34878D82A}">
                    <a16:rowId xmlns:a16="http://schemas.microsoft.com/office/drawing/2014/main" val="3376518110"/>
                  </a:ext>
                </a:extLst>
              </a:tr>
              <a:tr h="370840">
                <a:tc>
                  <a:txBody>
                    <a:bodyPr/>
                    <a:lstStyle/>
                    <a:p>
                      <a:pPr algn="ctr"/>
                      <a:r>
                        <a:rPr lang="it-IT" b="1" dirty="0"/>
                        <a:t>4.a4</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rimane in attesa di una nuova sottomissione dell’ISBN.</a:t>
                      </a:r>
                      <a:endParaRPr lang="it-IT" dirty="0"/>
                    </a:p>
                  </a:txBody>
                  <a:tcPr anchor="ctr"/>
                </a:tc>
                <a:extLst>
                  <a:ext uri="{0D108BD9-81ED-4DB2-BD59-A6C34878D82A}">
                    <a16:rowId xmlns:a16="http://schemas.microsoft.com/office/drawing/2014/main" val="4140645421"/>
                  </a:ext>
                </a:extLst>
              </a:tr>
            </a:tbl>
          </a:graphicData>
        </a:graphic>
      </p:graphicFrame>
    </p:spTree>
    <p:extLst>
      <p:ext uri="{BB962C8B-B14F-4D97-AF65-F5344CB8AC3E}">
        <p14:creationId xmlns:p14="http://schemas.microsoft.com/office/powerpoint/2010/main" val="2272892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1301324248"/>
              </p:ext>
            </p:extLst>
          </p:nvPr>
        </p:nvGraphicFramePr>
        <p:xfrm>
          <a:off x="720000" y="1432560"/>
          <a:ext cx="7704000" cy="266700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III Scenario - Flusso di eventi Alternativo: Il titolo del libro non è una stringa alfanumerica.</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4.a5</a:t>
                      </a:r>
                    </a:p>
                  </a:txBody>
                  <a:tcPr anchor="ctr"/>
                </a:tc>
                <a:tc>
                  <a:txBody>
                    <a:bodyPr/>
                    <a:lstStyle/>
                    <a:p>
                      <a:pPr algn="just"/>
                      <a:r>
                        <a:rPr lang="it-IT" dirty="0"/>
                        <a:t>Sistema: notifica al lettore che il titolo non è una stringa alfanumerica.</a:t>
                      </a:r>
                    </a:p>
                  </a:txBody>
                  <a:tcPr anchor="ctr"/>
                </a:tc>
                <a:extLst>
                  <a:ext uri="{0D108BD9-81ED-4DB2-BD59-A6C34878D82A}">
                    <a16:rowId xmlns:a16="http://schemas.microsoft.com/office/drawing/2014/main" val="3336590047"/>
                  </a:ext>
                </a:extLst>
              </a:tr>
              <a:tr h="370840">
                <a:tc>
                  <a:txBody>
                    <a:bodyPr/>
                    <a:lstStyle/>
                    <a:p>
                      <a:pPr algn="ctr"/>
                      <a:r>
                        <a:rPr lang="it-IT" b="1" dirty="0"/>
                        <a:t>4.a6</a:t>
                      </a:r>
                    </a:p>
                  </a:txBody>
                  <a:tcPr anchor="ctr"/>
                </a:tc>
                <a:tc>
                  <a:txBody>
                    <a:bodyPr/>
                    <a:lstStyle/>
                    <a:p>
                      <a:pPr algn="just"/>
                      <a:r>
                        <a:rPr lang="it-IT" dirty="0"/>
                        <a:t>Sistema: è in attesa del nuovo inserimento.</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IV Scenario - Flusso di eventi Alternativo: Nome e Cognome dell’autore non sono delle stringhe.</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4.a7</a:t>
                      </a:r>
                    </a:p>
                  </a:txBody>
                  <a:tcPr anchor="ctr"/>
                </a:tc>
                <a:tc>
                  <a:txBody>
                    <a:bodyPr/>
                    <a:lstStyle/>
                    <a:p>
                      <a:pPr algn="just"/>
                      <a:r>
                        <a:rPr lang="it-IT" dirty="0"/>
                        <a:t>Sistema: comunica al lettore che il nome e il cognome dell’autore sono stati inseriti in maniera errata.</a:t>
                      </a:r>
                    </a:p>
                  </a:txBody>
                  <a:tcPr anchor="ctr"/>
                </a:tc>
                <a:extLst>
                  <a:ext uri="{0D108BD9-81ED-4DB2-BD59-A6C34878D82A}">
                    <a16:rowId xmlns:a16="http://schemas.microsoft.com/office/drawing/2014/main" val="3376518110"/>
                  </a:ext>
                </a:extLst>
              </a:tr>
              <a:tr h="370840">
                <a:tc>
                  <a:txBody>
                    <a:bodyPr/>
                    <a:lstStyle/>
                    <a:p>
                      <a:pPr algn="ctr"/>
                      <a:r>
                        <a:rPr lang="it-IT" b="1" dirty="0"/>
                        <a:t>4.a8</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Sistema: attende una nuova sottomissione del form di ricerca.</a:t>
                      </a:r>
                      <a:endParaRPr lang="it-IT" dirty="0"/>
                    </a:p>
                  </a:txBody>
                  <a:tcPr anchor="ctr"/>
                </a:tc>
                <a:extLst>
                  <a:ext uri="{0D108BD9-81ED-4DB2-BD59-A6C34878D82A}">
                    <a16:rowId xmlns:a16="http://schemas.microsoft.com/office/drawing/2014/main" val="4140645421"/>
                  </a:ext>
                </a:extLst>
              </a:tr>
            </a:tbl>
          </a:graphicData>
        </a:graphic>
      </p:graphicFrame>
    </p:spTree>
    <p:extLst>
      <p:ext uri="{BB962C8B-B14F-4D97-AF65-F5344CB8AC3E}">
        <p14:creationId xmlns:p14="http://schemas.microsoft.com/office/powerpoint/2010/main" val="23564997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2361941055"/>
              </p:ext>
            </p:extLst>
          </p:nvPr>
        </p:nvGraphicFramePr>
        <p:xfrm>
          <a:off x="720000" y="1432560"/>
          <a:ext cx="7704000" cy="214884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V Scenario - Flusso di eventi Alternativo: Il libro ricercato non risulta essere presente nel sistema.</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6.a1</a:t>
                      </a:r>
                    </a:p>
                  </a:txBody>
                  <a:tcPr anchor="ctr"/>
                </a:tc>
                <a:tc>
                  <a:txBody>
                    <a:bodyPr/>
                    <a:lstStyle/>
                    <a:p>
                      <a:pPr algn="just"/>
                      <a:r>
                        <a:rPr lang="it-IT" dirty="0"/>
                        <a:t>Sistema: notifica al lettore che la ricerca del libro non ha prodotto risultati.</a:t>
                      </a:r>
                    </a:p>
                  </a:txBody>
                  <a:tcPr anchor="ctr"/>
                </a:tc>
                <a:extLst>
                  <a:ext uri="{0D108BD9-81ED-4DB2-BD59-A6C34878D82A}">
                    <a16:rowId xmlns:a16="http://schemas.microsoft.com/office/drawing/2014/main" val="3336590047"/>
                  </a:ext>
                </a:extLst>
              </a:tr>
              <a:tr h="370840">
                <a:tc>
                  <a:txBody>
                    <a:bodyPr/>
                    <a:lstStyle/>
                    <a:p>
                      <a:pPr algn="ctr"/>
                      <a:r>
                        <a:rPr lang="it-IT" b="1" dirty="0"/>
                        <a:t>6.a2</a:t>
                      </a:r>
                    </a:p>
                  </a:txBody>
                  <a:tcPr anchor="ctr"/>
                </a:tc>
                <a:tc>
                  <a:txBody>
                    <a:bodyPr/>
                    <a:lstStyle/>
                    <a:p>
                      <a:pPr algn="just"/>
                      <a:r>
                        <a:rPr lang="it-IT" dirty="0"/>
                        <a:t>Sistema: notifica al lettore la possibilità di poter inserire il libro ricercato manualmente.</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VI Scenario - Flusso di eventi Alternativo: L’autore ricercato non risulta essere presente nel sistema.</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6.a3</a:t>
                      </a:r>
                    </a:p>
                  </a:txBody>
                  <a:tcPr anchor="ctr"/>
                </a:tc>
                <a:tc>
                  <a:txBody>
                    <a:bodyPr/>
                    <a:lstStyle/>
                    <a:p>
                      <a:pPr algn="just"/>
                      <a:r>
                        <a:rPr lang="it-IT" dirty="0"/>
                        <a:t>Sistema: comunica al lettore che la ricerca per autore non ha prodotto risultati.</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296588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olo 18">
            <a:extLst>
              <a:ext uri="{FF2B5EF4-FFF2-40B4-BE49-F238E27FC236}">
                <a16:creationId xmlns:a16="http://schemas.microsoft.com/office/drawing/2014/main" id="{1F293AC2-3809-6B8D-D5DD-57793D0CDA9F}"/>
              </a:ext>
            </a:extLst>
          </p:cNvPr>
          <p:cNvSpPr>
            <a:spLocks noGrp="1"/>
          </p:cNvSpPr>
          <p:nvPr>
            <p:ph type="title"/>
          </p:nvPr>
        </p:nvSpPr>
        <p:spPr>
          <a:xfrm>
            <a:off x="720000" y="1702126"/>
            <a:ext cx="2286300" cy="450300"/>
          </a:xfrm>
        </p:spPr>
        <p:txBody>
          <a:bodyPr/>
          <a:lstStyle/>
          <a:p>
            <a:r>
              <a:rPr lang="it-IT" dirty="0"/>
              <a:t>Implementazione</a:t>
            </a:r>
          </a:p>
        </p:txBody>
      </p:sp>
      <p:sp>
        <p:nvSpPr>
          <p:cNvPr id="21" name="Titolo 20">
            <a:extLst>
              <a:ext uri="{FF2B5EF4-FFF2-40B4-BE49-F238E27FC236}">
                <a16:creationId xmlns:a16="http://schemas.microsoft.com/office/drawing/2014/main" id="{62B317CE-8FA5-845C-0B8C-4D880C2000F5}"/>
              </a:ext>
            </a:extLst>
          </p:cNvPr>
          <p:cNvSpPr>
            <a:spLocks noGrp="1"/>
          </p:cNvSpPr>
          <p:nvPr>
            <p:ph type="title" idx="2"/>
          </p:nvPr>
        </p:nvSpPr>
        <p:spPr>
          <a:xfrm>
            <a:off x="3428856" y="1702137"/>
            <a:ext cx="2286300" cy="450300"/>
          </a:xfrm>
        </p:spPr>
        <p:txBody>
          <a:bodyPr/>
          <a:lstStyle/>
          <a:p>
            <a:r>
              <a:rPr lang="it-IT" dirty="0"/>
              <a:t>Organizzazione</a:t>
            </a:r>
          </a:p>
        </p:txBody>
      </p:sp>
      <p:sp>
        <p:nvSpPr>
          <p:cNvPr id="23" name="Titolo 22">
            <a:extLst>
              <a:ext uri="{FF2B5EF4-FFF2-40B4-BE49-F238E27FC236}">
                <a16:creationId xmlns:a16="http://schemas.microsoft.com/office/drawing/2014/main" id="{E2418D30-8AAE-89E1-0D94-9697BE05E3DF}"/>
              </a:ext>
            </a:extLst>
          </p:cNvPr>
          <p:cNvSpPr>
            <a:spLocks noGrp="1"/>
          </p:cNvSpPr>
          <p:nvPr>
            <p:ph type="title" idx="4"/>
          </p:nvPr>
        </p:nvSpPr>
        <p:spPr>
          <a:xfrm>
            <a:off x="6137700" y="1702126"/>
            <a:ext cx="2286300" cy="450300"/>
          </a:xfrm>
        </p:spPr>
        <p:txBody>
          <a:bodyPr/>
          <a:lstStyle/>
          <a:p>
            <a:r>
              <a:rPr lang="it-IT" dirty="0"/>
              <a:t>Comunicazione</a:t>
            </a:r>
          </a:p>
        </p:txBody>
      </p:sp>
      <p:sp>
        <p:nvSpPr>
          <p:cNvPr id="25" name="Titolo 24">
            <a:extLst>
              <a:ext uri="{FF2B5EF4-FFF2-40B4-BE49-F238E27FC236}">
                <a16:creationId xmlns:a16="http://schemas.microsoft.com/office/drawing/2014/main" id="{67400D73-B4AA-14F7-9F5B-0F7D31ED5614}"/>
              </a:ext>
            </a:extLst>
          </p:cNvPr>
          <p:cNvSpPr>
            <a:spLocks noGrp="1"/>
          </p:cNvSpPr>
          <p:nvPr>
            <p:ph type="title" idx="6"/>
          </p:nvPr>
        </p:nvSpPr>
        <p:spPr/>
        <p:txBody>
          <a:bodyPr/>
          <a:lstStyle/>
          <a:p>
            <a:r>
              <a:rPr lang="it-IT" dirty="0"/>
              <a:t>Tecnologie Utilizzate</a:t>
            </a:r>
          </a:p>
        </p:txBody>
      </p:sp>
      <p:pic>
        <p:nvPicPr>
          <p:cNvPr id="41" name="Immagine 40" descr="Immagine che contiene testo, clipart, segnale&#10;&#10;Descrizione generata automaticamente">
            <a:extLst>
              <a:ext uri="{FF2B5EF4-FFF2-40B4-BE49-F238E27FC236}">
                <a16:creationId xmlns:a16="http://schemas.microsoft.com/office/drawing/2014/main" id="{62547401-A053-87D3-3D45-F576BAB5C08F}"/>
              </a:ext>
            </a:extLst>
          </p:cNvPr>
          <p:cNvPicPr>
            <a:picLocks noChangeAspect="1"/>
          </p:cNvPicPr>
          <p:nvPr/>
        </p:nvPicPr>
        <p:blipFill>
          <a:blip r:embed="rId2"/>
          <a:stretch>
            <a:fillRect/>
          </a:stretch>
        </p:blipFill>
        <p:spPr>
          <a:xfrm>
            <a:off x="1104853" y="2152426"/>
            <a:ext cx="1516594" cy="590774"/>
          </a:xfrm>
          <a:prstGeom prst="rect">
            <a:avLst/>
          </a:prstGeom>
        </p:spPr>
      </p:pic>
      <p:pic>
        <p:nvPicPr>
          <p:cNvPr id="45" name="Immagine 44">
            <a:extLst>
              <a:ext uri="{FF2B5EF4-FFF2-40B4-BE49-F238E27FC236}">
                <a16:creationId xmlns:a16="http://schemas.microsoft.com/office/drawing/2014/main" id="{63DC8C5E-10EB-A1CE-8A27-B64D9D79E3B7}"/>
              </a:ext>
            </a:extLst>
          </p:cNvPr>
          <p:cNvPicPr>
            <a:picLocks noChangeAspect="1"/>
          </p:cNvPicPr>
          <p:nvPr/>
        </p:nvPicPr>
        <p:blipFill>
          <a:blip r:embed="rId3"/>
          <a:stretch>
            <a:fillRect/>
          </a:stretch>
        </p:blipFill>
        <p:spPr>
          <a:xfrm>
            <a:off x="3901972" y="2056571"/>
            <a:ext cx="1340056" cy="541849"/>
          </a:xfrm>
          <a:prstGeom prst="rect">
            <a:avLst/>
          </a:prstGeom>
        </p:spPr>
      </p:pic>
      <p:pic>
        <p:nvPicPr>
          <p:cNvPr id="47" name="Immagine 46">
            <a:extLst>
              <a:ext uri="{FF2B5EF4-FFF2-40B4-BE49-F238E27FC236}">
                <a16:creationId xmlns:a16="http://schemas.microsoft.com/office/drawing/2014/main" id="{2E6F058C-CB9F-AB27-CFAF-AAD09776ED20}"/>
              </a:ext>
            </a:extLst>
          </p:cNvPr>
          <p:cNvPicPr>
            <a:picLocks noChangeAspect="1"/>
          </p:cNvPicPr>
          <p:nvPr/>
        </p:nvPicPr>
        <p:blipFill>
          <a:blip r:embed="rId4"/>
          <a:stretch>
            <a:fillRect/>
          </a:stretch>
        </p:blipFill>
        <p:spPr>
          <a:xfrm>
            <a:off x="4005710" y="2598420"/>
            <a:ext cx="1178300" cy="336920"/>
          </a:xfrm>
          <a:prstGeom prst="rect">
            <a:avLst/>
          </a:prstGeom>
        </p:spPr>
      </p:pic>
      <p:pic>
        <p:nvPicPr>
          <p:cNvPr id="49" name="Immagine 48">
            <a:extLst>
              <a:ext uri="{FF2B5EF4-FFF2-40B4-BE49-F238E27FC236}">
                <a16:creationId xmlns:a16="http://schemas.microsoft.com/office/drawing/2014/main" id="{28C12F75-E3D6-9440-3350-D28F725C4F81}"/>
              </a:ext>
            </a:extLst>
          </p:cNvPr>
          <p:cNvPicPr>
            <a:picLocks noChangeAspect="1"/>
          </p:cNvPicPr>
          <p:nvPr/>
        </p:nvPicPr>
        <p:blipFill>
          <a:blip r:embed="rId5"/>
          <a:stretch>
            <a:fillRect/>
          </a:stretch>
        </p:blipFill>
        <p:spPr>
          <a:xfrm>
            <a:off x="1274000" y="2766880"/>
            <a:ext cx="1178300" cy="662794"/>
          </a:xfrm>
          <a:prstGeom prst="rect">
            <a:avLst/>
          </a:prstGeom>
        </p:spPr>
      </p:pic>
      <p:pic>
        <p:nvPicPr>
          <p:cNvPr id="51" name="Immagine 50">
            <a:extLst>
              <a:ext uri="{FF2B5EF4-FFF2-40B4-BE49-F238E27FC236}">
                <a16:creationId xmlns:a16="http://schemas.microsoft.com/office/drawing/2014/main" id="{97E9736B-2CAD-D397-642F-76DD1A1AFC87}"/>
              </a:ext>
            </a:extLst>
          </p:cNvPr>
          <p:cNvPicPr>
            <a:picLocks noChangeAspect="1"/>
          </p:cNvPicPr>
          <p:nvPr/>
        </p:nvPicPr>
        <p:blipFill>
          <a:blip r:embed="rId6"/>
          <a:stretch>
            <a:fillRect/>
          </a:stretch>
        </p:blipFill>
        <p:spPr>
          <a:xfrm>
            <a:off x="6713925" y="2080962"/>
            <a:ext cx="1127056" cy="287487"/>
          </a:xfrm>
          <a:prstGeom prst="rect">
            <a:avLst/>
          </a:prstGeom>
        </p:spPr>
      </p:pic>
      <p:pic>
        <p:nvPicPr>
          <p:cNvPr id="53" name="Immagine 52">
            <a:extLst>
              <a:ext uri="{FF2B5EF4-FFF2-40B4-BE49-F238E27FC236}">
                <a16:creationId xmlns:a16="http://schemas.microsoft.com/office/drawing/2014/main" id="{BCDA8B05-BAAA-06C8-FE44-4237EF90C36B}"/>
              </a:ext>
            </a:extLst>
          </p:cNvPr>
          <p:cNvPicPr>
            <a:picLocks noChangeAspect="1"/>
          </p:cNvPicPr>
          <p:nvPr/>
        </p:nvPicPr>
        <p:blipFill>
          <a:blip r:embed="rId7"/>
          <a:stretch>
            <a:fillRect/>
          </a:stretch>
        </p:blipFill>
        <p:spPr>
          <a:xfrm>
            <a:off x="6617687" y="2463053"/>
            <a:ext cx="1387284" cy="263096"/>
          </a:xfrm>
          <a:prstGeom prst="rect">
            <a:avLst/>
          </a:prstGeom>
        </p:spPr>
      </p:pic>
      <p:pic>
        <p:nvPicPr>
          <p:cNvPr id="55" name="Immagine 54">
            <a:extLst>
              <a:ext uri="{FF2B5EF4-FFF2-40B4-BE49-F238E27FC236}">
                <a16:creationId xmlns:a16="http://schemas.microsoft.com/office/drawing/2014/main" id="{431325F2-5BF3-5CF2-B89D-A3BC899A3590}"/>
              </a:ext>
            </a:extLst>
          </p:cNvPr>
          <p:cNvPicPr>
            <a:picLocks noChangeAspect="1"/>
          </p:cNvPicPr>
          <p:nvPr/>
        </p:nvPicPr>
        <p:blipFill rotWithShape="1">
          <a:blip r:embed="rId8"/>
          <a:srcRect t="27259" b="27408"/>
          <a:stretch/>
        </p:blipFill>
        <p:spPr>
          <a:xfrm>
            <a:off x="6604136" y="2746117"/>
            <a:ext cx="1387283" cy="353758"/>
          </a:xfrm>
          <a:prstGeom prst="rect">
            <a:avLst/>
          </a:prstGeom>
        </p:spPr>
      </p:pic>
      <p:pic>
        <p:nvPicPr>
          <p:cNvPr id="57" name="Immagine 56">
            <a:extLst>
              <a:ext uri="{FF2B5EF4-FFF2-40B4-BE49-F238E27FC236}">
                <a16:creationId xmlns:a16="http://schemas.microsoft.com/office/drawing/2014/main" id="{AA3DDC46-19A4-248C-E738-74416FD35A95}"/>
              </a:ext>
            </a:extLst>
          </p:cNvPr>
          <p:cNvPicPr>
            <a:picLocks noChangeAspect="1"/>
          </p:cNvPicPr>
          <p:nvPr/>
        </p:nvPicPr>
        <p:blipFill>
          <a:blip r:embed="rId9"/>
          <a:stretch>
            <a:fillRect/>
          </a:stretch>
        </p:blipFill>
        <p:spPr>
          <a:xfrm>
            <a:off x="3786006" y="2955336"/>
            <a:ext cx="1632948" cy="450300"/>
          </a:xfrm>
          <a:prstGeom prst="rect">
            <a:avLst/>
          </a:prstGeom>
        </p:spPr>
      </p:pic>
      <p:pic>
        <p:nvPicPr>
          <p:cNvPr id="5" name="Immagine 4">
            <a:extLst>
              <a:ext uri="{FF2B5EF4-FFF2-40B4-BE49-F238E27FC236}">
                <a16:creationId xmlns:a16="http://schemas.microsoft.com/office/drawing/2014/main" id="{C34C941B-6CA0-DBB1-EFC1-4B2D8DA0802F}"/>
              </a:ext>
            </a:extLst>
          </p:cNvPr>
          <p:cNvPicPr>
            <a:picLocks noChangeAspect="1"/>
          </p:cNvPicPr>
          <p:nvPr/>
        </p:nvPicPr>
        <p:blipFill rotWithShape="1">
          <a:blip r:embed="rId10"/>
          <a:srcRect t="18996" b="9949"/>
          <a:stretch/>
        </p:blipFill>
        <p:spPr>
          <a:xfrm>
            <a:off x="1044765" y="3453354"/>
            <a:ext cx="1697730" cy="705318"/>
          </a:xfrm>
          <a:prstGeom prst="rect">
            <a:avLst/>
          </a:prstGeom>
        </p:spPr>
      </p:pic>
    </p:spTree>
    <p:extLst>
      <p:ext uri="{BB962C8B-B14F-4D97-AF65-F5344CB8AC3E}">
        <p14:creationId xmlns:p14="http://schemas.microsoft.com/office/powerpoint/2010/main" val="490837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56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Use Case</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UCD_GL: Gestione Libreria</a:t>
            </a: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F53FAFFA-05EA-7F07-910F-4E873D30C724}"/>
              </a:ext>
            </a:extLst>
          </p:cNvPr>
          <p:cNvGraphicFramePr>
            <a:graphicFrameLocks noGrp="1"/>
          </p:cNvGraphicFramePr>
          <p:nvPr>
            <p:extLst>
              <p:ext uri="{D42A27DB-BD31-4B8C-83A1-F6EECF244321}">
                <p14:modId xmlns:p14="http://schemas.microsoft.com/office/powerpoint/2010/main" val="1650145471"/>
              </p:ext>
            </p:extLst>
          </p:nvPr>
        </p:nvGraphicFramePr>
        <p:xfrm>
          <a:off x="720000" y="1432560"/>
          <a:ext cx="7704000" cy="2148840"/>
        </p:xfrm>
        <a:graphic>
          <a:graphicData uri="http://schemas.openxmlformats.org/drawingml/2006/table">
            <a:tbl>
              <a:tblPr firstRow="1" bandRow="1">
                <a:tableStyleId>{12B09812-A647-4515-9731-A2773E5B4820}</a:tableStyleId>
              </a:tblPr>
              <a:tblGrid>
                <a:gridCol w="544920">
                  <a:extLst>
                    <a:ext uri="{9D8B030D-6E8A-4147-A177-3AD203B41FA5}">
                      <a16:colId xmlns:a16="http://schemas.microsoft.com/office/drawing/2014/main" val="2655139929"/>
                    </a:ext>
                  </a:extLst>
                </a:gridCol>
                <a:gridCol w="7159080">
                  <a:extLst>
                    <a:ext uri="{9D8B030D-6E8A-4147-A177-3AD203B41FA5}">
                      <a16:colId xmlns:a16="http://schemas.microsoft.com/office/drawing/2014/main" val="3852111863"/>
                    </a:ext>
                  </a:extLst>
                </a:gridCol>
              </a:tblGrid>
              <a:tr h="370840">
                <a:tc gridSpan="2">
                  <a:txBody>
                    <a:bodyPr/>
                    <a:lstStyle/>
                    <a:p>
                      <a:pPr algn="ctr"/>
                      <a:r>
                        <a:rPr lang="it-IT" b="1" dirty="0">
                          <a:solidFill>
                            <a:schemeClr val="bg2"/>
                          </a:solidFill>
                        </a:rPr>
                        <a:t>Scenario - Flusso di eventi di ERRORE: Il sistema non riesce ad effettuare la ricerca.</a:t>
                      </a:r>
                    </a:p>
                  </a:txBody>
                  <a:tcPr anchor="ctr">
                    <a:solidFill>
                      <a:schemeClr val="bg1"/>
                    </a:solidFill>
                  </a:tcPr>
                </a:tc>
                <a:tc hMerge="1">
                  <a:txBody>
                    <a:bodyPr/>
                    <a:lstStyle/>
                    <a:p>
                      <a:r>
                        <a:rPr lang="it-IT" b="1" dirty="0">
                          <a:solidFill>
                            <a:schemeClr val="bg2"/>
                          </a:solidFill>
                        </a:rPr>
                        <a:t>Aggiunta di un nuovo libro alla libreria personale.</a:t>
                      </a:r>
                    </a:p>
                  </a:txBody>
                  <a:tcPr anchor="ctr">
                    <a:solidFill>
                      <a:schemeClr val="bg1"/>
                    </a:solidFill>
                  </a:tcPr>
                </a:tc>
                <a:extLst>
                  <a:ext uri="{0D108BD9-81ED-4DB2-BD59-A6C34878D82A}">
                    <a16:rowId xmlns:a16="http://schemas.microsoft.com/office/drawing/2014/main" val="4282848332"/>
                  </a:ext>
                </a:extLst>
              </a:tr>
              <a:tr h="370840">
                <a:tc>
                  <a:txBody>
                    <a:bodyPr/>
                    <a:lstStyle/>
                    <a:p>
                      <a:pPr algn="ctr"/>
                      <a:r>
                        <a:rPr lang="it-IT" b="1" dirty="0"/>
                        <a:t>5.1</a:t>
                      </a:r>
                    </a:p>
                  </a:txBody>
                  <a:tcPr anchor="ctr"/>
                </a:tc>
                <a:tc>
                  <a:txBody>
                    <a:bodyPr/>
                    <a:lstStyle/>
                    <a:p>
                      <a:pPr algn="just"/>
                      <a:r>
                        <a:rPr lang="it-IT" dirty="0"/>
                        <a:t>Sistema: mostra un messaggio di errore invitando il lettore ad effettuare una nuova ricerca.</a:t>
                      </a:r>
                    </a:p>
                  </a:txBody>
                  <a:tcPr anchor="ctr"/>
                </a:tc>
                <a:extLst>
                  <a:ext uri="{0D108BD9-81ED-4DB2-BD59-A6C34878D82A}">
                    <a16:rowId xmlns:a16="http://schemas.microsoft.com/office/drawing/2014/main" val="3336590047"/>
                  </a:ext>
                </a:extLst>
              </a:tr>
              <a:tr h="370840">
                <a:tc>
                  <a:txBody>
                    <a:bodyPr/>
                    <a:lstStyle/>
                    <a:p>
                      <a:pPr algn="ctr"/>
                      <a:r>
                        <a:rPr lang="it-IT" b="1" dirty="0"/>
                        <a:t>5.2</a:t>
                      </a:r>
                    </a:p>
                  </a:txBody>
                  <a:tcPr anchor="ctr"/>
                </a:tc>
                <a:tc>
                  <a:txBody>
                    <a:bodyPr/>
                    <a:lstStyle/>
                    <a:p>
                      <a:pPr algn="just"/>
                      <a:r>
                        <a:rPr lang="it-IT" dirty="0"/>
                        <a:t>Sistema: termina con un insuccesso.</a:t>
                      </a:r>
                    </a:p>
                  </a:txBody>
                  <a:tcPr anchor="ctr"/>
                </a:tc>
                <a:extLst>
                  <a:ext uri="{0D108BD9-81ED-4DB2-BD59-A6C34878D82A}">
                    <a16:rowId xmlns:a16="http://schemas.microsoft.com/office/drawing/2014/main" val="3870982487"/>
                  </a:ext>
                </a:extLst>
              </a:tr>
              <a:tr h="370840">
                <a:tc gridSpan="2">
                  <a:txBody>
                    <a:bodyPr/>
                    <a:lstStyle/>
                    <a:p>
                      <a:pPr algn="ctr"/>
                      <a:r>
                        <a:rPr lang="it-IT" b="1" dirty="0">
                          <a:solidFill>
                            <a:schemeClr val="bg2"/>
                          </a:solidFill>
                        </a:rPr>
                        <a:t>Scenario - Flusso di eventi di ERRORE: Il sistema non riesce a memorizzare il nuovo libro inserito.</a:t>
                      </a:r>
                      <a:endParaRPr lang="it-IT" b="1" dirty="0"/>
                    </a:p>
                  </a:txBody>
                  <a:tcPr anchor="ctr">
                    <a:solidFill>
                      <a:schemeClr val="bg1"/>
                    </a:solidFill>
                  </a:tcPr>
                </a:tc>
                <a:tc hMerge="1">
                  <a:txBody>
                    <a:bodyPr/>
                    <a:lstStyle/>
                    <a:p>
                      <a:pPr algn="just"/>
                      <a:endParaRPr lang="it-IT" dirty="0"/>
                    </a:p>
                  </a:txBody>
                  <a:tcPr anchor="ctr"/>
                </a:tc>
                <a:extLst>
                  <a:ext uri="{0D108BD9-81ED-4DB2-BD59-A6C34878D82A}">
                    <a16:rowId xmlns:a16="http://schemas.microsoft.com/office/drawing/2014/main" val="595177020"/>
                  </a:ext>
                </a:extLst>
              </a:tr>
              <a:tr h="370840">
                <a:tc>
                  <a:txBody>
                    <a:bodyPr/>
                    <a:lstStyle/>
                    <a:p>
                      <a:pPr algn="ctr"/>
                      <a:r>
                        <a:rPr lang="it-IT" b="1" dirty="0"/>
                        <a:t>6.a1</a:t>
                      </a:r>
                    </a:p>
                  </a:txBody>
                  <a:tcPr anchor="ctr"/>
                </a:tc>
                <a:tc>
                  <a:txBody>
                    <a:bodyPr/>
                    <a:lstStyle/>
                    <a:p>
                      <a:pPr algn="just"/>
                      <a:r>
                        <a:rPr lang="it-IT" dirty="0"/>
                        <a:t>Sistema: mostra un messaggio di errore invitando il lettore a riprovare ad l’operazione.</a:t>
                      </a:r>
                    </a:p>
                  </a:txBody>
                  <a:tcPr anchor="ctr"/>
                </a:tc>
                <a:extLst>
                  <a:ext uri="{0D108BD9-81ED-4DB2-BD59-A6C34878D82A}">
                    <a16:rowId xmlns:a16="http://schemas.microsoft.com/office/drawing/2014/main" val="3376518110"/>
                  </a:ext>
                </a:extLst>
              </a:tr>
            </a:tbl>
          </a:graphicData>
        </a:graphic>
      </p:graphicFrame>
    </p:spTree>
    <p:extLst>
      <p:ext uri="{BB962C8B-B14F-4D97-AF65-F5344CB8AC3E}">
        <p14:creationId xmlns:p14="http://schemas.microsoft.com/office/powerpoint/2010/main" val="402798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 name="Titolo 3">
            <a:extLst>
              <a:ext uri="{FF2B5EF4-FFF2-40B4-BE49-F238E27FC236}">
                <a16:creationId xmlns:a16="http://schemas.microsoft.com/office/drawing/2014/main" id="{93BA8B96-EE55-E011-E537-058D0747F7E2}"/>
              </a:ext>
            </a:extLst>
          </p:cNvPr>
          <p:cNvSpPr>
            <a:spLocks noGrp="1"/>
          </p:cNvSpPr>
          <p:nvPr>
            <p:ph type="title" idx="2"/>
          </p:nvPr>
        </p:nvSpPr>
        <p:spPr>
          <a:xfrm>
            <a:off x="5061168" y="1187985"/>
            <a:ext cx="2286300" cy="450300"/>
          </a:xfrm>
        </p:spPr>
        <p:txBody>
          <a:bodyPr/>
          <a:lstStyle/>
          <a:p>
            <a:r>
              <a:rPr lang="it-IT" dirty="0"/>
              <a:t>Control</a:t>
            </a:r>
          </a:p>
        </p:txBody>
      </p:sp>
      <p:sp>
        <p:nvSpPr>
          <p:cNvPr id="6" name="Titolo 5">
            <a:extLst>
              <a:ext uri="{FF2B5EF4-FFF2-40B4-BE49-F238E27FC236}">
                <a16:creationId xmlns:a16="http://schemas.microsoft.com/office/drawing/2014/main" id="{CF9E90E1-9658-496D-A688-6C1C7DC83EC2}"/>
              </a:ext>
            </a:extLst>
          </p:cNvPr>
          <p:cNvSpPr>
            <a:spLocks noGrp="1"/>
          </p:cNvSpPr>
          <p:nvPr>
            <p:ph type="title" idx="4"/>
          </p:nvPr>
        </p:nvSpPr>
        <p:spPr>
          <a:xfrm>
            <a:off x="3428850" y="3036118"/>
            <a:ext cx="2286300" cy="450300"/>
          </a:xfrm>
        </p:spPr>
        <p:txBody>
          <a:bodyPr/>
          <a:lstStyle/>
          <a:p>
            <a:r>
              <a:rPr lang="it-IT" dirty="0"/>
              <a:t>Entity</a:t>
            </a:r>
          </a:p>
        </p:txBody>
      </p:sp>
      <p:sp>
        <p:nvSpPr>
          <p:cNvPr id="8" name="Titolo 7">
            <a:extLst>
              <a:ext uri="{FF2B5EF4-FFF2-40B4-BE49-F238E27FC236}">
                <a16:creationId xmlns:a16="http://schemas.microsoft.com/office/drawing/2014/main" id="{9E4B8DD4-374E-9AEA-CE3E-DFE3821F06F5}"/>
              </a:ext>
            </a:extLst>
          </p:cNvPr>
          <p:cNvSpPr>
            <a:spLocks noGrp="1"/>
          </p:cNvSpPr>
          <p:nvPr>
            <p:ph type="title" idx="6"/>
          </p:nvPr>
        </p:nvSpPr>
        <p:spPr>
          <a:xfrm>
            <a:off x="720000" y="540000"/>
            <a:ext cx="7704000" cy="648000"/>
          </a:xfrm>
        </p:spPr>
        <p:txBody>
          <a:bodyPr/>
          <a:lstStyle/>
          <a:p>
            <a:pPr algn="l"/>
            <a:r>
              <a:rPr lang="it-IT" dirty="0">
                <a:solidFill>
                  <a:srgbClr val="595959"/>
                </a:solidFill>
                <a:latin typeface="Anaheim"/>
                <a:ea typeface="Anaheim"/>
                <a:cs typeface="Anaheim"/>
                <a:sym typeface="Anaheim"/>
              </a:rPr>
              <a:t>6. Use Case</a:t>
            </a:r>
            <a:endParaRPr lang="it-IT" dirty="0"/>
          </a:p>
        </p:txBody>
      </p:sp>
      <p:sp>
        <p:nvSpPr>
          <p:cNvPr id="9" name="Titolo 3">
            <a:extLst>
              <a:ext uri="{FF2B5EF4-FFF2-40B4-BE49-F238E27FC236}">
                <a16:creationId xmlns:a16="http://schemas.microsoft.com/office/drawing/2014/main" id="{6EEF8978-47AB-2FBF-D3EB-0A5B929C793B}"/>
              </a:ext>
            </a:extLst>
          </p:cNvPr>
          <p:cNvSpPr txBox="1">
            <a:spLocks/>
          </p:cNvSpPr>
          <p:nvPr/>
        </p:nvSpPr>
        <p:spPr>
          <a:xfrm>
            <a:off x="1578235" y="1187985"/>
            <a:ext cx="2286300" cy="45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r>
              <a:rPr lang="it-IT" dirty="0"/>
              <a:t>Boundary</a:t>
            </a:r>
          </a:p>
        </p:txBody>
      </p:sp>
      <p:sp>
        <p:nvSpPr>
          <p:cNvPr id="2" name="Titolo 3">
            <a:extLst>
              <a:ext uri="{FF2B5EF4-FFF2-40B4-BE49-F238E27FC236}">
                <a16:creationId xmlns:a16="http://schemas.microsoft.com/office/drawing/2014/main" id="{F4C6A57B-4141-97CD-97B9-2D70C5AB0DCF}"/>
              </a:ext>
            </a:extLst>
          </p:cNvPr>
          <p:cNvSpPr txBox="1">
            <a:spLocks/>
          </p:cNvSpPr>
          <p:nvPr/>
        </p:nvSpPr>
        <p:spPr>
          <a:xfrm>
            <a:off x="4717995" y="1636696"/>
            <a:ext cx="2972645"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285750" indent="-285750" algn="l">
              <a:buFont typeface="Arial" panose="020B0604020202020204" pitchFamily="34" charset="0"/>
              <a:buChar char="•"/>
            </a:pPr>
            <a:r>
              <a:rPr lang="it-IT" sz="1600" b="0" dirty="0" err="1"/>
              <a:t>RicercaLibroControl</a:t>
            </a:r>
            <a:endParaRPr lang="it-IT" sz="1600" b="0" dirty="0"/>
          </a:p>
          <a:p>
            <a:pPr marL="285750" indent="-285750" algn="l">
              <a:buFont typeface="Arial" panose="020B0604020202020204" pitchFamily="34" charset="0"/>
              <a:buChar char="•"/>
            </a:pPr>
            <a:r>
              <a:rPr lang="it-IT" sz="1600" b="0" dirty="0" err="1"/>
              <a:t>InserisciLibroControl</a:t>
            </a:r>
            <a:endParaRPr lang="it-IT" sz="1600" b="0" dirty="0"/>
          </a:p>
          <a:p>
            <a:pPr marL="285750" indent="-285750" algn="l">
              <a:buFont typeface="Arial" panose="020B0604020202020204" pitchFamily="34" charset="0"/>
              <a:buChar char="•"/>
            </a:pPr>
            <a:r>
              <a:rPr lang="it-IT" sz="1600" b="0" dirty="0" err="1"/>
              <a:t>VisualizzaSchedaLibroControl</a:t>
            </a:r>
            <a:endParaRPr lang="it-IT" sz="1600" b="0" dirty="0"/>
          </a:p>
          <a:p>
            <a:pPr algn="l"/>
            <a:endParaRPr lang="it-IT" sz="1600" b="0" dirty="0"/>
          </a:p>
        </p:txBody>
      </p:sp>
      <p:sp>
        <p:nvSpPr>
          <p:cNvPr id="7" name="Titolo 3">
            <a:extLst>
              <a:ext uri="{FF2B5EF4-FFF2-40B4-BE49-F238E27FC236}">
                <a16:creationId xmlns:a16="http://schemas.microsoft.com/office/drawing/2014/main" id="{A4B7AB48-4C81-4584-D49B-1BD2A38AC836}"/>
              </a:ext>
            </a:extLst>
          </p:cNvPr>
          <p:cNvSpPr txBox="1">
            <a:spLocks/>
          </p:cNvSpPr>
          <p:nvPr/>
        </p:nvSpPr>
        <p:spPr>
          <a:xfrm>
            <a:off x="3574845" y="3484814"/>
            <a:ext cx="2972645"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342900" indent="-342900" algn="l">
              <a:buFont typeface="Arial" panose="020B0604020202020204" pitchFamily="34" charset="0"/>
              <a:buChar char="•"/>
            </a:pPr>
            <a:r>
              <a:rPr lang="it-IT" sz="1600" b="0" dirty="0"/>
              <a:t>Libreria</a:t>
            </a:r>
          </a:p>
          <a:p>
            <a:pPr marL="342900" indent="-342900" algn="l">
              <a:buFont typeface="Arial" panose="020B0604020202020204" pitchFamily="34" charset="0"/>
              <a:buChar char="•"/>
            </a:pPr>
            <a:r>
              <a:rPr lang="it-IT" sz="1600" b="0" dirty="0"/>
              <a:t>Libro</a:t>
            </a:r>
          </a:p>
        </p:txBody>
      </p:sp>
      <p:sp>
        <p:nvSpPr>
          <p:cNvPr id="10" name="Titolo 3">
            <a:extLst>
              <a:ext uri="{FF2B5EF4-FFF2-40B4-BE49-F238E27FC236}">
                <a16:creationId xmlns:a16="http://schemas.microsoft.com/office/drawing/2014/main" id="{9FB0A6B5-F86F-3116-F43A-272D4A7F00DB}"/>
              </a:ext>
            </a:extLst>
          </p:cNvPr>
          <p:cNvSpPr txBox="1">
            <a:spLocks/>
          </p:cNvSpPr>
          <p:nvPr/>
        </p:nvSpPr>
        <p:spPr>
          <a:xfrm>
            <a:off x="1235062" y="1636695"/>
            <a:ext cx="2972645" cy="2965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pPr marL="285750" indent="-285750" algn="l">
              <a:buFont typeface="Arial" panose="020B0604020202020204" pitchFamily="34" charset="0"/>
              <a:buChar char="•"/>
            </a:pPr>
            <a:r>
              <a:rPr lang="it-IT" sz="1600" b="0" dirty="0" err="1"/>
              <a:t>RicercaLibroBoundary</a:t>
            </a:r>
            <a:endParaRPr lang="it-IT" sz="1600" b="0" dirty="0"/>
          </a:p>
          <a:p>
            <a:pPr marL="285750" indent="-285750" algn="l">
              <a:buFont typeface="Arial" panose="020B0604020202020204" pitchFamily="34" charset="0"/>
              <a:buChar char="•"/>
            </a:pPr>
            <a:r>
              <a:rPr lang="it-IT" sz="1600" b="0" dirty="0" err="1"/>
              <a:t>RicercaLibroForm</a:t>
            </a:r>
            <a:endParaRPr lang="it-IT" sz="1600" b="0" dirty="0"/>
          </a:p>
          <a:p>
            <a:pPr marL="285750" indent="-285750" algn="l">
              <a:buFont typeface="Arial" panose="020B0604020202020204" pitchFamily="34" charset="0"/>
              <a:buChar char="•"/>
            </a:pPr>
            <a:r>
              <a:rPr lang="it-IT" sz="1600" b="0" dirty="0" err="1"/>
              <a:t>VisualizzaSchedaLibroButton</a:t>
            </a:r>
            <a:endParaRPr lang="it-IT" sz="1600" b="0" dirty="0"/>
          </a:p>
          <a:p>
            <a:pPr marL="285750" indent="-285750" algn="l">
              <a:buFont typeface="Arial" panose="020B0604020202020204" pitchFamily="34" charset="0"/>
              <a:buChar char="•"/>
            </a:pPr>
            <a:r>
              <a:rPr lang="it-IT" sz="1600" b="0" dirty="0" err="1"/>
              <a:t>InserisciLibroButton</a:t>
            </a:r>
            <a:endParaRPr lang="it-IT" sz="1600" b="0" dirty="0"/>
          </a:p>
          <a:p>
            <a:pPr algn="l"/>
            <a:endParaRPr lang="it-IT" sz="1600" b="0" dirty="0"/>
          </a:p>
        </p:txBody>
      </p:sp>
    </p:spTree>
    <p:extLst>
      <p:ext uri="{BB962C8B-B14F-4D97-AF65-F5344CB8AC3E}">
        <p14:creationId xmlns:p14="http://schemas.microsoft.com/office/powerpoint/2010/main" val="1128498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7. Class Diagram</a:t>
            </a:r>
          </a:p>
        </p:txBody>
      </p:sp>
      <p:pic>
        <p:nvPicPr>
          <p:cNvPr id="4" name="Immagine 3">
            <a:extLst>
              <a:ext uri="{FF2B5EF4-FFF2-40B4-BE49-F238E27FC236}">
                <a16:creationId xmlns:a16="http://schemas.microsoft.com/office/drawing/2014/main" id="{52E33D54-5C75-BB89-F4CD-7B6FD6B87823}"/>
              </a:ext>
            </a:extLst>
          </p:cNvPr>
          <p:cNvPicPr>
            <a:picLocks noChangeAspect="1"/>
          </p:cNvPicPr>
          <p:nvPr/>
        </p:nvPicPr>
        <p:blipFill>
          <a:blip r:embed="rId3"/>
          <a:stretch>
            <a:fillRect/>
          </a:stretch>
        </p:blipFill>
        <p:spPr>
          <a:xfrm>
            <a:off x="2818747" y="1188000"/>
            <a:ext cx="3506505" cy="3674896"/>
          </a:xfrm>
          <a:prstGeom prst="rect">
            <a:avLst/>
          </a:prstGeom>
        </p:spPr>
      </p:pic>
    </p:spTree>
    <p:extLst>
      <p:ext uri="{BB962C8B-B14F-4D97-AF65-F5344CB8AC3E}">
        <p14:creationId xmlns:p14="http://schemas.microsoft.com/office/powerpoint/2010/main" val="13132605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8. Sequence Diagram</a:t>
            </a:r>
          </a:p>
        </p:txBody>
      </p:sp>
      <p:pic>
        <p:nvPicPr>
          <p:cNvPr id="3" name="Immagine 2">
            <a:extLst>
              <a:ext uri="{FF2B5EF4-FFF2-40B4-BE49-F238E27FC236}">
                <a16:creationId xmlns:a16="http://schemas.microsoft.com/office/drawing/2014/main" id="{E974F163-697E-386F-3F60-50EE2E076351}"/>
              </a:ext>
            </a:extLst>
          </p:cNvPr>
          <p:cNvPicPr>
            <a:picLocks noChangeAspect="1"/>
          </p:cNvPicPr>
          <p:nvPr/>
        </p:nvPicPr>
        <p:blipFill>
          <a:blip r:embed="rId3"/>
          <a:stretch>
            <a:fillRect/>
          </a:stretch>
        </p:blipFill>
        <p:spPr>
          <a:xfrm>
            <a:off x="2334949" y="1188000"/>
            <a:ext cx="4474102" cy="3909060"/>
          </a:xfrm>
          <a:prstGeom prst="rect">
            <a:avLst/>
          </a:prstGeom>
        </p:spPr>
      </p:pic>
    </p:spTree>
    <p:extLst>
      <p:ext uri="{BB962C8B-B14F-4D97-AF65-F5344CB8AC3E}">
        <p14:creationId xmlns:p14="http://schemas.microsoft.com/office/powerpoint/2010/main" val="385986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9. Activity Diagram</a:t>
            </a:r>
          </a:p>
        </p:txBody>
      </p:sp>
      <p:pic>
        <p:nvPicPr>
          <p:cNvPr id="4" name="Immagine 3">
            <a:extLst>
              <a:ext uri="{FF2B5EF4-FFF2-40B4-BE49-F238E27FC236}">
                <a16:creationId xmlns:a16="http://schemas.microsoft.com/office/drawing/2014/main" id="{68D5E82F-4417-5922-ACAE-D88E9EEA9B66}"/>
              </a:ext>
            </a:extLst>
          </p:cNvPr>
          <p:cNvPicPr>
            <a:picLocks noChangeAspect="1"/>
          </p:cNvPicPr>
          <p:nvPr/>
        </p:nvPicPr>
        <p:blipFill>
          <a:blip r:embed="rId3"/>
          <a:stretch>
            <a:fillRect/>
          </a:stretch>
        </p:blipFill>
        <p:spPr>
          <a:xfrm>
            <a:off x="4572000" y="0"/>
            <a:ext cx="3452648" cy="5143500"/>
          </a:xfrm>
          <a:prstGeom prst="rect">
            <a:avLst/>
          </a:prstGeom>
        </p:spPr>
      </p:pic>
    </p:spTree>
    <p:extLst>
      <p:ext uri="{BB962C8B-B14F-4D97-AF65-F5344CB8AC3E}">
        <p14:creationId xmlns:p14="http://schemas.microsoft.com/office/powerpoint/2010/main" val="3810788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b="1" dirty="0"/>
              <a:t>SDD</a:t>
            </a:r>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System Design Document</a:t>
            </a:r>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2928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System Design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0" y="1909956"/>
            <a:ext cx="5228669" cy="2901121"/>
          </a:xfrm>
          <a:prstGeom prst="rect">
            <a:avLst/>
          </a:prstGeom>
        </p:spPr>
      </p:pic>
    </p:spTree>
    <p:extLst>
      <p:ext uri="{BB962C8B-B14F-4D97-AF65-F5344CB8AC3E}">
        <p14:creationId xmlns:p14="http://schemas.microsoft.com/office/powerpoint/2010/main" val="3376626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System Design Document</a:t>
            </a:r>
          </a:p>
        </p:txBody>
      </p:sp>
      <p:sp>
        <p:nvSpPr>
          <p:cNvPr id="405" name="Google Shape;405;p42"/>
          <p:cNvSpPr txBox="1">
            <a:spLocks noGrp="1"/>
          </p:cNvSpPr>
          <p:nvPr>
            <p:ph type="subTitle" idx="1"/>
          </p:nvPr>
        </p:nvSpPr>
        <p:spPr>
          <a:xfrm>
            <a:off x="1061000" y="1889952"/>
            <a:ext cx="4667100" cy="3187569"/>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Design Goal</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Trade-off</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Scomposizione in sottosistemi</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Component Diagram</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Architettura del Sistema</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Deployment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Gestione dei Dati Persistenti</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Modello ER</a:t>
            </a:r>
          </a:p>
          <a:p>
            <a:pPr marL="800100" lvl="1" indent="-342900" algn="l">
              <a:buFont typeface="Arial" panose="020B0604020202020204" pitchFamily="34" charset="0"/>
              <a:buChar char="•"/>
            </a:pPr>
            <a:r>
              <a:rPr lang="it-IT" dirty="0">
                <a:solidFill>
                  <a:srgbClr val="595959"/>
                </a:solidFill>
                <a:latin typeface="Anaheim"/>
                <a:ea typeface="Anaheim"/>
                <a:cs typeface="Anaheim"/>
                <a:sym typeface="Anaheim"/>
              </a:rPr>
              <a:t>Schema logico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Controllo degli accessi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Controllo del flusso globale</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Boundary Use Case</a:t>
            </a:r>
          </a:p>
        </p:txBody>
      </p:sp>
    </p:spTree>
    <p:extLst>
      <p:ext uri="{BB962C8B-B14F-4D97-AF65-F5344CB8AC3E}">
        <p14:creationId xmlns:p14="http://schemas.microsoft.com/office/powerpoint/2010/main" val="6195357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932819534"/>
              </p:ext>
            </p:extLst>
          </p:nvPr>
        </p:nvGraphicFramePr>
        <p:xfrm>
          <a:off x="720000" y="1167000"/>
          <a:ext cx="7704000" cy="34188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25040">
                  <a:extLst>
                    <a:ext uri="{9D8B030D-6E8A-4147-A177-3AD203B41FA5}">
                      <a16:colId xmlns:a16="http://schemas.microsoft.com/office/drawing/2014/main" val="111951607"/>
                    </a:ext>
                  </a:extLst>
                </a:gridCol>
                <a:gridCol w="141966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2</a:t>
                      </a:r>
                    </a:p>
                  </a:txBody>
                  <a:tcPr anchor="ctr"/>
                </a:tc>
                <a:tc>
                  <a:txBody>
                    <a:bodyPr/>
                    <a:lstStyle/>
                    <a:p>
                      <a:pPr algn="ctr"/>
                      <a:r>
                        <a:rPr lang="it-IT" sz="1400" b="0" i="0" u="none" strike="noStrike" cap="none" dirty="0">
                          <a:solidFill>
                            <a:srgbClr val="000000"/>
                          </a:solidFill>
                          <a:effectLst/>
                          <a:latin typeface="Arial"/>
                          <a:ea typeface="Arial"/>
                          <a:cs typeface="Arial"/>
                          <a:sym typeface="Arial"/>
                        </a:rPr>
                        <a:t>DG_1</a:t>
                      </a:r>
                    </a:p>
                    <a:p>
                      <a:pPr algn="ctr"/>
                      <a:r>
                        <a:rPr lang="it-IT" sz="1400" b="0" i="0" u="none" strike="noStrike" cap="none" dirty="0">
                          <a:solidFill>
                            <a:srgbClr val="000000"/>
                          </a:solidFill>
                          <a:effectLst/>
                          <a:latin typeface="Arial"/>
                          <a:ea typeface="Arial"/>
                          <a:cs typeface="Arial"/>
                          <a:sym typeface="Arial"/>
                        </a:rPr>
                        <a:t>Tempi di risposta</a:t>
                      </a:r>
                      <a:endParaRPr lang="it-IT" dirty="0"/>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tempi di risposta inferiori ai 10 secondi.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Performance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RNF_PRF_4</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9</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DG_2</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Spazio di memoria account inutilizzati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prevedere uno spazio di memoria relativamente piccolo (in proporzione al numero di lettori) per contenere gli account inutilizzati.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Performance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RNF_PRF_3</a:t>
                      </a:r>
                    </a:p>
                  </a:txBody>
                  <a:tcPr anchor="ctr"/>
                </a:tc>
                <a:extLst>
                  <a:ext uri="{0D108BD9-81ED-4DB2-BD59-A6C34878D82A}">
                    <a16:rowId xmlns:a16="http://schemas.microsoft.com/office/drawing/2014/main" val="925399938"/>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7</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DG_3</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Manutenibilità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in grado di garantire una facile manutenzione ed estensione.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Maintenance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RNF_S_1</a:t>
                      </a:r>
                    </a:p>
                  </a:txBody>
                  <a:tcPr anchor="ctr"/>
                </a:tc>
                <a:extLst>
                  <a:ext uri="{0D108BD9-81ED-4DB2-BD59-A6C34878D82A}">
                    <a16:rowId xmlns:a16="http://schemas.microsoft.com/office/drawing/2014/main" val="1816120176"/>
                  </a:ext>
                </a:extLst>
              </a:tr>
            </a:tbl>
          </a:graphicData>
        </a:graphic>
      </p:graphicFrame>
    </p:spTree>
    <p:extLst>
      <p:ext uri="{BB962C8B-B14F-4D97-AF65-F5344CB8AC3E}">
        <p14:creationId xmlns:p14="http://schemas.microsoft.com/office/powerpoint/2010/main" val="13061645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4140687825"/>
              </p:ext>
            </p:extLst>
          </p:nvPr>
        </p:nvGraphicFramePr>
        <p:xfrm>
          <a:off x="720000" y="1167000"/>
          <a:ext cx="7704000" cy="31140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40280">
                  <a:extLst>
                    <a:ext uri="{9D8B030D-6E8A-4147-A177-3AD203B41FA5}">
                      <a16:colId xmlns:a16="http://schemas.microsoft.com/office/drawing/2014/main" val="111951607"/>
                    </a:ext>
                  </a:extLst>
                </a:gridCol>
                <a:gridCol w="140442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6</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DG_4</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Estendibilità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l’aggiunta di nuove funzionalità in quanto potrà subire l’aggiunta di nuove caratteristiche per gli utenti.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Maintenance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RNF_S_2</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8</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Interfaccia minimale</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prevedere un’interfaccia intuitiva affinché l’utente possa usufruire di tutte le funzionalità che la piattaforma offre.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End User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RNF_PRF_2</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390988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2418255"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01</a:t>
            </a:r>
            <a:endParaRPr b="1" dirty="0"/>
          </a:p>
        </p:txBody>
      </p:sp>
      <p:sp>
        <p:nvSpPr>
          <p:cNvPr id="362" name="Google Shape;362;p39"/>
          <p:cNvSpPr txBox="1">
            <a:spLocks noGrp="1"/>
          </p:cNvSpPr>
          <p:nvPr>
            <p:ph type="title" idx="2"/>
          </p:nvPr>
        </p:nvSpPr>
        <p:spPr>
          <a:xfrm>
            <a:off x="640155" y="1941825"/>
            <a:ext cx="43200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RAD</a:t>
            </a:r>
            <a:endParaRPr dirty="0"/>
          </a:p>
        </p:txBody>
      </p:sp>
      <p:sp>
        <p:nvSpPr>
          <p:cNvPr id="363" name="Google Shape;363;p39"/>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Requirements Analysis Document </a:t>
            </a:r>
            <a:endParaRPr dirty="0"/>
          </a:p>
        </p:txBody>
      </p:sp>
      <p:sp>
        <p:nvSpPr>
          <p:cNvPr id="364" name="Google Shape;364;p39"/>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Indice dei </a:t>
            </a:r>
            <a:r>
              <a:rPr lang="en" b="1" dirty="0"/>
              <a:t>contenuti</a:t>
            </a:r>
            <a:endParaRPr b="1" dirty="0"/>
          </a:p>
        </p:txBody>
      </p:sp>
      <p:sp>
        <p:nvSpPr>
          <p:cNvPr id="365" name="Google Shape;365;p39"/>
          <p:cNvSpPr txBox="1">
            <a:spLocks noGrp="1"/>
          </p:cNvSpPr>
          <p:nvPr>
            <p:ph type="title" idx="3"/>
          </p:nvPr>
        </p:nvSpPr>
        <p:spPr>
          <a:xfrm rot="2701">
            <a:off x="2418255" y="3012429"/>
            <a:ext cx="763800" cy="6027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03</a:t>
            </a:r>
            <a:endParaRPr b="1" dirty="0"/>
          </a:p>
        </p:txBody>
      </p:sp>
      <p:sp>
        <p:nvSpPr>
          <p:cNvPr id="366" name="Google Shape;366;p39"/>
          <p:cNvSpPr txBox="1">
            <a:spLocks noGrp="1"/>
          </p:cNvSpPr>
          <p:nvPr>
            <p:ph type="title" idx="4"/>
          </p:nvPr>
        </p:nvSpPr>
        <p:spPr>
          <a:xfrm>
            <a:off x="1243944" y="366107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it-IT" dirty="0"/>
              <a:t>Testing Funzionale</a:t>
            </a:r>
            <a:endParaRPr dirty="0"/>
          </a:p>
        </p:txBody>
      </p:sp>
      <p:sp>
        <p:nvSpPr>
          <p:cNvPr id="367" name="Google Shape;367;p39"/>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Test Plan, Test Case Specification, Test Summary Report, Test Incident Report</a:t>
            </a:r>
            <a:endParaRPr dirty="0"/>
          </a:p>
        </p:txBody>
      </p:sp>
      <p:sp>
        <p:nvSpPr>
          <p:cNvPr id="368" name="Google Shape;368;p39"/>
          <p:cNvSpPr txBox="1">
            <a:spLocks noGrp="1"/>
          </p:cNvSpPr>
          <p:nvPr>
            <p:ph type="title" idx="6"/>
          </p:nvPr>
        </p:nvSpPr>
        <p:spPr>
          <a:xfrm rot="2701">
            <a:off x="5961866"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69" name="Google Shape;369;p39"/>
          <p:cNvSpPr txBox="1">
            <a:spLocks noGrp="1"/>
          </p:cNvSpPr>
          <p:nvPr>
            <p:ph type="title" idx="7"/>
          </p:nvPr>
        </p:nvSpPr>
        <p:spPr>
          <a:xfrm>
            <a:off x="4787556" y="194182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SDD</a:t>
            </a:r>
            <a:endParaRPr dirty="0"/>
          </a:p>
        </p:txBody>
      </p:sp>
      <p:sp>
        <p:nvSpPr>
          <p:cNvPr id="370" name="Google Shape;370;p39"/>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System Design Document</a:t>
            </a:r>
            <a:endParaRPr dirty="0"/>
          </a:p>
        </p:txBody>
      </p:sp>
      <p:sp>
        <p:nvSpPr>
          <p:cNvPr id="371" name="Google Shape;371;p39"/>
          <p:cNvSpPr txBox="1">
            <a:spLocks noGrp="1"/>
          </p:cNvSpPr>
          <p:nvPr>
            <p:ph type="title" idx="9"/>
          </p:nvPr>
        </p:nvSpPr>
        <p:spPr>
          <a:xfrm rot="2701">
            <a:off x="5961912" y="3017841"/>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72" name="Google Shape;372;p39"/>
          <p:cNvSpPr txBox="1">
            <a:spLocks noGrp="1"/>
          </p:cNvSpPr>
          <p:nvPr>
            <p:ph type="title" idx="13"/>
          </p:nvPr>
        </p:nvSpPr>
        <p:spPr>
          <a:xfrm>
            <a:off x="4787556" y="3661002"/>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ODD</a:t>
            </a:r>
            <a:endParaRPr dirty="0"/>
          </a:p>
        </p:txBody>
      </p:sp>
      <p:sp>
        <p:nvSpPr>
          <p:cNvPr id="373" name="Google Shape;373;p39"/>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Object Design Document</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2997747857"/>
              </p:ext>
            </p:extLst>
          </p:nvPr>
        </p:nvGraphicFramePr>
        <p:xfrm>
          <a:off x="720000" y="1167000"/>
          <a:ext cx="7704000" cy="268732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25040">
                  <a:extLst>
                    <a:ext uri="{9D8B030D-6E8A-4147-A177-3AD203B41FA5}">
                      <a16:colId xmlns:a16="http://schemas.microsoft.com/office/drawing/2014/main" val="111951607"/>
                    </a:ext>
                  </a:extLst>
                </a:gridCol>
                <a:gridCol w="141966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DG_6</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Compatibilità e scalabilità</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compatibile e scalabile rispetto ai dispositivi quali pc, smartphone e tablet.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End User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RNF_OP_1</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DG_7</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Trattamento dei dati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la massima protezione dei dati sensibili degli utenti procedendo al salvataggio dei dati in maniera protetta e sicura.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RNF_LE_1</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539034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1. Design Goal</a:t>
            </a:r>
          </a:p>
        </p:txBody>
      </p:sp>
      <p:graphicFrame>
        <p:nvGraphicFramePr>
          <p:cNvPr id="2" name="Tabella 2">
            <a:extLst>
              <a:ext uri="{FF2B5EF4-FFF2-40B4-BE49-F238E27FC236}">
                <a16:creationId xmlns:a16="http://schemas.microsoft.com/office/drawing/2014/main" id="{90C7F9EE-0A9A-F443-6A54-657B9F638135}"/>
              </a:ext>
            </a:extLst>
          </p:cNvPr>
          <p:cNvGraphicFramePr>
            <a:graphicFrameLocks noGrp="1"/>
          </p:cNvGraphicFramePr>
          <p:nvPr>
            <p:extLst>
              <p:ext uri="{D42A27DB-BD31-4B8C-83A1-F6EECF244321}">
                <p14:modId xmlns:p14="http://schemas.microsoft.com/office/powerpoint/2010/main" val="1687084069"/>
              </p:ext>
            </p:extLst>
          </p:nvPr>
        </p:nvGraphicFramePr>
        <p:xfrm>
          <a:off x="720000" y="1167000"/>
          <a:ext cx="7704000" cy="2047240"/>
        </p:xfrm>
        <a:graphic>
          <a:graphicData uri="http://schemas.openxmlformats.org/drawingml/2006/table">
            <a:tbl>
              <a:tblPr firstRow="1" bandRow="1">
                <a:tableStyleId>{12B09812-A647-4515-9731-A2773E5B4820}</a:tableStyleId>
              </a:tblPr>
              <a:tblGrid>
                <a:gridCol w="689700">
                  <a:extLst>
                    <a:ext uri="{9D8B030D-6E8A-4147-A177-3AD203B41FA5}">
                      <a16:colId xmlns:a16="http://schemas.microsoft.com/office/drawing/2014/main" val="433351303"/>
                    </a:ext>
                  </a:extLst>
                </a:gridCol>
                <a:gridCol w="1828800">
                  <a:extLst>
                    <a:ext uri="{9D8B030D-6E8A-4147-A177-3AD203B41FA5}">
                      <a16:colId xmlns:a16="http://schemas.microsoft.com/office/drawing/2014/main" val="1619067647"/>
                    </a:ext>
                  </a:extLst>
                </a:gridCol>
                <a:gridCol w="2217420">
                  <a:extLst>
                    <a:ext uri="{9D8B030D-6E8A-4147-A177-3AD203B41FA5}">
                      <a16:colId xmlns:a16="http://schemas.microsoft.com/office/drawing/2014/main" val="111951607"/>
                    </a:ext>
                  </a:extLst>
                </a:gridCol>
                <a:gridCol w="1427280">
                  <a:extLst>
                    <a:ext uri="{9D8B030D-6E8A-4147-A177-3AD203B41FA5}">
                      <a16:colId xmlns:a16="http://schemas.microsoft.com/office/drawing/2014/main" val="3555301011"/>
                    </a:ext>
                  </a:extLst>
                </a:gridCol>
                <a:gridCol w="1540800">
                  <a:extLst>
                    <a:ext uri="{9D8B030D-6E8A-4147-A177-3AD203B41FA5}">
                      <a16:colId xmlns:a16="http://schemas.microsoft.com/office/drawing/2014/main" val="3614375537"/>
                    </a:ext>
                  </a:extLst>
                </a:gridCol>
              </a:tblGrid>
              <a:tr h="370840">
                <a:tc>
                  <a:txBody>
                    <a:bodyPr/>
                    <a:lstStyle/>
                    <a:p>
                      <a:pPr algn="ctr"/>
                      <a:r>
                        <a:rPr lang="it-IT" b="1" dirty="0">
                          <a:solidFill>
                            <a:schemeClr val="bg2"/>
                          </a:solidFill>
                        </a:rPr>
                        <a:t>Rank</a:t>
                      </a:r>
                    </a:p>
                  </a:txBody>
                  <a:tcPr anchor="ctr">
                    <a:solidFill>
                      <a:schemeClr val="bg1"/>
                    </a:solidFill>
                  </a:tcPr>
                </a:tc>
                <a:tc>
                  <a:txBody>
                    <a:bodyPr/>
                    <a:lstStyle/>
                    <a:p>
                      <a:pPr algn="ctr"/>
                      <a:r>
                        <a:rPr lang="it-IT" b="1" dirty="0">
                          <a:solidFill>
                            <a:schemeClr val="bg2"/>
                          </a:solidFill>
                        </a:rPr>
                        <a:t>ID Design Goal</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tc>
                  <a:txBody>
                    <a:bodyPr/>
                    <a:lstStyle/>
                    <a:p>
                      <a:pPr algn="ctr"/>
                      <a:r>
                        <a:rPr lang="it-IT" b="1" dirty="0">
                          <a:solidFill>
                            <a:schemeClr val="bg2"/>
                          </a:solidFill>
                        </a:rPr>
                        <a:t>Categoria</a:t>
                      </a:r>
                    </a:p>
                  </a:txBody>
                  <a:tcPr anchor="ctr">
                    <a:solidFill>
                      <a:schemeClr val="bg1"/>
                    </a:solidFill>
                  </a:tcPr>
                </a:tc>
                <a:tc>
                  <a:txBody>
                    <a:bodyPr/>
                    <a:lstStyle/>
                    <a:p>
                      <a:pPr algn="ctr"/>
                      <a:r>
                        <a:rPr lang="it-IT" b="1" dirty="0">
                          <a:solidFill>
                            <a:schemeClr val="bg2"/>
                          </a:solidFill>
                        </a:rPr>
                        <a:t>RNF di origine</a:t>
                      </a:r>
                    </a:p>
                  </a:txBody>
                  <a:tcPr anchor="ctr">
                    <a:solidFill>
                      <a:schemeClr val="bg1"/>
                    </a:solidFill>
                  </a:tcPr>
                </a:tc>
                <a:extLst>
                  <a:ext uri="{0D108BD9-81ED-4DB2-BD59-A6C34878D82A}">
                    <a16:rowId xmlns:a16="http://schemas.microsoft.com/office/drawing/2014/main" val="299729182"/>
                  </a:ext>
                </a:extLst>
              </a:tr>
              <a:tr h="370840">
                <a:tc>
                  <a:txBody>
                    <a:bodyPr/>
                    <a:lstStyle/>
                    <a:p>
                      <a:pPr algn="ctr"/>
                      <a:r>
                        <a:rPr lang="it-IT"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DG_8</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Attività del sistema</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garantire un’attività continua di tutte le sue funzionalità.</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RNF_PRF_5</a:t>
                      </a:r>
                    </a:p>
                  </a:txBody>
                  <a:tcPr anchor="ctr"/>
                </a:tc>
                <a:extLst>
                  <a:ext uri="{0D108BD9-81ED-4DB2-BD59-A6C34878D82A}">
                    <a16:rowId xmlns:a16="http://schemas.microsoft.com/office/drawing/2014/main" val="90237003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5</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DG_9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Input non validi</a:t>
                      </a:r>
                    </a:p>
                  </a:txBody>
                  <a:tcPr anchor="ct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Il sistema deve essere in grado di rilevare gli ISBN che non rispettano la sintassi.</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Dependability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RNF_IN_3</a:t>
                      </a:r>
                    </a:p>
                  </a:txBody>
                  <a:tcPr anchor="ctr"/>
                </a:tc>
                <a:extLst>
                  <a:ext uri="{0D108BD9-81ED-4DB2-BD59-A6C34878D82A}">
                    <a16:rowId xmlns:a16="http://schemas.microsoft.com/office/drawing/2014/main" val="925399938"/>
                  </a:ext>
                </a:extLst>
              </a:tr>
            </a:tbl>
          </a:graphicData>
        </a:graphic>
      </p:graphicFrame>
    </p:spTree>
    <p:extLst>
      <p:ext uri="{BB962C8B-B14F-4D97-AF65-F5344CB8AC3E}">
        <p14:creationId xmlns:p14="http://schemas.microsoft.com/office/powerpoint/2010/main" val="4205645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Trade-off</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3459837859"/>
              </p:ext>
            </p:extLst>
          </p:nvPr>
        </p:nvGraphicFramePr>
        <p:xfrm>
          <a:off x="720000" y="1225550"/>
          <a:ext cx="7704000" cy="31140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Trade-off</a:t>
                      </a:r>
                    </a:p>
                  </a:txBody>
                  <a:tcPr anchor="ctr">
                    <a:solidFill>
                      <a:schemeClr val="bg1"/>
                    </a:solidFill>
                  </a:tcPr>
                </a:tc>
                <a:tc>
                  <a:txBody>
                    <a:bodyPr/>
                    <a:lstStyle/>
                    <a:p>
                      <a:pPr algn="ctr"/>
                      <a:r>
                        <a:rPr lang="it-IT" b="1" dirty="0">
                          <a:solidFill>
                            <a:schemeClr val="bg2"/>
                          </a:solidFill>
                        </a:rPr>
                        <a:t>Razionale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Tempo di rilascio </a:t>
                      </a:r>
                      <a:r>
                        <a:rPr lang="it-IT" b="0" dirty="0"/>
                        <a:t>vs Staffing</a:t>
                      </a:r>
                      <a:endParaRPr lang="it-IT" b="1" dirty="0"/>
                    </a:p>
                  </a:txBody>
                  <a:tcPr anchor="ctr"/>
                </a:tc>
                <a:tc>
                  <a:txBody>
                    <a:bodyPr/>
                    <a:lstStyle/>
                    <a:p>
                      <a:pPr algn="just"/>
                      <a:r>
                        <a:rPr lang="it-IT" dirty="0"/>
                        <a:t>L’eventuale aumento delle risorse al progetto non potrebbe incrementare la produttività ed il tempo di rilascio del sistema software. Si preferisce, pertanto, non procedere ad incrementare l’insieme delle risorse, facendo riferimento alle forze a disposizione nell’organico.</a:t>
                      </a:r>
                    </a:p>
                  </a:txBody>
                  <a:tcPr anchor="ctr"/>
                </a:tc>
                <a:extLst>
                  <a:ext uri="{0D108BD9-81ED-4DB2-BD59-A6C34878D82A}">
                    <a16:rowId xmlns:a16="http://schemas.microsoft.com/office/drawing/2014/main" val="1842292035"/>
                  </a:ext>
                </a:extLst>
              </a:tr>
              <a:tr h="370840">
                <a:tc>
                  <a:txBody>
                    <a:bodyPr/>
                    <a:lstStyle/>
                    <a:p>
                      <a:pPr algn="ctr"/>
                      <a:r>
                        <a:rPr lang="it-IT" sz="1400" b="0" i="0" u="none" strike="noStrike" cap="none" dirty="0">
                          <a:solidFill>
                            <a:srgbClr val="000000"/>
                          </a:solidFill>
                          <a:effectLst/>
                          <a:latin typeface="Arial"/>
                          <a:ea typeface="Arial"/>
                          <a:cs typeface="Arial"/>
                          <a:sym typeface="Arial"/>
                        </a:rPr>
                        <a:t>Spazio vs </a:t>
                      </a:r>
                      <a:r>
                        <a:rPr lang="it-IT" sz="1400" b="1" i="0" u="none" strike="noStrike" cap="none" dirty="0">
                          <a:solidFill>
                            <a:srgbClr val="000000"/>
                          </a:solidFill>
                          <a:effectLst/>
                          <a:latin typeface="Arial"/>
                          <a:ea typeface="Arial"/>
                          <a:cs typeface="Arial"/>
                          <a:sym typeface="Arial"/>
                        </a:rPr>
                        <a:t>Velocità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predilige definire dei tempi di risposta non superiori ai 10 secondi a discapito della memoria. È stata definita questa scelta per garantire una maggiore soddisfazione delle richieste inoltrate dai lettori.</a:t>
                      </a:r>
                      <a:endParaRPr lang="it-IT" dirty="0"/>
                    </a:p>
                  </a:txBody>
                  <a:tcPr anchor="ctr"/>
                </a:tc>
                <a:extLst>
                  <a:ext uri="{0D108BD9-81ED-4DB2-BD59-A6C34878D82A}">
                    <a16:rowId xmlns:a16="http://schemas.microsoft.com/office/drawing/2014/main" val="393753003"/>
                  </a:ext>
                </a:extLst>
              </a:tr>
            </a:tbl>
          </a:graphicData>
        </a:graphic>
      </p:graphicFrame>
    </p:spTree>
    <p:extLst>
      <p:ext uri="{BB962C8B-B14F-4D97-AF65-F5344CB8AC3E}">
        <p14:creationId xmlns:p14="http://schemas.microsoft.com/office/powerpoint/2010/main" val="1438243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it-IT" dirty="0">
                <a:solidFill>
                  <a:srgbClr val="595959"/>
                </a:solidFill>
                <a:latin typeface="Anaheim"/>
                <a:ea typeface="Anaheim"/>
                <a:cs typeface="Anaheim"/>
                <a:sym typeface="Anaheim"/>
              </a:rPr>
              <a:t>2. Trade-off</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nvGraphicFramePr>
        <p:xfrm>
          <a:off x="720000" y="1225550"/>
          <a:ext cx="7704000" cy="24739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Trade-off</a:t>
                      </a:r>
                    </a:p>
                  </a:txBody>
                  <a:tcPr anchor="ctr">
                    <a:solidFill>
                      <a:schemeClr val="bg1"/>
                    </a:solidFill>
                  </a:tcPr>
                </a:tc>
                <a:tc>
                  <a:txBody>
                    <a:bodyPr/>
                    <a:lstStyle/>
                    <a:p>
                      <a:pPr algn="ctr"/>
                      <a:r>
                        <a:rPr lang="it-IT" b="1" dirty="0">
                          <a:solidFill>
                            <a:schemeClr val="bg2"/>
                          </a:solidFill>
                        </a:rPr>
                        <a:t>Razionale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sz="1400" b="1" i="0" u="none" strike="noStrike" cap="none" dirty="0">
                          <a:solidFill>
                            <a:srgbClr val="000000"/>
                          </a:solidFill>
                          <a:effectLst/>
                          <a:latin typeface="Arial"/>
                          <a:ea typeface="Arial"/>
                          <a:cs typeface="Arial"/>
                          <a:sym typeface="Arial"/>
                        </a:rPr>
                        <a:t>Tempo di rilascio</a:t>
                      </a:r>
                      <a:r>
                        <a:rPr lang="it-IT" sz="1400" b="0" i="0" u="none" strike="noStrike" cap="none" dirty="0">
                          <a:solidFill>
                            <a:srgbClr val="000000"/>
                          </a:solidFill>
                          <a:effectLst/>
                          <a:latin typeface="Arial"/>
                          <a:ea typeface="Arial"/>
                          <a:cs typeface="Arial"/>
                          <a:sym typeface="Arial"/>
                        </a:rPr>
                        <a:t> vs Funzionalità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Essendo i tempi di rilascio stringenti, potranno essere rilasciate meno funzionalità di quelle richieste, ma nei tempi giusti.</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Tempo di rilascio </a:t>
                      </a:r>
                      <a:r>
                        <a:rPr lang="it-IT" sz="1400" b="0" i="0" u="none" strike="noStrike" cap="none" dirty="0">
                          <a:solidFill>
                            <a:srgbClr val="000000"/>
                          </a:solidFill>
                          <a:effectLst/>
                          <a:latin typeface="Arial"/>
                          <a:ea typeface="Arial"/>
                          <a:cs typeface="Arial"/>
                          <a:sym typeface="Arial"/>
                        </a:rPr>
                        <a:t>vs Qualità</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Siccome i tempi di rilascio risultano essere ristretti, il software viene rilasciato nei tempi prefissati con dei bug, e in tempi successivi correggerli, ottenendo un feedback dal committente rispettando i tempi prefissati e definiti.</a:t>
                      </a:r>
                      <a:endParaRPr lang="it-IT" dirty="0"/>
                    </a:p>
                  </a:txBody>
                  <a:tcPr anchor="ctr"/>
                </a:tc>
                <a:extLst>
                  <a:ext uri="{0D108BD9-81ED-4DB2-BD59-A6C34878D82A}">
                    <a16:rowId xmlns:a16="http://schemas.microsoft.com/office/drawing/2014/main" val="88681604"/>
                  </a:ext>
                </a:extLst>
              </a:tr>
            </a:tbl>
          </a:graphicData>
        </a:graphic>
      </p:graphicFrame>
    </p:spTree>
    <p:extLst>
      <p:ext uri="{BB962C8B-B14F-4D97-AF65-F5344CB8AC3E}">
        <p14:creationId xmlns:p14="http://schemas.microsoft.com/office/powerpoint/2010/main" val="620540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3909862818"/>
              </p:ext>
            </p:extLst>
          </p:nvPr>
        </p:nvGraphicFramePr>
        <p:xfrm>
          <a:off x="720000" y="1225550"/>
          <a:ext cx="7704000" cy="32969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Registrazione</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di definire la registrazione del lettore.</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Login</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Definisce le funzionalità di accesso all’area personale.</a:t>
                      </a:r>
                      <a:endParaRPr lang="it-IT" dirty="0"/>
                    </a:p>
                  </a:txBody>
                  <a:tcPr anchor="ctr"/>
                </a:tc>
                <a:extLst>
                  <a:ext uri="{0D108BD9-81ED-4DB2-BD59-A6C34878D82A}">
                    <a16:rowId xmlns:a16="http://schemas.microsoft.com/office/drawing/2014/main" val="88681604"/>
                  </a:ext>
                </a:extLst>
              </a:tr>
              <a:tr h="370840">
                <a:tc>
                  <a:txBody>
                    <a:bodyPr/>
                    <a:lstStyle/>
                    <a:p>
                      <a:pPr algn="ctr"/>
                      <a:r>
                        <a:rPr lang="it-IT" sz="1400" b="1" i="0" u="none" strike="noStrike" cap="none" dirty="0">
                          <a:solidFill>
                            <a:srgbClr val="000000"/>
                          </a:solidFill>
                          <a:effectLst/>
                          <a:latin typeface="Arial"/>
                          <a:ea typeface="Arial"/>
                          <a:cs typeface="Arial"/>
                          <a:sym typeface="Arial"/>
                        </a:rPr>
                        <a:t>Area personale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Definisce: il logout, la visualizzazione dell’area personale e la modifica dei dati dell’area personale.</a:t>
                      </a:r>
                      <a:endParaRPr lang="it-IT" dirty="0"/>
                    </a:p>
                  </a:txBody>
                  <a:tcPr anchor="ctr"/>
                </a:tc>
                <a:extLst>
                  <a:ext uri="{0D108BD9-81ED-4DB2-BD59-A6C34878D82A}">
                    <a16:rowId xmlns:a16="http://schemas.microsoft.com/office/drawing/2014/main" val="1060682120"/>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Libreria</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delle funzionalità di creazione della collezione di libri letti, in lettura o in programma di lettura, visualizzazione dei libri, aggiunta/rimozione dei libri alla collezione e alla sezione dei preferiti.</a:t>
                      </a:r>
                      <a:endParaRPr lang="it-IT" dirty="0"/>
                    </a:p>
                  </a:txBody>
                  <a:tcPr anchor="ctr"/>
                </a:tc>
                <a:extLst>
                  <a:ext uri="{0D108BD9-81ED-4DB2-BD59-A6C34878D82A}">
                    <a16:rowId xmlns:a16="http://schemas.microsoft.com/office/drawing/2014/main" val="3317930098"/>
                  </a:ext>
                </a:extLst>
              </a:tr>
            </a:tbl>
          </a:graphicData>
        </a:graphic>
      </p:graphicFrame>
    </p:spTree>
    <p:extLst>
      <p:ext uri="{BB962C8B-B14F-4D97-AF65-F5344CB8AC3E}">
        <p14:creationId xmlns:p14="http://schemas.microsoft.com/office/powerpoint/2010/main" val="1283393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1432579452"/>
              </p:ext>
            </p:extLst>
          </p:nvPr>
        </p:nvGraphicFramePr>
        <p:xfrm>
          <a:off x="720000" y="1225550"/>
          <a:ext cx="7704000" cy="32054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b="1" dirty="0"/>
                        <a:t>Classifica</a:t>
                      </a:r>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della generazione della classifica dei lettori, procedendo a calcolare il relativo punteggio per i partecipanti alla competizione. Si occupa della visualizzazione della classifica e del relativo aggiornamento del punteggio.</a:t>
                      </a:r>
                      <a:endParaRPr lang="it-IT" dirty="0"/>
                    </a:p>
                  </a:txBody>
                  <a:tcPr anchor="ctr"/>
                </a:tc>
                <a:extLst>
                  <a:ext uri="{0D108BD9-81ED-4DB2-BD59-A6C34878D82A}">
                    <a16:rowId xmlns:a16="http://schemas.microsoft.com/office/drawing/2014/main" val="1842292035"/>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Libri consigli</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dei consigli e delle proposte di lettura per i Lettori, analizzando la libreria del lettore.</a:t>
                      </a:r>
                      <a:endParaRPr lang="it-IT" dirty="0"/>
                    </a:p>
                  </a:txBody>
                  <a:tcPr anchor="ctr"/>
                </a:tc>
                <a:extLst>
                  <a:ext uri="{0D108BD9-81ED-4DB2-BD59-A6C34878D82A}">
                    <a16:rowId xmlns:a16="http://schemas.microsoft.com/office/drawing/2014/main" val="88681604"/>
                  </a:ext>
                </a:extLst>
              </a:tr>
              <a:tr h="370840">
                <a:tc>
                  <a:txBody>
                    <a:bodyPr/>
                    <a:lstStyle/>
                    <a:p>
                      <a:pPr algn="ctr"/>
                      <a:r>
                        <a:rPr lang="it-IT" sz="1400" b="1" i="0" u="none" strike="noStrike" cap="none" dirty="0">
                          <a:solidFill>
                            <a:srgbClr val="000000"/>
                          </a:solidFill>
                          <a:effectLst/>
                          <a:latin typeface="Arial"/>
                          <a:ea typeface="Arial"/>
                          <a:cs typeface="Arial"/>
                          <a:sym typeface="Arial"/>
                        </a:rPr>
                        <a:t>Recensione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occupa dell’inserimento e della gestione delle recensioni da parte di un lettore relativa ad un dato libro.</a:t>
                      </a:r>
                      <a:endParaRPr lang="it-IT" dirty="0"/>
                    </a:p>
                  </a:txBody>
                  <a:tcPr anchor="ctr"/>
                </a:tc>
                <a:extLst>
                  <a:ext uri="{0D108BD9-81ED-4DB2-BD59-A6C34878D82A}">
                    <a16:rowId xmlns:a16="http://schemas.microsoft.com/office/drawing/2014/main" val="1060682120"/>
                  </a:ext>
                </a:extLst>
              </a:tr>
            </a:tbl>
          </a:graphicData>
        </a:graphic>
      </p:graphicFrame>
    </p:spTree>
    <p:extLst>
      <p:ext uri="{BB962C8B-B14F-4D97-AF65-F5344CB8AC3E}">
        <p14:creationId xmlns:p14="http://schemas.microsoft.com/office/powerpoint/2010/main" val="21724217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19D0FC71-FDCD-2EC0-DC04-D6A1829490E9}"/>
              </a:ext>
            </a:extLst>
          </p:cNvPr>
          <p:cNvGraphicFramePr>
            <a:graphicFrameLocks noGrp="1"/>
          </p:cNvGraphicFramePr>
          <p:nvPr>
            <p:extLst>
              <p:ext uri="{D42A27DB-BD31-4B8C-83A1-F6EECF244321}">
                <p14:modId xmlns:p14="http://schemas.microsoft.com/office/powerpoint/2010/main" val="1172232752"/>
              </p:ext>
            </p:extLst>
          </p:nvPr>
        </p:nvGraphicFramePr>
        <p:xfrm>
          <a:off x="720000" y="1225550"/>
          <a:ext cx="7704000" cy="25654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44708197"/>
                    </a:ext>
                  </a:extLst>
                </a:gridCol>
                <a:gridCol w="3852000">
                  <a:extLst>
                    <a:ext uri="{9D8B030D-6E8A-4147-A177-3AD203B41FA5}">
                      <a16:colId xmlns:a16="http://schemas.microsoft.com/office/drawing/2014/main" val="792982941"/>
                    </a:ext>
                  </a:extLst>
                </a:gridCol>
              </a:tblGrid>
              <a:tr h="370840">
                <a:tc>
                  <a:txBody>
                    <a:bodyPr/>
                    <a:lstStyle/>
                    <a:p>
                      <a:pPr algn="ctr"/>
                      <a:r>
                        <a:rPr lang="it-IT" b="1" dirty="0">
                          <a:solidFill>
                            <a:schemeClr val="bg2"/>
                          </a:solidFill>
                        </a:rPr>
                        <a:t>Nome sottosistema</a:t>
                      </a:r>
                    </a:p>
                  </a:txBody>
                  <a:tcPr anchor="ctr">
                    <a:solidFill>
                      <a:schemeClr val="bg1"/>
                    </a:solidFill>
                  </a:tcPr>
                </a:tc>
                <a:tc>
                  <a:txBody>
                    <a:bodyPr/>
                    <a:lstStyle/>
                    <a:p>
                      <a:pPr algn="ctr"/>
                      <a:r>
                        <a:rPr lang="it-IT" b="1" dirty="0">
                          <a:solidFill>
                            <a:schemeClr val="bg2"/>
                          </a:solidFill>
                        </a:rPr>
                        <a:t>Descrizione</a:t>
                      </a:r>
                    </a:p>
                  </a:txBody>
                  <a:tcPr anchor="ctr">
                    <a:solidFill>
                      <a:schemeClr val="bg1"/>
                    </a:solidFill>
                  </a:tcPr>
                </a:tc>
                <a:extLst>
                  <a:ext uri="{0D108BD9-81ED-4DB2-BD59-A6C34878D82A}">
                    <a16:rowId xmlns:a16="http://schemas.microsoft.com/office/drawing/2014/main" val="2999396257"/>
                  </a:ext>
                </a:extLst>
              </a:tr>
              <a:tr h="370840">
                <a:tc>
                  <a:txBody>
                    <a:bodyPr/>
                    <a:lstStyle/>
                    <a:p>
                      <a:pPr algn="ctr"/>
                      <a:r>
                        <a:rPr lang="it-IT" sz="1400" b="1" i="0" u="none" strike="noStrike" cap="none" dirty="0">
                          <a:solidFill>
                            <a:srgbClr val="000000"/>
                          </a:solidFill>
                          <a:effectLst/>
                          <a:latin typeface="Arial"/>
                          <a:ea typeface="Arial"/>
                          <a:cs typeface="Arial"/>
                          <a:sym typeface="Arial"/>
                        </a:rPr>
                        <a:t>Libro</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delle funzioni riguardati le visualizzazioni delle schede informative dei libri, la ricerca dei libri e l’aggiunta manuale (qualora non fosse presente tra i risultati di ricerca).</a:t>
                      </a:r>
                      <a:endParaRPr lang="it-IT" dirty="0"/>
                    </a:p>
                  </a:txBody>
                  <a:tcPr anchor="ctr"/>
                </a:tc>
                <a:extLst>
                  <a:ext uri="{0D108BD9-81ED-4DB2-BD59-A6C34878D82A}">
                    <a16:rowId xmlns:a16="http://schemas.microsoft.com/office/drawing/2014/main" val="3317930098"/>
                  </a:ext>
                </a:extLst>
              </a:tr>
              <a:tr h="370840">
                <a:tc>
                  <a:txBody>
                    <a:bodyPr/>
                    <a:lstStyle/>
                    <a:p>
                      <a:pPr algn="ctr"/>
                      <a:r>
                        <a:rPr lang="it-IT" sz="1400" b="1" i="0" u="none" strike="noStrike" cap="none" dirty="0">
                          <a:solidFill>
                            <a:srgbClr val="000000"/>
                          </a:solidFill>
                          <a:effectLst/>
                          <a:latin typeface="Arial"/>
                          <a:ea typeface="Arial"/>
                          <a:cs typeface="Arial"/>
                          <a:sym typeface="Arial"/>
                        </a:rPr>
                        <a:t>StorageConnection</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Si interpone tra i sottosistemi ed il sottosistema di Storage.</a:t>
                      </a:r>
                      <a:endParaRPr lang="it-IT" dirty="0"/>
                    </a:p>
                  </a:txBody>
                  <a:tcPr anchor="ctr"/>
                </a:tc>
                <a:extLst>
                  <a:ext uri="{0D108BD9-81ED-4DB2-BD59-A6C34878D82A}">
                    <a16:rowId xmlns:a16="http://schemas.microsoft.com/office/drawing/2014/main" val="2848776889"/>
                  </a:ext>
                </a:extLst>
              </a:tr>
              <a:tr h="370840">
                <a:tc>
                  <a:txBody>
                    <a:bodyPr/>
                    <a:lstStyle/>
                    <a:p>
                      <a:pPr algn="ctr"/>
                      <a:r>
                        <a:rPr lang="it-IT" sz="1400" b="1" i="0" u="none" strike="noStrike" cap="none" dirty="0">
                          <a:solidFill>
                            <a:srgbClr val="000000"/>
                          </a:solidFill>
                          <a:effectLst/>
                          <a:latin typeface="Arial"/>
                          <a:ea typeface="Arial"/>
                          <a:cs typeface="Arial"/>
                          <a:sym typeface="Arial"/>
                        </a:rPr>
                        <a:t>Storage</a:t>
                      </a:r>
                      <a:endParaRPr lang="it-IT" b="1" dirty="0"/>
                    </a:p>
                  </a:txBody>
                  <a:tcPr anchor="ctr"/>
                </a:tc>
                <a:tc>
                  <a:txBody>
                    <a:bodyPr/>
                    <a:lstStyle/>
                    <a:p>
                      <a:pPr algn="just"/>
                      <a:r>
                        <a:rPr lang="it-IT" sz="1400" b="0" i="0" u="none" strike="noStrike" cap="none" dirty="0">
                          <a:solidFill>
                            <a:srgbClr val="000000"/>
                          </a:solidFill>
                          <a:effectLst/>
                          <a:latin typeface="Arial"/>
                          <a:ea typeface="Arial"/>
                          <a:cs typeface="Arial"/>
                          <a:sym typeface="Arial"/>
                        </a:rPr>
                        <a:t>È responsabile della gestione dei dati persistenti con un database.</a:t>
                      </a:r>
                      <a:endParaRPr lang="it-IT" dirty="0"/>
                    </a:p>
                  </a:txBody>
                  <a:tcPr anchor="ctr"/>
                </a:tc>
                <a:extLst>
                  <a:ext uri="{0D108BD9-81ED-4DB2-BD59-A6C34878D82A}">
                    <a16:rowId xmlns:a16="http://schemas.microsoft.com/office/drawing/2014/main" val="2831124454"/>
                  </a:ext>
                </a:extLst>
              </a:tr>
            </a:tbl>
          </a:graphicData>
        </a:graphic>
      </p:graphicFrame>
    </p:spTree>
    <p:extLst>
      <p:ext uri="{BB962C8B-B14F-4D97-AF65-F5344CB8AC3E}">
        <p14:creationId xmlns:p14="http://schemas.microsoft.com/office/powerpoint/2010/main" val="3793553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Component Diagram</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3074" name="Picture 2">
            <a:extLst>
              <a:ext uri="{FF2B5EF4-FFF2-40B4-BE49-F238E27FC236}">
                <a16:creationId xmlns:a16="http://schemas.microsoft.com/office/drawing/2014/main" id="{DEE94700-15A4-5D8D-7A01-28D95754B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86400"/>
            <a:ext cx="3985260" cy="398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1911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Architettura del Sistema (Three-Tier)</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4098" name="Picture 2">
            <a:extLst>
              <a:ext uri="{FF2B5EF4-FFF2-40B4-BE49-F238E27FC236}">
                <a16:creationId xmlns:a16="http://schemas.microsoft.com/office/drawing/2014/main" id="{190B1EF9-6810-E9FF-BEA9-377A8363C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291" y="1432800"/>
            <a:ext cx="6017418" cy="3663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391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098" name="Picture 2">
            <a:extLst>
              <a:ext uri="{FF2B5EF4-FFF2-40B4-BE49-F238E27FC236}">
                <a16:creationId xmlns:a16="http://schemas.microsoft.com/office/drawing/2014/main" id="{190B1EF9-6810-E9FF-BEA9-377A8363C789}"/>
              </a:ext>
            </a:extLst>
          </p:cNvPr>
          <p:cNvPicPr>
            <a:picLocks noChangeAspect="1" noChangeArrowheads="1"/>
          </p:cNvPicPr>
          <p:nvPr/>
        </p:nvPicPr>
        <p:blipFill>
          <a:blip r:embed="rId3"/>
          <a:srcRect/>
          <a:stretch/>
        </p:blipFill>
        <p:spPr bwMode="auto">
          <a:xfrm>
            <a:off x="4572000" y="540000"/>
            <a:ext cx="3852000" cy="4278824"/>
          </a:xfrm>
          <a:prstGeom prst="rect">
            <a:avLst/>
          </a:prstGeom>
          <a:noFill/>
          <a:extLst>
            <a:ext uri="{909E8E84-426E-40DD-AFC4-6F175D3DCCD1}">
              <a14:hiddenFill xmlns:a14="http://schemas.microsoft.com/office/drawing/2010/main">
                <a:solidFill>
                  <a:srgbClr val="FFFFFF"/>
                </a:solidFill>
              </a14:hiddenFill>
            </a:ext>
          </a:extLst>
        </p:spPr>
      </p:pic>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3. Scomposizione in sottosistemi</a:t>
            </a:r>
            <a:br>
              <a:rPr lang="it-IT"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Deployment Diagram</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217046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2418255" y="180180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05</a:t>
            </a:r>
            <a:endParaRPr b="1" dirty="0"/>
          </a:p>
        </p:txBody>
      </p:sp>
      <p:sp>
        <p:nvSpPr>
          <p:cNvPr id="362" name="Google Shape;362;p39"/>
          <p:cNvSpPr txBox="1">
            <a:spLocks noGrp="1"/>
          </p:cNvSpPr>
          <p:nvPr>
            <p:ph type="title" idx="2"/>
          </p:nvPr>
        </p:nvSpPr>
        <p:spPr>
          <a:xfrm>
            <a:off x="640155" y="2444745"/>
            <a:ext cx="43200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dirty="0"/>
              <a:t>Implementazione</a:t>
            </a:r>
            <a:endParaRPr dirty="0"/>
          </a:p>
        </p:txBody>
      </p:sp>
      <p:sp>
        <p:nvSpPr>
          <p:cNvPr id="363" name="Google Shape;363;p39"/>
          <p:cNvSpPr txBox="1">
            <a:spLocks noGrp="1"/>
          </p:cNvSpPr>
          <p:nvPr>
            <p:ph type="subTitle" idx="1"/>
          </p:nvPr>
        </p:nvSpPr>
        <p:spPr>
          <a:xfrm>
            <a:off x="1243944" y="278617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Implementazione del sistema</a:t>
            </a:r>
            <a:endParaRPr dirty="0"/>
          </a:p>
        </p:txBody>
      </p:sp>
      <p:sp>
        <p:nvSpPr>
          <p:cNvPr id="364" name="Google Shape;364;p39"/>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Indice dei </a:t>
            </a:r>
            <a:r>
              <a:rPr lang="en" b="1" dirty="0"/>
              <a:t>contenuti</a:t>
            </a:r>
            <a:endParaRPr b="1" dirty="0"/>
          </a:p>
        </p:txBody>
      </p:sp>
      <p:sp>
        <p:nvSpPr>
          <p:cNvPr id="368" name="Google Shape;368;p39"/>
          <p:cNvSpPr txBox="1">
            <a:spLocks noGrp="1"/>
          </p:cNvSpPr>
          <p:nvPr>
            <p:ph type="title" idx="6"/>
          </p:nvPr>
        </p:nvSpPr>
        <p:spPr>
          <a:xfrm rot="2701">
            <a:off x="5961866" y="180180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69" name="Google Shape;369;p39"/>
          <p:cNvSpPr txBox="1">
            <a:spLocks noGrp="1"/>
          </p:cNvSpPr>
          <p:nvPr>
            <p:ph type="title" idx="7"/>
          </p:nvPr>
        </p:nvSpPr>
        <p:spPr>
          <a:xfrm>
            <a:off x="4787556" y="244474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Testing</a:t>
            </a:r>
            <a:endParaRPr dirty="0"/>
          </a:p>
        </p:txBody>
      </p:sp>
      <p:sp>
        <p:nvSpPr>
          <p:cNvPr id="370" name="Google Shape;370;p39"/>
          <p:cNvSpPr txBox="1">
            <a:spLocks noGrp="1"/>
          </p:cNvSpPr>
          <p:nvPr>
            <p:ph type="subTitle" idx="8"/>
          </p:nvPr>
        </p:nvSpPr>
        <p:spPr>
          <a:xfrm>
            <a:off x="4787556" y="278617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t>Testing del sistema</a:t>
            </a:r>
            <a:endParaRPr dirty="0"/>
          </a:p>
        </p:txBody>
      </p:sp>
      <p:sp>
        <p:nvSpPr>
          <p:cNvPr id="2" name="Google Shape;368;p39">
            <a:extLst>
              <a:ext uri="{FF2B5EF4-FFF2-40B4-BE49-F238E27FC236}">
                <a16:creationId xmlns:a16="http://schemas.microsoft.com/office/drawing/2014/main" id="{2AC7EAA8-5375-61FF-77F3-6C2561439CAC}"/>
              </a:ext>
            </a:extLst>
          </p:cNvPr>
          <p:cNvSpPr txBox="1">
            <a:spLocks/>
          </p:cNvSpPr>
          <p:nvPr/>
        </p:nvSpPr>
        <p:spPr>
          <a:xfrm rot="2701">
            <a:off x="4190060" y="3326453"/>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sap"/>
              <a:buNone/>
              <a:defRPr sz="3000" b="1" i="0" u="none" strike="noStrike" cap="none">
                <a:solidFill>
                  <a:schemeClr val="dk2"/>
                </a:solidFill>
                <a:latin typeface="Asap"/>
                <a:ea typeface="Asap"/>
                <a:cs typeface="Asap"/>
                <a:sym typeface="Asap"/>
              </a:defRPr>
            </a:lvl1pPr>
            <a:lvl2pPr marR="0" lvl="1"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000"/>
              <a:buFont typeface="Asap"/>
              <a:buNone/>
              <a:defRPr sz="3000" b="0" i="0" u="none" strike="noStrike" cap="none">
                <a:solidFill>
                  <a:schemeClr val="dk1"/>
                </a:solidFill>
                <a:latin typeface="Asap"/>
                <a:ea typeface="Asap"/>
                <a:cs typeface="Asap"/>
                <a:sym typeface="Asap"/>
              </a:defRPr>
            </a:lvl9pPr>
          </a:lstStyle>
          <a:p>
            <a:r>
              <a:rPr lang="en" dirty="0"/>
              <a:t>07</a:t>
            </a:r>
          </a:p>
        </p:txBody>
      </p:sp>
      <p:sp>
        <p:nvSpPr>
          <p:cNvPr id="3" name="Google Shape;369;p39">
            <a:extLst>
              <a:ext uri="{FF2B5EF4-FFF2-40B4-BE49-F238E27FC236}">
                <a16:creationId xmlns:a16="http://schemas.microsoft.com/office/drawing/2014/main" id="{9D89058F-849E-BB21-BEE4-2A3355852F38}"/>
              </a:ext>
            </a:extLst>
          </p:cNvPr>
          <p:cNvSpPr txBox="1">
            <a:spLocks/>
          </p:cNvSpPr>
          <p:nvPr/>
        </p:nvSpPr>
        <p:spPr>
          <a:xfrm>
            <a:off x="3015750" y="3969390"/>
            <a:ext cx="3112500" cy="493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Asap"/>
              <a:buNone/>
              <a:defRPr sz="2000" b="1"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2400"/>
              <a:buFont typeface="Asap"/>
              <a:buNone/>
              <a:defRPr sz="2400" b="0" i="0" u="none" strike="noStrike" cap="none">
                <a:solidFill>
                  <a:schemeClr val="dk1"/>
                </a:solidFill>
                <a:latin typeface="Asap"/>
                <a:ea typeface="Asap"/>
                <a:cs typeface="Asap"/>
                <a:sym typeface="Asap"/>
              </a:defRPr>
            </a:lvl9pPr>
          </a:lstStyle>
          <a:p>
            <a:r>
              <a:rPr lang="it-IT" dirty="0"/>
              <a:t>Rilascio</a:t>
            </a:r>
          </a:p>
        </p:txBody>
      </p:sp>
      <p:sp>
        <p:nvSpPr>
          <p:cNvPr id="4" name="Google Shape;370;p39">
            <a:extLst>
              <a:ext uri="{FF2B5EF4-FFF2-40B4-BE49-F238E27FC236}">
                <a16:creationId xmlns:a16="http://schemas.microsoft.com/office/drawing/2014/main" id="{4D0A0700-4872-B622-7FF5-8A8105F4DAA8}"/>
              </a:ext>
            </a:extLst>
          </p:cNvPr>
          <p:cNvSpPr txBox="1">
            <a:spLocks/>
          </p:cNvSpPr>
          <p:nvPr/>
        </p:nvSpPr>
        <p:spPr>
          <a:xfrm>
            <a:off x="3015750" y="4310822"/>
            <a:ext cx="3112500" cy="60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marL="0" indent="0">
              <a:buSzPts val="1100"/>
              <a:buFont typeface="Arial"/>
              <a:buNone/>
            </a:pPr>
            <a:r>
              <a:rPr lang="it-IT" dirty="0"/>
              <a:t>Rilascio del sistema</a:t>
            </a:r>
          </a:p>
        </p:txBody>
      </p:sp>
    </p:spTree>
    <p:extLst>
      <p:ext uri="{BB962C8B-B14F-4D97-AF65-F5344CB8AC3E}">
        <p14:creationId xmlns:p14="http://schemas.microsoft.com/office/powerpoint/2010/main" val="30114751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Modello ER</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pic>
        <p:nvPicPr>
          <p:cNvPr id="3" name="Immagine 2">
            <a:extLst>
              <a:ext uri="{FF2B5EF4-FFF2-40B4-BE49-F238E27FC236}">
                <a16:creationId xmlns:a16="http://schemas.microsoft.com/office/drawing/2014/main" id="{985E9F17-0023-6B3E-F85A-E9DA33CFDF11}"/>
              </a:ext>
            </a:extLst>
          </p:cNvPr>
          <p:cNvPicPr>
            <a:picLocks noChangeAspect="1"/>
          </p:cNvPicPr>
          <p:nvPr/>
        </p:nvPicPr>
        <p:blipFill>
          <a:blip r:embed="rId3"/>
          <a:stretch>
            <a:fillRect/>
          </a:stretch>
        </p:blipFill>
        <p:spPr>
          <a:xfrm>
            <a:off x="1175117" y="1400996"/>
            <a:ext cx="6793766" cy="3199150"/>
          </a:xfrm>
          <a:prstGeom prst="rect">
            <a:avLst/>
          </a:prstGeom>
        </p:spPr>
      </p:pic>
    </p:spTree>
    <p:extLst>
      <p:ext uri="{BB962C8B-B14F-4D97-AF65-F5344CB8AC3E}">
        <p14:creationId xmlns:p14="http://schemas.microsoft.com/office/powerpoint/2010/main" val="34928917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4. Gestione dei Dati Persistenti</a:t>
            </a:r>
            <a:br>
              <a:rPr lang="it-IT" dirty="0">
                <a:solidFill>
                  <a:srgbClr val="595959"/>
                </a:solidFill>
                <a:latin typeface="Anaheim"/>
                <a:ea typeface="Anaheim"/>
                <a:cs typeface="Anaheim"/>
                <a:sym typeface="Anaheim"/>
              </a:rPr>
            </a:br>
            <a:r>
              <a:rPr lang="pt-BR" sz="1800" dirty="0">
                <a:solidFill>
                  <a:srgbClr val="595959"/>
                </a:solidFill>
                <a:latin typeface="Anaheim"/>
                <a:ea typeface="Anaheim"/>
                <a:cs typeface="Anaheim"/>
                <a:sym typeface="Anaheim"/>
              </a:rPr>
              <a:t>Schema logico</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CasellaDiTesto 2">
            <a:extLst>
              <a:ext uri="{FF2B5EF4-FFF2-40B4-BE49-F238E27FC236}">
                <a16:creationId xmlns:a16="http://schemas.microsoft.com/office/drawing/2014/main" id="{B77A5C4B-6E28-14A4-1C83-F72CE38648A2}"/>
              </a:ext>
            </a:extLst>
          </p:cNvPr>
          <p:cNvSpPr txBox="1"/>
          <p:nvPr/>
        </p:nvSpPr>
        <p:spPr>
          <a:xfrm>
            <a:off x="720000" y="1432800"/>
            <a:ext cx="8310645" cy="2677656"/>
          </a:xfrm>
          <a:prstGeom prst="rect">
            <a:avLst/>
          </a:prstGeom>
          <a:noFill/>
        </p:spPr>
        <p:txBody>
          <a:bodyPr wrap="square">
            <a:spAutoFit/>
          </a:bodyPr>
          <a:lstStyle/>
          <a:p>
            <a:r>
              <a:rPr lang="it-IT" b="1" dirty="0"/>
              <a:t>Recensione</a:t>
            </a:r>
            <a:r>
              <a:rPr lang="it-IT" dirty="0"/>
              <a:t> (Codice, Testo, Stelle, Lettore, DataRecensione)</a:t>
            </a:r>
          </a:p>
          <a:p>
            <a:r>
              <a:rPr lang="it-IT" b="1" dirty="0"/>
              <a:t>Lettore</a:t>
            </a:r>
            <a:r>
              <a:rPr lang="it-IT" dirty="0"/>
              <a:t> (Username, Password, Nome, Cognome, DataNascita, Telefono, Email, Punteggio*, Genere*) </a:t>
            </a:r>
          </a:p>
          <a:p>
            <a:r>
              <a:rPr lang="it-IT" b="1" dirty="0"/>
              <a:t>Libreria</a:t>
            </a:r>
            <a:r>
              <a:rPr lang="it-IT" dirty="0"/>
              <a:t> (Lettore, NumeroLibri)</a:t>
            </a:r>
          </a:p>
          <a:p>
            <a:r>
              <a:rPr lang="it-IT" b="1" dirty="0"/>
              <a:t>Libro</a:t>
            </a:r>
            <a:r>
              <a:rPr lang="it-IT" dirty="0"/>
              <a:t> (ISBN, Titolo, Autore, NumeroPagine, PathCopertina, Lettore) </a:t>
            </a:r>
          </a:p>
          <a:p>
            <a:r>
              <a:rPr lang="it-IT" b="1" dirty="0"/>
              <a:t>Appartenere</a:t>
            </a:r>
            <a:r>
              <a:rPr lang="it-IT" dirty="0"/>
              <a:t> (Libro, Libreria)</a:t>
            </a:r>
          </a:p>
          <a:p>
            <a:endParaRPr lang="it-IT" dirty="0"/>
          </a:p>
          <a:p>
            <a:r>
              <a:rPr lang="it-IT" dirty="0"/>
              <a:t>Con </a:t>
            </a:r>
            <a:r>
              <a:rPr lang="it-IT" b="1" dirty="0"/>
              <a:t>vincoli d’integrità referenziali</a:t>
            </a:r>
            <a:r>
              <a:rPr lang="it-IT" dirty="0"/>
              <a:t>:</a:t>
            </a:r>
          </a:p>
          <a:p>
            <a:pPr marL="285750" lvl="2" indent="-285750">
              <a:buFont typeface="Arial" panose="020B0604020202020204" pitchFamily="34" charset="0"/>
              <a:buChar char="•"/>
            </a:pPr>
            <a:r>
              <a:rPr lang="it-IT" i="1" dirty="0"/>
              <a:t>Lettore</a:t>
            </a:r>
            <a:r>
              <a:rPr lang="it-IT" dirty="0"/>
              <a:t> in </a:t>
            </a:r>
            <a:r>
              <a:rPr lang="it-IT" i="1" dirty="0"/>
              <a:t>Recensione</a:t>
            </a:r>
            <a:r>
              <a:rPr lang="it-IT" dirty="0"/>
              <a:t> con la chiave primaria di </a:t>
            </a:r>
            <a:r>
              <a:rPr lang="it-IT" i="1" dirty="0"/>
              <a:t>Lettore</a:t>
            </a:r>
            <a:r>
              <a:rPr lang="it-IT" dirty="0"/>
              <a:t>; </a:t>
            </a:r>
          </a:p>
          <a:p>
            <a:pPr marL="285750" lvl="2" indent="-285750">
              <a:buFont typeface="Arial" panose="020B0604020202020204" pitchFamily="34" charset="0"/>
              <a:buChar char="•"/>
            </a:pPr>
            <a:r>
              <a:rPr lang="it-IT" i="1" dirty="0"/>
              <a:t>Lettore</a:t>
            </a:r>
            <a:r>
              <a:rPr lang="it-IT" dirty="0"/>
              <a:t> in </a:t>
            </a:r>
            <a:r>
              <a:rPr lang="it-IT" i="1" dirty="0"/>
              <a:t>Libreria</a:t>
            </a:r>
            <a:r>
              <a:rPr lang="it-IT" dirty="0"/>
              <a:t> con la chiave primaria di </a:t>
            </a:r>
            <a:r>
              <a:rPr lang="it-IT" i="1" dirty="0"/>
              <a:t>Lettore</a:t>
            </a:r>
            <a:r>
              <a:rPr lang="it-IT" dirty="0"/>
              <a:t>; </a:t>
            </a:r>
          </a:p>
          <a:p>
            <a:pPr marL="285750" lvl="2" indent="-285750">
              <a:buFont typeface="Arial" panose="020B0604020202020204" pitchFamily="34" charset="0"/>
              <a:buChar char="•"/>
            </a:pPr>
            <a:r>
              <a:rPr lang="it-IT" i="1" dirty="0"/>
              <a:t>Lettore</a:t>
            </a:r>
            <a:r>
              <a:rPr lang="it-IT" dirty="0"/>
              <a:t> in </a:t>
            </a:r>
            <a:r>
              <a:rPr lang="it-IT" i="1" dirty="0"/>
              <a:t>Libro</a:t>
            </a:r>
            <a:r>
              <a:rPr lang="it-IT" dirty="0"/>
              <a:t> con la chiave primaria di </a:t>
            </a:r>
            <a:r>
              <a:rPr lang="it-IT" i="1" dirty="0"/>
              <a:t>Lettore</a:t>
            </a:r>
            <a:r>
              <a:rPr lang="it-IT" dirty="0"/>
              <a:t>;</a:t>
            </a:r>
          </a:p>
          <a:p>
            <a:pPr marL="285750" lvl="2" indent="-285750">
              <a:buFont typeface="Arial" panose="020B0604020202020204" pitchFamily="34" charset="0"/>
              <a:buChar char="•"/>
            </a:pPr>
            <a:r>
              <a:rPr lang="it-IT" i="1" dirty="0"/>
              <a:t>Lettore</a:t>
            </a:r>
            <a:r>
              <a:rPr lang="it-IT" dirty="0"/>
              <a:t> in </a:t>
            </a:r>
            <a:r>
              <a:rPr lang="it-IT" i="1" dirty="0"/>
              <a:t>Appartenere</a:t>
            </a:r>
            <a:r>
              <a:rPr lang="it-IT" dirty="0"/>
              <a:t> con la chiave primaria di </a:t>
            </a:r>
            <a:r>
              <a:rPr lang="it-IT" i="1" dirty="0"/>
              <a:t>Lettore</a:t>
            </a:r>
            <a:r>
              <a:rPr lang="it-IT" dirty="0"/>
              <a:t>; </a:t>
            </a:r>
          </a:p>
          <a:p>
            <a:pPr marL="285750" lvl="2" indent="-285750">
              <a:buFont typeface="Arial" panose="020B0604020202020204" pitchFamily="34" charset="0"/>
              <a:buChar char="•"/>
            </a:pPr>
            <a:r>
              <a:rPr lang="it-IT" i="1" dirty="0"/>
              <a:t>Libro</a:t>
            </a:r>
            <a:r>
              <a:rPr lang="it-IT" dirty="0"/>
              <a:t> in </a:t>
            </a:r>
            <a:r>
              <a:rPr lang="it-IT" i="1" dirty="0"/>
              <a:t>Appartenere</a:t>
            </a:r>
            <a:r>
              <a:rPr lang="it-IT" dirty="0"/>
              <a:t> con la chiave primaria di </a:t>
            </a:r>
            <a:r>
              <a:rPr lang="it-IT" i="1" dirty="0"/>
              <a:t>Libro</a:t>
            </a:r>
            <a:r>
              <a:rPr lang="it-IT" dirty="0"/>
              <a:t>.</a:t>
            </a:r>
          </a:p>
        </p:txBody>
      </p:sp>
    </p:spTree>
    <p:extLst>
      <p:ext uri="{BB962C8B-B14F-4D97-AF65-F5344CB8AC3E}">
        <p14:creationId xmlns:p14="http://schemas.microsoft.com/office/powerpoint/2010/main" val="20977861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398586406"/>
              </p:ext>
            </p:extLst>
          </p:nvPr>
        </p:nvGraphicFramePr>
        <p:xfrm>
          <a:off x="720000" y="1188000"/>
          <a:ext cx="7704000" cy="3642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Registrazione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a:solidFill>
                            <a:srgbClr val="000000"/>
                          </a:solidFill>
                          <a:effectLst/>
                          <a:latin typeface="Arial"/>
                          <a:ea typeface="Arial"/>
                          <a:cs typeface="Arial"/>
                          <a:sym typeface="Arial"/>
                        </a:rPr>
                        <a:t>Login</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Login</a:t>
                      </a:r>
                      <a:endParaRPr lang="it-IT" b="0" dirty="0">
                        <a:solidFill>
                          <a:schemeClr val="tx1"/>
                        </a:solidFill>
                      </a:endParaRPr>
                    </a:p>
                  </a:txBody>
                  <a:tcPr anchor="ctr">
                    <a:noFill/>
                  </a:tcPr>
                </a:tc>
                <a:extLst>
                  <a:ext uri="{0D108BD9-81ED-4DB2-BD59-A6C34878D82A}">
                    <a16:rowId xmlns:a16="http://schemas.microsoft.com/office/drawing/2014/main" val="4085699287"/>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AreaPersonale</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Logout</a:t>
                      </a:r>
                    </a:p>
                    <a:p>
                      <a:pPr algn="l"/>
                      <a:r>
                        <a:rPr lang="it-IT" sz="1400" b="0" i="0" u="none" strike="noStrike" cap="none" dirty="0" err="1">
                          <a:solidFill>
                            <a:srgbClr val="000000"/>
                          </a:solidFill>
                          <a:effectLst/>
                          <a:latin typeface="Arial"/>
                          <a:ea typeface="Arial"/>
                          <a:cs typeface="Arial"/>
                          <a:sym typeface="Arial"/>
                        </a:rPr>
                        <a:t>VisualizzaAreaPersonale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ModificaAreaPersonale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CancellazioneAccount</a:t>
                      </a:r>
                      <a:endParaRPr lang="it-IT" b="0" dirty="0">
                        <a:solidFill>
                          <a:schemeClr val="tx1"/>
                        </a:solidFill>
                      </a:endParaRPr>
                    </a:p>
                  </a:txBody>
                  <a:tcPr anchor="ctr">
                    <a:noFill/>
                  </a:tcPr>
                </a:tc>
                <a:extLst>
                  <a:ext uri="{0D108BD9-81ED-4DB2-BD59-A6C34878D82A}">
                    <a16:rowId xmlns:a16="http://schemas.microsoft.com/office/drawing/2014/main" val="241848033"/>
                  </a:ext>
                </a:extLst>
              </a:tr>
              <a:tr h="370840">
                <a:tc>
                  <a:txBody>
                    <a:bodyPr/>
                    <a:lstStyle/>
                    <a:p>
                      <a:pPr algn="l"/>
                      <a:r>
                        <a:rPr lang="it-IT" sz="1400" b="0" i="0" u="none" strike="noStrike" cap="none" dirty="0">
                          <a:solidFill>
                            <a:srgbClr val="000000"/>
                          </a:solidFill>
                          <a:effectLst/>
                          <a:latin typeface="Arial"/>
                          <a:ea typeface="Arial"/>
                          <a:cs typeface="Arial"/>
                          <a:sym typeface="Arial"/>
                        </a:rPr>
                        <a:t>Libreria</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CreaLibreria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EliminaLibreria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AggiungiLibro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RimuoviLibro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AggiungiLibroPreferiti</a:t>
                      </a:r>
                      <a:endParaRPr lang="it-IT" b="0" dirty="0">
                        <a:solidFill>
                          <a:schemeClr val="tx1"/>
                        </a:solidFill>
                      </a:endParaRPr>
                    </a:p>
                  </a:txBody>
                  <a:tcPr anchor="ctr">
                    <a:noFill/>
                  </a:tcPr>
                </a:tc>
                <a:extLst>
                  <a:ext uri="{0D108BD9-81ED-4DB2-BD59-A6C34878D82A}">
                    <a16:rowId xmlns:a16="http://schemas.microsoft.com/office/drawing/2014/main" val="2160649802"/>
                  </a:ext>
                </a:extLst>
              </a:tr>
            </a:tbl>
          </a:graphicData>
        </a:graphic>
      </p:graphicFrame>
    </p:spTree>
    <p:extLst>
      <p:ext uri="{BB962C8B-B14F-4D97-AF65-F5344CB8AC3E}">
        <p14:creationId xmlns:p14="http://schemas.microsoft.com/office/powerpoint/2010/main" val="22364481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2908655547"/>
              </p:ext>
            </p:extLst>
          </p:nvPr>
        </p:nvGraphicFramePr>
        <p:xfrm>
          <a:off x="720000" y="1188000"/>
          <a:ext cx="7704000" cy="35407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Libro</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RicercaLibro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VisualizzaSchedaLibro</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InserimentoLibroManualmente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ModificaDatiLibroManualmente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ImpostaObiettivoLettura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ImpostaSegnalibroLettura</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ImpostaSezioneAppunti</a:t>
                      </a:r>
                      <a:endParaRPr lang="it-IT" sz="1400" b="0" i="0" u="none" strike="noStrike" cap="none" dirty="0">
                        <a:solidFill>
                          <a:srgbClr val="000000"/>
                        </a:solidFill>
                        <a:effectLst/>
                        <a:latin typeface="Arial"/>
                        <a:ea typeface="Arial"/>
                        <a:cs typeface="Arial"/>
                        <a:sym typeface="Aria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a:solidFill>
                            <a:srgbClr val="000000"/>
                          </a:solidFill>
                          <a:effectLst/>
                          <a:latin typeface="Arial"/>
                          <a:ea typeface="Arial"/>
                          <a:cs typeface="Arial"/>
                          <a:sym typeface="Arial"/>
                        </a:rPr>
                        <a:t>Recensione</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CreaRecensione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InserisciRecensione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ModificaRecensione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VisualizzaRecensioniUtente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EliminaRecensione</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InserisciFeedbackRecensione</a:t>
                      </a:r>
                      <a:endParaRPr lang="it-IT" b="0" dirty="0">
                        <a:solidFill>
                          <a:schemeClr val="tx1"/>
                        </a:solidFill>
                      </a:endParaRPr>
                    </a:p>
                  </a:txBody>
                  <a:tcPr anchor="ctr">
                    <a:noFill/>
                  </a:tcPr>
                </a:tc>
                <a:extLst>
                  <a:ext uri="{0D108BD9-81ED-4DB2-BD59-A6C34878D82A}">
                    <a16:rowId xmlns:a16="http://schemas.microsoft.com/office/drawing/2014/main" val="4085699287"/>
                  </a:ext>
                </a:extLst>
              </a:tr>
            </a:tbl>
          </a:graphicData>
        </a:graphic>
      </p:graphicFrame>
    </p:spTree>
    <p:extLst>
      <p:ext uri="{BB962C8B-B14F-4D97-AF65-F5344CB8AC3E}">
        <p14:creationId xmlns:p14="http://schemas.microsoft.com/office/powerpoint/2010/main" val="3566852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2932113575"/>
              </p:ext>
            </p:extLst>
          </p:nvPr>
        </p:nvGraphicFramePr>
        <p:xfrm>
          <a:off x="720000" y="1188000"/>
          <a:ext cx="7704000" cy="14071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2196393379"/>
                    </a:ext>
                  </a:extLst>
                </a:gridCol>
                <a:gridCol w="3852000">
                  <a:extLst>
                    <a:ext uri="{9D8B030D-6E8A-4147-A177-3AD203B41FA5}">
                      <a16:colId xmlns:a16="http://schemas.microsoft.com/office/drawing/2014/main" val="4202057215"/>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Lettore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Classifica</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VisualizzaClassifica</a:t>
                      </a:r>
                      <a:r>
                        <a:rPr lang="it-IT" sz="1400" b="0" i="0" u="none" strike="noStrike" cap="none" dirty="0">
                          <a:solidFill>
                            <a:srgbClr val="000000"/>
                          </a:solidFill>
                          <a:effectLst/>
                          <a:latin typeface="Arial"/>
                          <a:ea typeface="Arial"/>
                          <a:cs typeface="Arial"/>
                          <a:sym typeface="Arial"/>
                        </a:rPr>
                        <a:t> </a:t>
                      </a:r>
                      <a:r>
                        <a:rPr lang="it-IT" sz="1400" b="0" i="0" u="none" strike="noStrike" cap="none" dirty="0" err="1">
                          <a:solidFill>
                            <a:srgbClr val="000000"/>
                          </a:solidFill>
                          <a:effectLst/>
                          <a:latin typeface="Arial"/>
                          <a:ea typeface="Arial"/>
                          <a:cs typeface="Arial"/>
                          <a:sym typeface="Arial"/>
                        </a:rPr>
                        <a:t>VisualizzaAggiornamentoClassifica</a:t>
                      </a:r>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LibriConsigliati</a:t>
                      </a:r>
                      <a:endParaRPr lang="it-IT" b="0" dirty="0">
                        <a:solidFill>
                          <a:schemeClr val="tx1"/>
                        </a:solidFill>
                      </a:endParaRPr>
                    </a:p>
                  </a:txBody>
                  <a:tcPr anchor="ctr">
                    <a:noFill/>
                  </a:tcPr>
                </a:tc>
                <a:tc>
                  <a:txBody>
                    <a:bodyPr/>
                    <a:lstStyle/>
                    <a:p>
                      <a:pPr algn="l"/>
                      <a:r>
                        <a:rPr lang="it-IT" sz="1400" b="0" i="0" u="none" strike="noStrike" cap="none" dirty="0" err="1">
                          <a:solidFill>
                            <a:srgbClr val="000000"/>
                          </a:solidFill>
                          <a:effectLst/>
                          <a:latin typeface="Arial"/>
                          <a:ea typeface="Arial"/>
                          <a:cs typeface="Arial"/>
                          <a:sym typeface="Arial"/>
                        </a:rPr>
                        <a:t>VisualizzaLibriSuggeriti</a:t>
                      </a:r>
                      <a:endParaRPr lang="it-IT" sz="1400" b="0" i="0" u="none" strike="noStrike" cap="none" dirty="0">
                        <a:solidFill>
                          <a:srgbClr val="000000"/>
                        </a:solidFill>
                        <a:effectLst/>
                        <a:latin typeface="Arial"/>
                        <a:ea typeface="Arial"/>
                        <a:cs typeface="Arial"/>
                        <a:sym typeface="Arial"/>
                      </a:endParaRPr>
                    </a:p>
                    <a:p>
                      <a:pPr algn="l"/>
                      <a:r>
                        <a:rPr lang="it-IT" sz="1400" b="0" i="0" u="none" strike="noStrike" cap="none" dirty="0" err="1">
                          <a:solidFill>
                            <a:srgbClr val="000000"/>
                          </a:solidFill>
                          <a:effectLst/>
                          <a:latin typeface="Arial"/>
                          <a:ea typeface="Arial"/>
                          <a:cs typeface="Arial"/>
                          <a:sym typeface="Arial"/>
                        </a:rPr>
                        <a:t>RimuoviSuggerimenti</a:t>
                      </a:r>
                      <a:endParaRPr lang="it-IT" b="0" dirty="0">
                        <a:solidFill>
                          <a:schemeClr val="tx1"/>
                        </a:solidFill>
                      </a:endParaRPr>
                    </a:p>
                  </a:txBody>
                  <a:tcPr anchor="ctr">
                    <a:noFill/>
                  </a:tcPr>
                </a:tc>
                <a:extLst>
                  <a:ext uri="{0D108BD9-81ED-4DB2-BD59-A6C34878D82A}">
                    <a16:rowId xmlns:a16="http://schemas.microsoft.com/office/drawing/2014/main" val="4085699287"/>
                  </a:ext>
                </a:extLst>
              </a:tr>
            </a:tbl>
          </a:graphicData>
        </a:graphic>
      </p:graphicFrame>
    </p:spTree>
    <p:extLst>
      <p:ext uri="{BB962C8B-B14F-4D97-AF65-F5344CB8AC3E}">
        <p14:creationId xmlns:p14="http://schemas.microsoft.com/office/powerpoint/2010/main" val="2151826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3637967494"/>
              </p:ext>
            </p:extLst>
          </p:nvPr>
        </p:nvGraphicFramePr>
        <p:xfrm>
          <a:off x="720000" y="1188000"/>
          <a:ext cx="7704000" cy="327152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6393379"/>
                    </a:ext>
                  </a:extLst>
                </a:gridCol>
                <a:gridCol w="3181380">
                  <a:extLst>
                    <a:ext uri="{9D8B030D-6E8A-4147-A177-3AD203B41FA5}">
                      <a16:colId xmlns:a16="http://schemas.microsoft.com/office/drawing/2014/main" val="4202057215"/>
                    </a:ext>
                  </a:extLst>
                </a:gridCol>
                <a:gridCol w="19546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sz="1400" b="0" i="0" u="none" strike="noStrike" cap="none" dirty="0">
                          <a:solidFill>
                            <a:srgbClr val="000000"/>
                          </a:solidFill>
                          <a:effectLst/>
                          <a:latin typeface="Arial"/>
                          <a:ea typeface="Arial"/>
                          <a:cs typeface="Arial"/>
                          <a:sym typeface="Arial"/>
                        </a:rPr>
                        <a:t>Registrazione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tc>
                  <a:txBody>
                    <a:bodyPr/>
                    <a:lstStyle/>
                    <a:p>
                      <a:pPr algn="l"/>
                      <a:r>
                        <a:rPr lang="it-IT" b="0" dirty="0" err="1">
                          <a:solidFill>
                            <a:schemeClr val="tx1"/>
                          </a:solidFill>
                        </a:rPr>
                        <a:t>RegistrazioneLettore</a:t>
                      </a:r>
                      <a:endParaRPr lang="it-IT" b="0" dirty="0">
                        <a:solidFill>
                          <a:schemeClr val="tx1"/>
                        </a:solidFill>
                      </a:endParaRPr>
                    </a:p>
                  </a:txBody>
                  <a:tcPr anchor="ctr">
                    <a:noFill/>
                  </a:tcPr>
                </a:tc>
                <a:extLst>
                  <a:ext uri="{0D108BD9-81ED-4DB2-BD59-A6C34878D82A}">
                    <a16:rowId xmlns:a16="http://schemas.microsoft.com/office/drawing/2014/main" val="2108540372"/>
                  </a:ext>
                </a:extLst>
              </a:tr>
              <a:tr h="370840">
                <a:tc>
                  <a:txBody>
                    <a:bodyPr/>
                    <a:lstStyle/>
                    <a:p>
                      <a:pPr algn="l"/>
                      <a:r>
                        <a:rPr lang="it-IT" sz="1400" b="0" i="0" u="none" strike="noStrike" cap="none" dirty="0" err="1">
                          <a:solidFill>
                            <a:srgbClr val="000000"/>
                          </a:solidFill>
                          <a:effectLst/>
                          <a:latin typeface="Arial"/>
                          <a:ea typeface="Arial"/>
                          <a:cs typeface="Arial"/>
                          <a:sym typeface="Arial"/>
                        </a:rPr>
                        <a:t>AreaPersonale</a:t>
                      </a:r>
                      <a:endParaRPr lang="it-IT" b="0" dirty="0">
                        <a:solidFill>
                          <a:schemeClr val="tx1"/>
                        </a:solidFill>
                      </a:endParaRPr>
                    </a:p>
                  </a:txBody>
                  <a:tcPr anchor="ctr">
                    <a:noFill/>
                  </a:tcPr>
                </a:tc>
                <a:tc>
                  <a:txBody>
                    <a:bodyPr/>
                    <a:lstStyle/>
                    <a:p>
                      <a:pPr algn="l"/>
                      <a:r>
                        <a:rPr lang="it-IT" sz="1400" b="0" i="0" u="none" strike="noStrike" cap="none" dirty="0">
                          <a:solidFill>
                            <a:srgbClr val="000000"/>
                          </a:solidFill>
                          <a:effectLst/>
                          <a:latin typeface="Arial"/>
                          <a:ea typeface="Arial"/>
                          <a:cs typeface="Arial"/>
                          <a:sym typeface="Arial"/>
                        </a:rPr>
                        <a:t>Logout</a:t>
                      </a:r>
                    </a:p>
                    <a:p>
                      <a:pPr algn="l"/>
                      <a:r>
                        <a:rPr lang="it-IT" sz="1400" b="0" i="0" u="none" strike="noStrike" cap="none" dirty="0" err="1">
                          <a:solidFill>
                            <a:srgbClr val="000000"/>
                          </a:solidFill>
                          <a:effectLst/>
                          <a:latin typeface="Arial"/>
                          <a:ea typeface="Arial"/>
                          <a:cs typeface="Arial"/>
                          <a:sym typeface="Arial"/>
                        </a:rPr>
                        <a:t>VisualizzaAreaPersonale</a:t>
                      </a:r>
                      <a:r>
                        <a:rPr lang="it-IT" sz="1400" b="0" i="0" u="none" strike="noStrike" cap="none" dirty="0">
                          <a:solidFill>
                            <a:srgbClr val="000000"/>
                          </a:solidFill>
                          <a:effectLst/>
                          <a:latin typeface="Arial"/>
                          <a:ea typeface="Arial"/>
                          <a:cs typeface="Arial"/>
                          <a:sym typeface="Arial"/>
                        </a:rPr>
                        <a:t> </a:t>
                      </a:r>
                    </a:p>
                    <a:p>
                      <a:pPr algn="l"/>
                      <a:r>
                        <a:rPr lang="it-IT" sz="1400" b="0" i="0" u="none" strike="noStrike" cap="none" dirty="0" err="1">
                          <a:solidFill>
                            <a:srgbClr val="000000"/>
                          </a:solidFill>
                          <a:effectLst/>
                          <a:latin typeface="Arial"/>
                          <a:ea typeface="Arial"/>
                          <a:cs typeface="Arial"/>
                          <a:sym typeface="Arial"/>
                        </a:rPr>
                        <a:t>ModificaAreaPersonale</a:t>
                      </a:r>
                      <a:r>
                        <a:rPr lang="it-IT" sz="1400" b="0" i="0" u="none" strike="noStrike" cap="none" dirty="0">
                          <a:solidFill>
                            <a:srgbClr val="000000"/>
                          </a:solidFill>
                          <a:effectLst/>
                          <a:latin typeface="Arial"/>
                          <a:ea typeface="Arial"/>
                          <a:cs typeface="Arial"/>
                          <a:sym typeface="Arial"/>
                        </a:rPr>
                        <a:t> </a:t>
                      </a:r>
                    </a:p>
                    <a:p>
                      <a:pPr algn="l"/>
                      <a:r>
                        <a:rPr lang="it-IT" sz="1400" b="0" i="0" u="none" strike="noStrike" cap="none" dirty="0" err="1">
                          <a:solidFill>
                            <a:srgbClr val="000000"/>
                          </a:solidFill>
                          <a:effectLst/>
                          <a:latin typeface="Arial"/>
                          <a:ea typeface="Arial"/>
                          <a:cs typeface="Arial"/>
                          <a:sym typeface="Arial"/>
                        </a:rPr>
                        <a:t>CancellazioneAccount</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4085699287"/>
                  </a:ext>
                </a:extLst>
              </a:tr>
              <a:tr h="370840">
                <a:tc>
                  <a:txBody>
                    <a:bodyPr/>
                    <a:lstStyle/>
                    <a:p>
                      <a:pPr algn="l"/>
                      <a:r>
                        <a:rPr lang="it-IT" b="0" dirty="0">
                          <a:solidFill>
                            <a:schemeClr val="tx1"/>
                          </a:solidFill>
                        </a:rPr>
                        <a:t>Libreria</a:t>
                      </a:r>
                    </a:p>
                  </a:txBody>
                  <a:tcPr anchor="ctr">
                    <a:noFill/>
                  </a:tcPr>
                </a:tc>
                <a:tc>
                  <a:txBody>
                    <a:bodyPr/>
                    <a:lstStyle/>
                    <a:p>
                      <a:pPr algn="l"/>
                      <a:r>
                        <a:rPr lang="it-IT" b="0" dirty="0" err="1">
                          <a:solidFill>
                            <a:schemeClr val="tx1"/>
                          </a:solidFill>
                        </a:rPr>
                        <a:t>CreaLibreria</a:t>
                      </a:r>
                      <a:r>
                        <a:rPr lang="it-IT" b="0" dirty="0">
                          <a:solidFill>
                            <a:schemeClr val="tx1"/>
                          </a:solidFill>
                        </a:rPr>
                        <a:t> </a:t>
                      </a:r>
                    </a:p>
                    <a:p>
                      <a:pPr algn="l"/>
                      <a:r>
                        <a:rPr lang="it-IT" b="0" dirty="0" err="1">
                          <a:solidFill>
                            <a:schemeClr val="tx1"/>
                          </a:solidFill>
                        </a:rPr>
                        <a:t>VisualizzaLibreria</a:t>
                      </a:r>
                      <a:r>
                        <a:rPr lang="it-IT" b="0" dirty="0">
                          <a:solidFill>
                            <a:schemeClr val="tx1"/>
                          </a:solidFill>
                        </a:rPr>
                        <a:t> </a:t>
                      </a:r>
                    </a:p>
                    <a:p>
                      <a:pPr algn="l"/>
                      <a:r>
                        <a:rPr lang="it-IT" b="0" dirty="0" err="1">
                          <a:solidFill>
                            <a:schemeClr val="tx1"/>
                          </a:solidFill>
                        </a:rPr>
                        <a:t>ModificaLibreria</a:t>
                      </a:r>
                      <a:r>
                        <a:rPr lang="it-IT" b="0" dirty="0">
                          <a:solidFill>
                            <a:schemeClr val="tx1"/>
                          </a:solidFill>
                        </a:rPr>
                        <a:t> </a:t>
                      </a:r>
                    </a:p>
                    <a:p>
                      <a:pPr algn="l"/>
                      <a:r>
                        <a:rPr lang="it-IT" b="0" dirty="0" err="1">
                          <a:solidFill>
                            <a:schemeClr val="tx1"/>
                          </a:solidFill>
                        </a:rPr>
                        <a:t>EliminaLibreria</a:t>
                      </a:r>
                      <a:r>
                        <a:rPr lang="it-IT" b="0" dirty="0">
                          <a:solidFill>
                            <a:schemeClr val="tx1"/>
                          </a:solidFill>
                        </a:rPr>
                        <a:t> </a:t>
                      </a:r>
                    </a:p>
                    <a:p>
                      <a:pPr algn="l"/>
                      <a:r>
                        <a:rPr lang="it-IT" b="0" dirty="0" err="1">
                          <a:solidFill>
                            <a:schemeClr val="tx1"/>
                          </a:solidFill>
                        </a:rPr>
                        <a:t>AggiungiLibro</a:t>
                      </a:r>
                      <a:r>
                        <a:rPr lang="it-IT" b="0" dirty="0">
                          <a:solidFill>
                            <a:schemeClr val="tx1"/>
                          </a:solidFill>
                        </a:rPr>
                        <a:t> </a:t>
                      </a:r>
                    </a:p>
                    <a:p>
                      <a:pPr algn="l"/>
                      <a:r>
                        <a:rPr lang="it-IT" b="0" dirty="0" err="1">
                          <a:solidFill>
                            <a:schemeClr val="tx1"/>
                          </a:solidFill>
                        </a:rPr>
                        <a:t>RimuoviLibro</a:t>
                      </a:r>
                      <a:r>
                        <a:rPr lang="it-IT" b="0" dirty="0">
                          <a:solidFill>
                            <a:schemeClr val="tx1"/>
                          </a:solidFill>
                        </a:rPr>
                        <a:t> </a:t>
                      </a:r>
                    </a:p>
                    <a:p>
                      <a:pPr algn="l"/>
                      <a:r>
                        <a:rPr lang="it-IT" b="0" dirty="0" err="1">
                          <a:solidFill>
                            <a:schemeClr val="tx1"/>
                          </a:solidFill>
                        </a:rPr>
                        <a:t>AggiungiLibroPreferiti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1450120236"/>
                  </a:ext>
                </a:extLst>
              </a:tr>
            </a:tbl>
          </a:graphicData>
        </a:graphic>
      </p:graphicFrame>
    </p:spTree>
    <p:extLst>
      <p:ext uri="{BB962C8B-B14F-4D97-AF65-F5344CB8AC3E}">
        <p14:creationId xmlns:p14="http://schemas.microsoft.com/office/powerpoint/2010/main" val="78196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1776320613"/>
              </p:ext>
            </p:extLst>
          </p:nvPr>
        </p:nvGraphicFramePr>
        <p:xfrm>
          <a:off x="720000" y="1188000"/>
          <a:ext cx="7704000" cy="354076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6393379"/>
                    </a:ext>
                  </a:extLst>
                </a:gridCol>
                <a:gridCol w="3181380">
                  <a:extLst>
                    <a:ext uri="{9D8B030D-6E8A-4147-A177-3AD203B41FA5}">
                      <a16:colId xmlns:a16="http://schemas.microsoft.com/office/drawing/2014/main" val="4202057215"/>
                    </a:ext>
                  </a:extLst>
                </a:gridCol>
                <a:gridCol w="19546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b="0" dirty="0">
                          <a:solidFill>
                            <a:schemeClr val="tx1"/>
                          </a:solidFill>
                        </a:rPr>
                        <a:t>Libro</a:t>
                      </a:r>
                    </a:p>
                  </a:txBody>
                  <a:tcPr anchor="ctr">
                    <a:noFill/>
                  </a:tcPr>
                </a:tc>
                <a:tc>
                  <a:txBody>
                    <a:bodyPr/>
                    <a:lstStyle/>
                    <a:p>
                      <a:pPr algn="l"/>
                      <a:r>
                        <a:rPr lang="it-IT" b="0" dirty="0" err="1">
                          <a:solidFill>
                            <a:schemeClr val="tx1"/>
                          </a:solidFill>
                        </a:rPr>
                        <a:t>RicercaLibro</a:t>
                      </a:r>
                      <a:r>
                        <a:rPr lang="it-IT" b="0" dirty="0">
                          <a:solidFill>
                            <a:schemeClr val="tx1"/>
                          </a:solidFill>
                        </a:rPr>
                        <a:t> </a:t>
                      </a:r>
                    </a:p>
                    <a:p>
                      <a:pPr algn="l"/>
                      <a:r>
                        <a:rPr lang="it-IT" b="0" dirty="0" err="1">
                          <a:solidFill>
                            <a:schemeClr val="tx1"/>
                          </a:solidFill>
                        </a:rPr>
                        <a:t>VisualizzaSchedaLibro</a:t>
                      </a:r>
                      <a:r>
                        <a:rPr lang="it-IT" b="0" dirty="0">
                          <a:solidFill>
                            <a:schemeClr val="tx1"/>
                          </a:solidFill>
                        </a:rPr>
                        <a:t> </a:t>
                      </a:r>
                    </a:p>
                    <a:p>
                      <a:pPr algn="l"/>
                      <a:r>
                        <a:rPr lang="it-IT" b="0" dirty="0" err="1">
                          <a:solidFill>
                            <a:schemeClr val="tx1"/>
                          </a:solidFill>
                        </a:rPr>
                        <a:t>InserimentoLibroManualmente</a:t>
                      </a:r>
                      <a:r>
                        <a:rPr lang="it-IT" b="0" dirty="0">
                          <a:solidFill>
                            <a:schemeClr val="tx1"/>
                          </a:solidFill>
                        </a:rPr>
                        <a:t> </a:t>
                      </a:r>
                    </a:p>
                    <a:p>
                      <a:pPr algn="l"/>
                      <a:r>
                        <a:rPr lang="it-IT" b="0" dirty="0" err="1">
                          <a:solidFill>
                            <a:schemeClr val="tx1"/>
                          </a:solidFill>
                        </a:rPr>
                        <a:t>ModificaDatiLibroManualmente</a:t>
                      </a:r>
                      <a:endParaRPr lang="it-IT" b="0" dirty="0">
                        <a:solidFill>
                          <a:schemeClr val="tx1"/>
                        </a:solidFill>
                      </a:endParaRPr>
                    </a:p>
                    <a:p>
                      <a:pPr algn="l"/>
                      <a:r>
                        <a:rPr lang="it-IT" b="0" dirty="0" err="1">
                          <a:solidFill>
                            <a:schemeClr val="tx1"/>
                          </a:solidFill>
                        </a:rPr>
                        <a:t>ImpostaObiettivoLettura</a:t>
                      </a:r>
                      <a:endParaRPr lang="it-IT" b="0" dirty="0">
                        <a:solidFill>
                          <a:schemeClr val="tx1"/>
                        </a:solidFill>
                      </a:endParaRPr>
                    </a:p>
                    <a:p>
                      <a:pPr algn="l"/>
                      <a:r>
                        <a:rPr lang="it-IT" b="0" dirty="0" err="1">
                          <a:solidFill>
                            <a:schemeClr val="tx1"/>
                          </a:solidFill>
                        </a:rPr>
                        <a:t>ImpostaSegnalibroLettura</a:t>
                      </a:r>
                      <a:endParaRPr lang="it-IT" b="0" dirty="0">
                        <a:solidFill>
                          <a:schemeClr val="tx1"/>
                        </a:solidFill>
                      </a:endParaRPr>
                    </a:p>
                    <a:p>
                      <a:pPr algn="l"/>
                      <a:r>
                        <a:rPr lang="it-IT" b="0" dirty="0" err="1">
                          <a:solidFill>
                            <a:schemeClr val="tx1"/>
                          </a:solidFill>
                        </a:rPr>
                        <a:t>ImpostaSezioneAppunti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1450120236"/>
                  </a:ext>
                </a:extLst>
              </a:tr>
              <a:tr h="370840">
                <a:tc>
                  <a:txBody>
                    <a:bodyPr/>
                    <a:lstStyle/>
                    <a:p>
                      <a:pPr algn="l"/>
                      <a:r>
                        <a:rPr lang="it-IT" b="0" dirty="0">
                          <a:solidFill>
                            <a:schemeClr val="tx1"/>
                          </a:solidFill>
                        </a:rPr>
                        <a:t>Recensione</a:t>
                      </a:r>
                    </a:p>
                  </a:txBody>
                  <a:tcPr anchor="ctr">
                    <a:noFill/>
                  </a:tcPr>
                </a:tc>
                <a:tc>
                  <a:txBody>
                    <a:bodyPr/>
                    <a:lstStyle/>
                    <a:p>
                      <a:pPr algn="l"/>
                      <a:r>
                        <a:rPr lang="it-IT" b="0" dirty="0" err="1">
                          <a:solidFill>
                            <a:schemeClr val="tx1"/>
                          </a:solidFill>
                        </a:rPr>
                        <a:t>CreaRecensione</a:t>
                      </a:r>
                      <a:r>
                        <a:rPr lang="it-IT" b="0" dirty="0">
                          <a:solidFill>
                            <a:schemeClr val="tx1"/>
                          </a:solidFill>
                        </a:rPr>
                        <a:t> </a:t>
                      </a:r>
                    </a:p>
                    <a:p>
                      <a:pPr algn="l"/>
                      <a:r>
                        <a:rPr lang="it-IT" b="0" dirty="0" err="1">
                          <a:solidFill>
                            <a:schemeClr val="tx1"/>
                          </a:solidFill>
                        </a:rPr>
                        <a:t>InserisciRecensione</a:t>
                      </a:r>
                      <a:r>
                        <a:rPr lang="it-IT" b="0" dirty="0">
                          <a:solidFill>
                            <a:schemeClr val="tx1"/>
                          </a:solidFill>
                        </a:rPr>
                        <a:t> </a:t>
                      </a:r>
                    </a:p>
                    <a:p>
                      <a:pPr algn="l"/>
                      <a:r>
                        <a:rPr lang="it-IT" b="0" dirty="0" err="1">
                          <a:solidFill>
                            <a:schemeClr val="tx1"/>
                          </a:solidFill>
                        </a:rPr>
                        <a:t>ModificaRecensione</a:t>
                      </a:r>
                      <a:r>
                        <a:rPr lang="it-IT" b="0" dirty="0">
                          <a:solidFill>
                            <a:schemeClr val="tx1"/>
                          </a:solidFill>
                        </a:rPr>
                        <a:t> </a:t>
                      </a:r>
                    </a:p>
                    <a:p>
                      <a:pPr algn="l"/>
                      <a:r>
                        <a:rPr lang="it-IT" b="0" dirty="0" err="1">
                          <a:solidFill>
                            <a:schemeClr val="tx1"/>
                          </a:solidFill>
                        </a:rPr>
                        <a:t>VisualizzaRecensione</a:t>
                      </a:r>
                      <a:r>
                        <a:rPr lang="it-IT" b="0" dirty="0">
                          <a:solidFill>
                            <a:schemeClr val="tx1"/>
                          </a:solidFill>
                        </a:rPr>
                        <a:t> </a:t>
                      </a:r>
                    </a:p>
                    <a:p>
                      <a:pPr algn="l"/>
                      <a:r>
                        <a:rPr lang="it-IT" b="0" dirty="0" err="1">
                          <a:solidFill>
                            <a:schemeClr val="tx1"/>
                          </a:solidFill>
                        </a:rPr>
                        <a:t>VisualizzaRecensioniUtente</a:t>
                      </a:r>
                      <a:r>
                        <a:rPr lang="it-IT" b="0" dirty="0">
                          <a:solidFill>
                            <a:schemeClr val="tx1"/>
                          </a:solidFill>
                        </a:rPr>
                        <a:t> </a:t>
                      </a:r>
                    </a:p>
                    <a:p>
                      <a:pPr algn="l"/>
                      <a:r>
                        <a:rPr lang="it-IT" b="0" dirty="0" err="1">
                          <a:solidFill>
                            <a:schemeClr val="tx1"/>
                          </a:solidFill>
                        </a:rPr>
                        <a:t>EliminaRecensione</a:t>
                      </a:r>
                      <a:r>
                        <a:rPr lang="it-IT" b="0" dirty="0">
                          <a:solidFill>
                            <a:schemeClr val="tx1"/>
                          </a:solidFill>
                        </a:rPr>
                        <a:t> </a:t>
                      </a:r>
                    </a:p>
                    <a:p>
                      <a:pPr algn="l"/>
                      <a:r>
                        <a:rPr lang="it-IT" b="0" dirty="0" err="1">
                          <a:solidFill>
                            <a:schemeClr val="tx1"/>
                          </a:solidFill>
                        </a:rPr>
                        <a:t>InserisciFeedbackRecensione</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20429180"/>
                  </a:ext>
                </a:extLst>
              </a:tr>
            </a:tbl>
          </a:graphicData>
        </a:graphic>
      </p:graphicFrame>
    </p:spTree>
    <p:extLst>
      <p:ext uri="{BB962C8B-B14F-4D97-AF65-F5344CB8AC3E}">
        <p14:creationId xmlns:p14="http://schemas.microsoft.com/office/powerpoint/2010/main" val="8883852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degli accessi</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2" name="Tabella 2">
            <a:extLst>
              <a:ext uri="{FF2B5EF4-FFF2-40B4-BE49-F238E27FC236}">
                <a16:creationId xmlns:a16="http://schemas.microsoft.com/office/drawing/2014/main" id="{20DCDE17-1C9A-10CC-89CE-EBAFB8177F16}"/>
              </a:ext>
            </a:extLst>
          </p:cNvPr>
          <p:cNvGraphicFramePr>
            <a:graphicFrameLocks noGrp="1"/>
          </p:cNvGraphicFramePr>
          <p:nvPr>
            <p:extLst>
              <p:ext uri="{D42A27DB-BD31-4B8C-83A1-F6EECF244321}">
                <p14:modId xmlns:p14="http://schemas.microsoft.com/office/powerpoint/2010/main" val="4063568787"/>
              </p:ext>
            </p:extLst>
          </p:nvPr>
        </p:nvGraphicFramePr>
        <p:xfrm>
          <a:off x="720000" y="1188000"/>
          <a:ext cx="7704000" cy="1833880"/>
        </p:xfrm>
        <a:graphic>
          <a:graphicData uri="http://schemas.openxmlformats.org/drawingml/2006/table">
            <a:tbl>
              <a:tblPr firstRow="1" bandRow="1">
                <a:tableStyleId>{12B09812-A647-4515-9731-A2773E5B4820}</a:tableStyleId>
              </a:tblPr>
              <a:tblGrid>
                <a:gridCol w="2465160">
                  <a:extLst>
                    <a:ext uri="{9D8B030D-6E8A-4147-A177-3AD203B41FA5}">
                      <a16:colId xmlns:a16="http://schemas.microsoft.com/office/drawing/2014/main" val="2196393379"/>
                    </a:ext>
                  </a:extLst>
                </a:gridCol>
                <a:gridCol w="3017520">
                  <a:extLst>
                    <a:ext uri="{9D8B030D-6E8A-4147-A177-3AD203B41FA5}">
                      <a16:colId xmlns:a16="http://schemas.microsoft.com/office/drawing/2014/main" val="4202057215"/>
                    </a:ext>
                  </a:extLst>
                </a:gridCol>
                <a:gridCol w="2221320">
                  <a:extLst>
                    <a:ext uri="{9D8B030D-6E8A-4147-A177-3AD203B41FA5}">
                      <a16:colId xmlns:a16="http://schemas.microsoft.com/office/drawing/2014/main" val="2558772289"/>
                    </a:ext>
                  </a:extLst>
                </a:gridCol>
              </a:tblGrid>
              <a:tr h="370840">
                <a:tc>
                  <a:txBody>
                    <a:bodyPr/>
                    <a:lstStyle/>
                    <a:p>
                      <a:pPr algn="ctr"/>
                      <a:r>
                        <a:rPr lang="it-IT" b="1" dirty="0">
                          <a:solidFill>
                            <a:schemeClr val="bg2"/>
                          </a:solidFill>
                        </a:rPr>
                        <a:t>Attori o Oggetti</a:t>
                      </a:r>
                    </a:p>
                  </a:txBody>
                  <a:tcPr anchor="ctr">
                    <a:solidFill>
                      <a:schemeClr val="bg1"/>
                    </a:solidFill>
                  </a:tcPr>
                </a:tc>
                <a:tc>
                  <a:txBody>
                    <a:bodyPr/>
                    <a:lstStyle/>
                    <a:p>
                      <a:pPr algn="ctr"/>
                      <a:r>
                        <a:rPr lang="it-IT" b="1" dirty="0">
                          <a:solidFill>
                            <a:schemeClr val="bg2"/>
                          </a:solidFill>
                        </a:rPr>
                        <a:t>Amministratore</a:t>
                      </a:r>
                    </a:p>
                  </a:txBody>
                  <a:tcPr anchor="ctr">
                    <a:solidFill>
                      <a:schemeClr val="bg1"/>
                    </a:solidFill>
                  </a:tcPr>
                </a:tc>
                <a:tc>
                  <a:txBody>
                    <a:bodyPr/>
                    <a:lstStyle/>
                    <a:p>
                      <a:pPr algn="ctr"/>
                      <a:r>
                        <a:rPr lang="it-IT" b="1" dirty="0">
                          <a:solidFill>
                            <a:schemeClr val="bg2"/>
                          </a:solidFill>
                        </a:rPr>
                        <a:t>Ospite</a:t>
                      </a:r>
                    </a:p>
                  </a:txBody>
                  <a:tcPr anchor="ctr">
                    <a:solidFill>
                      <a:schemeClr val="bg1"/>
                    </a:solidFill>
                  </a:tcPr>
                </a:tc>
                <a:extLst>
                  <a:ext uri="{0D108BD9-81ED-4DB2-BD59-A6C34878D82A}">
                    <a16:rowId xmlns:a16="http://schemas.microsoft.com/office/drawing/2014/main" val="2098947528"/>
                  </a:ext>
                </a:extLst>
              </a:tr>
              <a:tr h="370840">
                <a:tc>
                  <a:txBody>
                    <a:bodyPr/>
                    <a:lstStyle/>
                    <a:p>
                      <a:pPr algn="l"/>
                      <a:r>
                        <a:rPr lang="it-IT" b="0" dirty="0">
                          <a:solidFill>
                            <a:schemeClr val="tx1"/>
                          </a:solidFill>
                        </a:rPr>
                        <a:t>Classifica</a:t>
                      </a:r>
                    </a:p>
                  </a:txBody>
                  <a:tcPr anchor="ctr">
                    <a:noFill/>
                  </a:tcPr>
                </a:tc>
                <a:tc>
                  <a:txBody>
                    <a:bodyPr/>
                    <a:lstStyle/>
                    <a:p>
                      <a:pPr algn="l"/>
                      <a:r>
                        <a:rPr lang="it-IT" b="0" dirty="0" err="1">
                          <a:solidFill>
                            <a:schemeClr val="tx1"/>
                          </a:solidFill>
                        </a:rPr>
                        <a:t>VisualizzaClassifica</a:t>
                      </a:r>
                      <a:endParaRPr lang="it-IT" b="0" dirty="0">
                        <a:solidFill>
                          <a:schemeClr val="tx1"/>
                        </a:solidFill>
                      </a:endParaRPr>
                    </a:p>
                    <a:p>
                      <a:pPr algn="l"/>
                      <a:r>
                        <a:rPr lang="it-IT" b="0" dirty="0" err="1">
                          <a:solidFill>
                            <a:schemeClr val="tx1"/>
                          </a:solidFill>
                        </a:rPr>
                        <a:t>VisualizzaAggiornamentoClassifica</a:t>
                      </a:r>
                      <a:r>
                        <a:rPr lang="it-IT" b="0" dirty="0">
                          <a:solidFill>
                            <a:schemeClr val="tx1"/>
                          </a:solidFill>
                        </a:rPr>
                        <a:t> </a:t>
                      </a:r>
                    </a:p>
                    <a:p>
                      <a:pPr algn="l"/>
                      <a:r>
                        <a:rPr lang="it-IT" b="0" dirty="0" err="1">
                          <a:solidFill>
                            <a:schemeClr val="tx1"/>
                          </a:solidFill>
                        </a:rPr>
                        <a:t>CalcolaClassifica</a:t>
                      </a:r>
                      <a:endParaRPr lang="it-IT" b="0" dirty="0">
                        <a:solidFill>
                          <a:schemeClr val="tx1"/>
                        </a:solidFill>
                      </a:endParaRPr>
                    </a:p>
                    <a:p>
                      <a:pPr algn="l"/>
                      <a:r>
                        <a:rPr lang="it-IT" b="0" dirty="0" err="1">
                          <a:solidFill>
                            <a:schemeClr val="tx1"/>
                          </a:solidFill>
                        </a:rPr>
                        <a:t>ModificaClassifica</a:t>
                      </a:r>
                      <a:endParaRPr lang="it-IT" b="0" dirty="0">
                        <a:solidFill>
                          <a:schemeClr val="tx1"/>
                        </a:solidFill>
                      </a:endParaRPr>
                    </a:p>
                  </a:txBody>
                  <a:tcPr anchor="ctr">
                    <a:noFill/>
                  </a:tcPr>
                </a:tc>
                <a:tc>
                  <a:txBody>
                    <a:bodyPr/>
                    <a:lstStyle/>
                    <a:p>
                      <a:pPr algn="l"/>
                      <a:r>
                        <a:rPr lang="it-IT" b="0" dirty="0" err="1">
                          <a:solidFill>
                            <a:schemeClr val="tx1"/>
                          </a:solidFill>
                        </a:rPr>
                        <a:t>VisualizzaClassifica</a:t>
                      </a:r>
                      <a:endParaRPr lang="it-IT" b="0" dirty="0">
                        <a:solidFill>
                          <a:schemeClr val="tx1"/>
                        </a:solidFill>
                      </a:endParaRPr>
                    </a:p>
                    <a:p>
                      <a:pPr algn="l"/>
                      <a:r>
                        <a:rPr lang="it-IT" b="0" dirty="0" err="1">
                          <a:solidFill>
                            <a:schemeClr val="tx1"/>
                          </a:solidFill>
                        </a:rPr>
                        <a:t>VisualizzaAggiornamentoClassifica</a:t>
                      </a:r>
                      <a:endParaRPr lang="it-IT" b="0" dirty="0">
                        <a:solidFill>
                          <a:schemeClr val="tx1"/>
                        </a:solidFill>
                      </a:endParaRPr>
                    </a:p>
                  </a:txBody>
                  <a:tcPr anchor="ctr">
                    <a:noFill/>
                  </a:tcPr>
                </a:tc>
                <a:extLst>
                  <a:ext uri="{0D108BD9-81ED-4DB2-BD59-A6C34878D82A}">
                    <a16:rowId xmlns:a16="http://schemas.microsoft.com/office/drawing/2014/main" val="1450120236"/>
                  </a:ext>
                </a:extLst>
              </a:tr>
              <a:tr h="370840">
                <a:tc>
                  <a:txBody>
                    <a:bodyPr/>
                    <a:lstStyle/>
                    <a:p>
                      <a:pPr algn="l"/>
                      <a:r>
                        <a:rPr lang="it-IT" b="0" dirty="0" err="1">
                          <a:solidFill>
                            <a:schemeClr val="tx1"/>
                          </a:solidFill>
                        </a:rPr>
                        <a:t>LibriConsigliati</a:t>
                      </a:r>
                      <a:endParaRPr lang="it-IT" b="0" dirty="0">
                        <a:solidFill>
                          <a:schemeClr val="tx1"/>
                        </a:solidFill>
                      </a:endParaRPr>
                    </a:p>
                  </a:txBody>
                  <a:tcPr anchor="ctr">
                    <a:noFill/>
                  </a:tcPr>
                </a:tc>
                <a:tc>
                  <a:txBody>
                    <a:bodyPr/>
                    <a:lstStyle/>
                    <a:p>
                      <a:pPr algn="l"/>
                      <a:r>
                        <a:rPr lang="it-IT" b="0" dirty="0" err="1">
                          <a:solidFill>
                            <a:schemeClr val="tx1"/>
                          </a:solidFill>
                        </a:rPr>
                        <a:t>VisualizzaLibriSuggeriti</a:t>
                      </a:r>
                      <a:r>
                        <a:rPr lang="it-IT" b="0" dirty="0">
                          <a:solidFill>
                            <a:schemeClr val="tx1"/>
                          </a:solidFill>
                        </a:rPr>
                        <a:t> </a:t>
                      </a:r>
                    </a:p>
                    <a:p>
                      <a:pPr algn="l"/>
                      <a:r>
                        <a:rPr lang="it-IT" b="0" dirty="0" err="1">
                          <a:solidFill>
                            <a:schemeClr val="tx1"/>
                          </a:solidFill>
                        </a:rPr>
                        <a:t>RimuoviSuggerimenti</a:t>
                      </a:r>
                      <a:endParaRPr lang="it-IT" b="0" dirty="0">
                        <a:solidFill>
                          <a:schemeClr val="tx1"/>
                        </a:solidFill>
                      </a:endParaRPr>
                    </a:p>
                  </a:txBody>
                  <a:tcPr anchor="ctr">
                    <a:noFill/>
                  </a:tcPr>
                </a:tc>
                <a:tc>
                  <a:txBody>
                    <a:bodyPr/>
                    <a:lstStyle/>
                    <a:p>
                      <a:pPr algn="l"/>
                      <a:endParaRPr lang="it-IT" b="0" dirty="0">
                        <a:solidFill>
                          <a:schemeClr val="tx1"/>
                        </a:solidFill>
                      </a:endParaRPr>
                    </a:p>
                  </a:txBody>
                  <a:tcPr anchor="ctr">
                    <a:noFill/>
                  </a:tcPr>
                </a:tc>
                <a:extLst>
                  <a:ext uri="{0D108BD9-81ED-4DB2-BD59-A6C34878D82A}">
                    <a16:rowId xmlns:a16="http://schemas.microsoft.com/office/drawing/2014/main" val="220429180"/>
                  </a:ext>
                </a:extLst>
              </a:tr>
            </a:tbl>
          </a:graphicData>
        </a:graphic>
      </p:graphicFrame>
    </p:spTree>
    <p:extLst>
      <p:ext uri="{BB962C8B-B14F-4D97-AF65-F5344CB8AC3E}">
        <p14:creationId xmlns:p14="http://schemas.microsoft.com/office/powerpoint/2010/main" val="28026420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5. Controllo del flusso globale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sp>
        <p:nvSpPr>
          <p:cNvPr id="3" name="Sottotitolo 2">
            <a:extLst>
              <a:ext uri="{FF2B5EF4-FFF2-40B4-BE49-F238E27FC236}">
                <a16:creationId xmlns:a16="http://schemas.microsoft.com/office/drawing/2014/main" id="{9AAECCD6-C754-084C-EE7B-9BD61AE4B668}"/>
              </a:ext>
            </a:extLst>
          </p:cNvPr>
          <p:cNvSpPr>
            <a:spLocks noGrp="1"/>
          </p:cNvSpPr>
          <p:nvPr>
            <p:ph type="subTitle" idx="1"/>
          </p:nvPr>
        </p:nvSpPr>
        <p:spPr>
          <a:xfrm rot="-458">
            <a:off x="965791" y="1532100"/>
            <a:ext cx="7212417" cy="2079300"/>
          </a:xfrm>
        </p:spPr>
        <p:txBody>
          <a:bodyPr anchor="ctr"/>
          <a:lstStyle/>
          <a:p>
            <a:pPr marL="139700" indent="0" algn="just">
              <a:buNone/>
            </a:pPr>
            <a:r>
              <a:rPr lang="it-IT" dirty="0"/>
              <a:t>Bookster è un servizio </a:t>
            </a:r>
            <a:r>
              <a:rPr lang="it-IT" b="1" dirty="0"/>
              <a:t>dinamico</a:t>
            </a:r>
            <a:r>
              <a:rPr lang="it-IT" dirty="0"/>
              <a:t> ed </a:t>
            </a:r>
            <a:r>
              <a:rPr lang="it-IT" b="1" dirty="0"/>
              <a:t>interattivo</a:t>
            </a:r>
            <a:r>
              <a:rPr lang="it-IT" dirty="0"/>
              <a:t> dove il fruitore dei servizi della piattaforma si interfaccia ed interagisce  col  sistema  tramite  l’</a:t>
            </a:r>
            <a:r>
              <a:rPr lang="it-IT" b="1" dirty="0"/>
              <a:t>utilizzo  di  interfacce  grafiche</a:t>
            </a:r>
            <a:r>
              <a:rPr lang="it-IT" dirty="0"/>
              <a:t>. </a:t>
            </a:r>
          </a:p>
          <a:p>
            <a:pPr marL="139700" indent="0" algn="just">
              <a:buNone/>
            </a:pPr>
            <a:endParaRPr lang="it-IT" dirty="0"/>
          </a:p>
          <a:p>
            <a:pPr marL="139700" indent="0" algn="just">
              <a:buNone/>
            </a:pPr>
            <a:r>
              <a:rPr lang="it-IT" dirty="0"/>
              <a:t>A  seconda  delle  funzionalità  utilizzate dall’utente viene determinato l’appropriato </a:t>
            </a:r>
            <a:r>
              <a:rPr lang="it-IT" b="1" dirty="0"/>
              <a:t>controllo e gestione dell’evento</a:t>
            </a:r>
            <a:r>
              <a:rPr lang="it-IT" dirty="0"/>
              <a:t>. Il controllo dell’evento e delle funzionalità risiede nel </a:t>
            </a:r>
            <a:r>
              <a:rPr lang="it-IT" b="1" dirty="0" err="1"/>
              <a:t>dispatcher</a:t>
            </a:r>
            <a:r>
              <a:rPr lang="it-IT" b="1" dirty="0"/>
              <a:t> </a:t>
            </a:r>
            <a:r>
              <a:rPr lang="it-IT" dirty="0"/>
              <a:t>che procede a gestire le funzioni dei sottosistemi.</a:t>
            </a:r>
          </a:p>
          <a:p>
            <a:pPr marL="139700" indent="0" algn="just">
              <a:buNone/>
            </a:pPr>
            <a:endParaRPr lang="it-IT" dirty="0"/>
          </a:p>
          <a:p>
            <a:pPr marL="139700" indent="0" algn="just">
              <a:buNone/>
            </a:pPr>
            <a:r>
              <a:rPr lang="it-IT" dirty="0"/>
              <a:t>Il controllo di flusso utilizzato in Bookster risulta essere di tipo </a:t>
            </a:r>
            <a:r>
              <a:rPr lang="it-IT" b="1" dirty="0"/>
              <a:t>event-driven</a:t>
            </a:r>
            <a:r>
              <a:rPr lang="it-IT" dirty="0"/>
              <a:t>, essendo che Bookster viene implementata secondo una web-application.</a:t>
            </a:r>
          </a:p>
        </p:txBody>
      </p:sp>
    </p:spTree>
    <p:extLst>
      <p:ext uri="{BB962C8B-B14F-4D97-AF65-F5344CB8AC3E}">
        <p14:creationId xmlns:p14="http://schemas.microsoft.com/office/powerpoint/2010/main" val="17459485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idx="4294967295"/>
          </p:nvPr>
        </p:nvSpPr>
        <p:spPr>
          <a:xfrm>
            <a:off x="720000" y="539937"/>
            <a:ext cx="7702550" cy="627063"/>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Boundary Use Case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6" name="Tabella 6">
            <a:extLst>
              <a:ext uri="{FF2B5EF4-FFF2-40B4-BE49-F238E27FC236}">
                <a16:creationId xmlns:a16="http://schemas.microsoft.com/office/drawing/2014/main" id="{E49685A6-9660-1181-79D6-A41280E9CA9E}"/>
              </a:ext>
            </a:extLst>
          </p:cNvPr>
          <p:cNvGraphicFramePr>
            <a:graphicFrameLocks noGrp="1"/>
          </p:cNvGraphicFramePr>
          <p:nvPr>
            <p:extLst>
              <p:ext uri="{D42A27DB-BD31-4B8C-83A1-F6EECF244321}">
                <p14:modId xmlns:p14="http://schemas.microsoft.com/office/powerpoint/2010/main" val="3136776305"/>
              </p:ext>
            </p:extLst>
          </p:nvPr>
        </p:nvGraphicFramePr>
        <p:xfrm>
          <a:off x="720000" y="1167000"/>
          <a:ext cx="7704000" cy="375920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21996924"/>
                    </a:ext>
                  </a:extLst>
                </a:gridCol>
                <a:gridCol w="5136000">
                  <a:extLst>
                    <a:ext uri="{9D8B030D-6E8A-4147-A177-3AD203B41FA5}">
                      <a16:colId xmlns:a16="http://schemas.microsoft.com/office/drawing/2014/main" val="3190344474"/>
                    </a:ext>
                  </a:extLst>
                </a:gridCol>
              </a:tblGrid>
              <a:tr h="370840">
                <a:tc>
                  <a:txBody>
                    <a:bodyPr/>
                    <a:lstStyle/>
                    <a:p>
                      <a:pPr algn="ctr"/>
                      <a:r>
                        <a:rPr lang="it-IT" b="1" dirty="0">
                          <a:solidFill>
                            <a:schemeClr val="bg2"/>
                          </a:solidFill>
                        </a:rPr>
                        <a:t>Identificativo</a:t>
                      </a:r>
                    </a:p>
                  </a:txBody>
                  <a:tcPr anchor="ctr">
                    <a:solidFill>
                      <a:schemeClr val="bg1"/>
                    </a:solidFill>
                  </a:tcPr>
                </a:tc>
                <a:tc>
                  <a:txBody>
                    <a:bodyPr/>
                    <a:lstStyle/>
                    <a:p>
                      <a:pPr algn="ctr"/>
                      <a:r>
                        <a:rPr lang="it-IT" b="1" dirty="0">
                          <a:solidFill>
                            <a:schemeClr val="bg2"/>
                          </a:solidFill>
                        </a:rPr>
                        <a:t>UCDC_4</a:t>
                      </a:r>
                    </a:p>
                    <a:p>
                      <a:pPr algn="ctr"/>
                      <a:r>
                        <a:rPr lang="it-IT" b="1" dirty="0">
                          <a:solidFill>
                            <a:schemeClr val="bg2"/>
                          </a:solidFill>
                        </a:rPr>
                        <a:t>Errore  di  Accesso  ai Dati Persistenti</a:t>
                      </a:r>
                    </a:p>
                  </a:txBody>
                  <a:tcPr anchor="ctr">
                    <a:solidFill>
                      <a:schemeClr val="bg1"/>
                    </a:solidFill>
                  </a:tcPr>
                </a:tc>
                <a:extLst>
                  <a:ext uri="{0D108BD9-81ED-4DB2-BD59-A6C34878D82A}">
                    <a16:rowId xmlns:a16="http://schemas.microsoft.com/office/drawing/2014/main" val="1190395498"/>
                  </a:ext>
                </a:extLst>
              </a:tr>
              <a:tr h="370840">
                <a:tc>
                  <a:txBody>
                    <a:bodyPr/>
                    <a:lstStyle/>
                    <a:p>
                      <a:r>
                        <a:rPr lang="it-IT" b="1" dirty="0"/>
                        <a:t>Descrizione</a:t>
                      </a:r>
                    </a:p>
                  </a:txBody>
                  <a:tcPr anchor="ctr"/>
                </a:tc>
                <a:tc>
                  <a:txBody>
                    <a:bodyPr/>
                    <a:lstStyle/>
                    <a:p>
                      <a:pPr algn="just"/>
                      <a:r>
                        <a:rPr lang="it-IT" dirty="0"/>
                        <a:t>L’UC  definisce  il  comportamento  del  sistema  quando i  dati persistenti risultano essere corrotti o non riesce ad accedere ai dati persistenti.</a:t>
                      </a:r>
                    </a:p>
                  </a:txBody>
                  <a:tcPr anchor="ctr"/>
                </a:tc>
                <a:extLst>
                  <a:ext uri="{0D108BD9-81ED-4DB2-BD59-A6C34878D82A}">
                    <a16:rowId xmlns:a16="http://schemas.microsoft.com/office/drawing/2014/main" val="1822216570"/>
                  </a:ext>
                </a:extLst>
              </a:tr>
              <a:tr h="370840">
                <a:tc>
                  <a:txBody>
                    <a:bodyPr/>
                    <a:lstStyle/>
                    <a:p>
                      <a:r>
                        <a:rPr lang="it-IT" b="1" dirty="0"/>
                        <a:t>Attore principale</a:t>
                      </a:r>
                    </a:p>
                  </a:txBody>
                  <a:tcPr anchor="ctr"/>
                </a:tc>
                <a:tc>
                  <a:txBody>
                    <a:bodyPr/>
                    <a:lstStyle/>
                    <a:p>
                      <a:pPr algn="just"/>
                      <a:r>
                        <a:rPr lang="it-IT" dirty="0"/>
                        <a:t>Amministratore</a:t>
                      </a:r>
                    </a:p>
                  </a:txBody>
                  <a:tcPr anchor="ctr"/>
                </a:tc>
                <a:extLst>
                  <a:ext uri="{0D108BD9-81ED-4DB2-BD59-A6C34878D82A}">
                    <a16:rowId xmlns:a16="http://schemas.microsoft.com/office/drawing/2014/main" val="69321192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b="1" dirty="0"/>
                        <a:t>Attorie secondari</a:t>
                      </a:r>
                    </a:p>
                  </a:txBody>
                  <a:tcPr anchor="ctr"/>
                </a:tc>
                <a:tc>
                  <a:txBody>
                    <a:bodyPr/>
                    <a:lstStyle/>
                    <a:p>
                      <a:pPr algn="just"/>
                      <a:r>
                        <a:rPr lang="it-IT" dirty="0"/>
                        <a:t>N/A</a:t>
                      </a:r>
                    </a:p>
                  </a:txBody>
                  <a:tcPr anchor="ctr"/>
                </a:tc>
                <a:extLst>
                  <a:ext uri="{0D108BD9-81ED-4DB2-BD59-A6C34878D82A}">
                    <a16:rowId xmlns:a16="http://schemas.microsoft.com/office/drawing/2014/main" val="3042690369"/>
                  </a:ext>
                </a:extLst>
              </a:tr>
              <a:tr h="370840">
                <a:tc>
                  <a:txBody>
                    <a:bodyPr/>
                    <a:lstStyle/>
                    <a:p>
                      <a:r>
                        <a:rPr lang="it-IT" b="1" dirty="0"/>
                        <a:t>Entry condition</a:t>
                      </a:r>
                    </a:p>
                  </a:txBody>
                  <a:tcPr anchor="ctr"/>
                </a:tc>
                <a:tc>
                  <a:txBody>
                    <a:bodyPr/>
                    <a:lstStyle/>
                    <a:p>
                      <a:pPr algn="just"/>
                      <a:r>
                        <a:rPr lang="it-IT" dirty="0"/>
                        <a:t>Il Sistema non riesce ad accedere ai dati persistenti.</a:t>
                      </a:r>
                    </a:p>
                    <a:p>
                      <a:pPr algn="ctr"/>
                      <a:r>
                        <a:rPr lang="it-IT" dirty="0"/>
                        <a:t>OR</a:t>
                      </a:r>
                    </a:p>
                    <a:p>
                      <a:pPr algn="just"/>
                      <a:r>
                        <a:rPr lang="it-IT" dirty="0"/>
                        <a:t>I dati persistenti sono corrotti.</a:t>
                      </a:r>
                    </a:p>
                  </a:txBody>
                  <a:tcPr anchor="ctr"/>
                </a:tc>
                <a:extLst>
                  <a:ext uri="{0D108BD9-81ED-4DB2-BD59-A6C34878D82A}">
                    <a16:rowId xmlns:a16="http://schemas.microsoft.com/office/drawing/2014/main" val="15278952"/>
                  </a:ext>
                </a:extLst>
              </a:tr>
              <a:tr h="370840">
                <a:tc>
                  <a:txBody>
                    <a:bodyPr/>
                    <a:lstStyle/>
                    <a:p>
                      <a:r>
                        <a:rPr lang="it-IT" b="1" dirty="0"/>
                        <a:t>Exit condition</a:t>
                      </a:r>
                    </a:p>
                    <a:p>
                      <a:r>
                        <a:rPr lang="it-IT" b="1" dirty="0"/>
                        <a:t>On success</a:t>
                      </a:r>
                    </a:p>
                  </a:txBody>
                  <a:tcPr anchor="ctr"/>
                </a:tc>
                <a:tc>
                  <a:txBody>
                    <a:bodyPr/>
                    <a:lstStyle/>
                    <a:p>
                      <a:pPr algn="just"/>
                      <a:r>
                        <a:rPr lang="it-IT" dirty="0"/>
                        <a:t>Il Sistema riesce a funzionare correttamente.</a:t>
                      </a:r>
                    </a:p>
                  </a:txBody>
                  <a:tcPr anchor="ctr"/>
                </a:tc>
                <a:extLst>
                  <a:ext uri="{0D108BD9-81ED-4DB2-BD59-A6C34878D82A}">
                    <a16:rowId xmlns:a16="http://schemas.microsoft.com/office/drawing/2014/main" val="2169517373"/>
                  </a:ext>
                </a:extLst>
              </a:tr>
              <a:tr h="370840">
                <a:tc>
                  <a:txBody>
                    <a:bodyPr/>
                    <a:lstStyle/>
                    <a:p>
                      <a:r>
                        <a:rPr lang="it-IT" b="1" dirty="0"/>
                        <a:t>Exit condition</a:t>
                      </a:r>
                    </a:p>
                    <a:p>
                      <a:r>
                        <a:rPr lang="it-IT" b="1" dirty="0"/>
                        <a:t>On failure</a:t>
                      </a:r>
                    </a:p>
                  </a:txBody>
                  <a:tcPr anchor="ctr"/>
                </a:tc>
                <a:tc>
                  <a:txBody>
                    <a:bodyPr/>
                    <a:lstStyle/>
                    <a:p>
                      <a:pPr algn="just"/>
                      <a:r>
                        <a:rPr lang="it-IT" dirty="0"/>
                        <a:t>Il sistema non riesce a funzionare correttamente.</a:t>
                      </a:r>
                    </a:p>
                  </a:txBody>
                  <a:tcPr anchor="ctr"/>
                </a:tc>
                <a:extLst>
                  <a:ext uri="{0D108BD9-81ED-4DB2-BD59-A6C34878D82A}">
                    <a16:rowId xmlns:a16="http://schemas.microsoft.com/office/drawing/2014/main" val="2163625684"/>
                  </a:ext>
                </a:extLst>
              </a:tr>
            </a:tbl>
          </a:graphicData>
        </a:graphic>
      </p:graphicFrame>
    </p:spTree>
    <p:extLst>
      <p:ext uri="{BB962C8B-B14F-4D97-AF65-F5344CB8AC3E}">
        <p14:creationId xmlns:p14="http://schemas.microsoft.com/office/powerpoint/2010/main" val="418655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RAD</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Requirements Analysis Document </a:t>
            </a:r>
          </a:p>
          <a:p>
            <a:pPr marL="0" lvl="0" indent="0" algn="ctr" rtl="0">
              <a:spcBef>
                <a:spcPts val="0"/>
              </a:spcBef>
              <a:spcAft>
                <a:spcPts val="0"/>
              </a:spcAft>
              <a:buNone/>
            </a:pP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idx="4294967295"/>
          </p:nvPr>
        </p:nvSpPr>
        <p:spPr>
          <a:xfrm>
            <a:off x="720000" y="539937"/>
            <a:ext cx="7702550" cy="627063"/>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6. Boundary Use Case</a:t>
            </a: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br>
              <a:rPr lang="it-IT" dirty="0">
                <a:solidFill>
                  <a:srgbClr val="595959"/>
                </a:solidFill>
                <a:latin typeface="Anaheim"/>
                <a:ea typeface="Anaheim"/>
                <a:cs typeface="Anaheim"/>
                <a:sym typeface="Anaheim"/>
              </a:rPr>
            </a:br>
            <a:endParaRPr lang="it-IT" dirty="0">
              <a:solidFill>
                <a:srgbClr val="595959"/>
              </a:solidFill>
              <a:latin typeface="Anaheim"/>
              <a:ea typeface="Anaheim"/>
              <a:cs typeface="Anaheim"/>
              <a:sym typeface="Anaheim"/>
            </a:endParaRPr>
          </a:p>
        </p:txBody>
      </p:sp>
      <p:graphicFrame>
        <p:nvGraphicFramePr>
          <p:cNvPr id="6" name="Tabella 6">
            <a:extLst>
              <a:ext uri="{FF2B5EF4-FFF2-40B4-BE49-F238E27FC236}">
                <a16:creationId xmlns:a16="http://schemas.microsoft.com/office/drawing/2014/main" id="{E49685A6-9660-1181-79D6-A41280E9CA9E}"/>
              </a:ext>
            </a:extLst>
          </p:cNvPr>
          <p:cNvGraphicFramePr>
            <a:graphicFrameLocks noGrp="1"/>
          </p:cNvGraphicFramePr>
          <p:nvPr>
            <p:extLst>
              <p:ext uri="{D42A27DB-BD31-4B8C-83A1-F6EECF244321}">
                <p14:modId xmlns:p14="http://schemas.microsoft.com/office/powerpoint/2010/main" val="3544944249"/>
              </p:ext>
            </p:extLst>
          </p:nvPr>
        </p:nvGraphicFramePr>
        <p:xfrm>
          <a:off x="720000" y="1167000"/>
          <a:ext cx="7704000" cy="3185160"/>
        </p:xfrm>
        <a:graphic>
          <a:graphicData uri="http://schemas.openxmlformats.org/drawingml/2006/table">
            <a:tbl>
              <a:tblPr firstRow="1" bandRow="1">
                <a:tableStyleId>{12B09812-A647-4515-9731-A2773E5B4820}</a:tableStyleId>
              </a:tblPr>
              <a:tblGrid>
                <a:gridCol w="1540800">
                  <a:extLst>
                    <a:ext uri="{9D8B030D-6E8A-4147-A177-3AD203B41FA5}">
                      <a16:colId xmlns:a16="http://schemas.microsoft.com/office/drawing/2014/main" val="21996924"/>
                    </a:ext>
                  </a:extLst>
                </a:gridCol>
                <a:gridCol w="1716840">
                  <a:extLst>
                    <a:ext uri="{9D8B030D-6E8A-4147-A177-3AD203B41FA5}">
                      <a16:colId xmlns:a16="http://schemas.microsoft.com/office/drawing/2014/main" val="3190344474"/>
                    </a:ext>
                  </a:extLst>
                </a:gridCol>
                <a:gridCol w="1364760">
                  <a:extLst>
                    <a:ext uri="{9D8B030D-6E8A-4147-A177-3AD203B41FA5}">
                      <a16:colId xmlns:a16="http://schemas.microsoft.com/office/drawing/2014/main" val="1267063513"/>
                    </a:ext>
                  </a:extLst>
                </a:gridCol>
                <a:gridCol w="3081600">
                  <a:extLst>
                    <a:ext uri="{9D8B030D-6E8A-4147-A177-3AD203B41FA5}">
                      <a16:colId xmlns:a16="http://schemas.microsoft.com/office/drawing/2014/main" val="4265217260"/>
                    </a:ext>
                  </a:extLst>
                </a:gridCol>
              </a:tblGrid>
              <a:tr h="370840">
                <a:tc gridSpan="4">
                  <a:txBody>
                    <a:bodyPr/>
                    <a:lstStyle/>
                    <a:p>
                      <a:pPr algn="ctr"/>
                      <a:r>
                        <a:rPr lang="it-IT" b="1" dirty="0">
                          <a:solidFill>
                            <a:schemeClr val="bg2"/>
                          </a:solidFill>
                        </a:rPr>
                        <a:t>Flusso di eventi principale</a:t>
                      </a:r>
                    </a:p>
                  </a:txBody>
                  <a:tcPr anchor="ctr">
                    <a:solidFill>
                      <a:schemeClr val="bg1"/>
                    </a:solidFill>
                  </a:tcPr>
                </a:tc>
                <a:tc hMerge="1">
                  <a:txBody>
                    <a:bodyPr/>
                    <a:lstStyle/>
                    <a:p>
                      <a:pPr algn="ctr"/>
                      <a:r>
                        <a:rPr lang="it-IT" b="1" dirty="0">
                          <a:solidFill>
                            <a:schemeClr val="bg2"/>
                          </a:solidFill>
                        </a:rPr>
                        <a:t>UCDC_3</a:t>
                      </a:r>
                    </a:p>
                    <a:p>
                      <a:pPr algn="ctr"/>
                      <a:r>
                        <a:rPr lang="it-IT" b="1" dirty="0">
                          <a:solidFill>
                            <a:schemeClr val="bg2"/>
                          </a:solidFill>
                        </a:rPr>
                        <a:t>Fallimento del Sistema</a:t>
                      </a:r>
                    </a:p>
                  </a:txBody>
                  <a:tcPr anchor="ctr">
                    <a:solidFill>
                      <a:schemeClr val="bg1"/>
                    </a:solidFill>
                  </a:tcPr>
                </a:tc>
                <a:tc hMerge="1">
                  <a:txBody>
                    <a:bodyPr/>
                    <a:lstStyle/>
                    <a:p>
                      <a:endParaRPr lang="it-IT"/>
                    </a:p>
                  </a:txBody>
                  <a:tcPr/>
                </a:tc>
                <a:tc hMerge="1">
                  <a:txBody>
                    <a:bodyPr/>
                    <a:lstStyle/>
                    <a:p>
                      <a:pPr algn="ctr"/>
                      <a:endParaRPr lang="it-IT" b="1" dirty="0">
                        <a:solidFill>
                          <a:schemeClr val="bg2"/>
                        </a:solidFill>
                      </a:endParaRPr>
                    </a:p>
                  </a:txBody>
                  <a:tcPr anchor="ctr">
                    <a:solidFill>
                      <a:schemeClr val="bg1"/>
                    </a:solidFill>
                  </a:tcPr>
                </a:tc>
                <a:extLst>
                  <a:ext uri="{0D108BD9-81ED-4DB2-BD59-A6C34878D82A}">
                    <a16:rowId xmlns:a16="http://schemas.microsoft.com/office/drawing/2014/main" val="1190395498"/>
                  </a:ext>
                </a:extLst>
              </a:tr>
              <a:tr h="370840">
                <a:tc>
                  <a:txBody>
                    <a:bodyPr/>
                    <a:lstStyle/>
                    <a:p>
                      <a:pPr algn="ctr"/>
                      <a:r>
                        <a:rPr lang="it-IT" b="1" dirty="0"/>
                        <a:t>1</a:t>
                      </a:r>
                    </a:p>
                  </a:txBody>
                  <a:tcPr anchor="ctr"/>
                </a:tc>
                <a:tc>
                  <a:txBody>
                    <a:bodyPr/>
                    <a:lstStyle/>
                    <a:p>
                      <a:pPr algn="just"/>
                      <a:r>
                        <a:rPr lang="it-IT" dirty="0"/>
                        <a:t>Sistema</a:t>
                      </a:r>
                    </a:p>
                  </a:txBody>
                  <a:tcPr anchor="ctr"/>
                </a:tc>
                <a:tc gridSpan="2">
                  <a:txBody>
                    <a:bodyPr/>
                    <a:lstStyle/>
                    <a:p>
                      <a:pPr algn="just"/>
                      <a:r>
                        <a:rPr lang="it-IT" dirty="0"/>
                        <a:t>Comunica all’amministratore l’impossibilità di accedere ai dati persistenti</a:t>
                      </a:r>
                    </a:p>
                  </a:txBody>
                  <a:tcPr anchor="ctr"/>
                </a:tc>
                <a:tc hMerge="1">
                  <a:txBody>
                    <a:bodyPr/>
                    <a:lstStyle/>
                    <a:p>
                      <a:pPr algn="just"/>
                      <a:r>
                        <a:rPr lang="it-IT" dirty="0"/>
                        <a:t>Comunica all’Amministratore l’impossibilità di accedere ai dati </a:t>
                      </a:r>
                    </a:p>
                    <a:p>
                      <a:pPr algn="just"/>
                      <a:r>
                        <a:rPr lang="it-IT" dirty="0"/>
                        <a:t>Persistenti</a:t>
                      </a:r>
                    </a:p>
                  </a:txBody>
                  <a:tcPr anchor="ctr"/>
                </a:tc>
                <a:extLst>
                  <a:ext uri="{0D108BD9-81ED-4DB2-BD59-A6C34878D82A}">
                    <a16:rowId xmlns:a16="http://schemas.microsoft.com/office/drawing/2014/main" val="1822216570"/>
                  </a:ext>
                </a:extLst>
              </a:tr>
              <a:tr h="370840">
                <a:tc>
                  <a:txBody>
                    <a:bodyPr/>
                    <a:lstStyle/>
                    <a:p>
                      <a:pPr algn="ctr"/>
                      <a:r>
                        <a:rPr lang="it-IT" b="1" dirty="0"/>
                        <a:t>2</a:t>
                      </a:r>
                    </a:p>
                  </a:txBody>
                  <a:tcPr anchor="ctr"/>
                </a:tc>
                <a:tc>
                  <a:txBody>
                    <a:bodyPr/>
                    <a:lstStyle/>
                    <a:p>
                      <a:pPr algn="just"/>
                      <a:r>
                        <a:rPr lang="it-IT" dirty="0"/>
                        <a:t>Sistema</a:t>
                      </a:r>
                    </a:p>
                  </a:txBody>
                  <a:tcPr anchor="ctr"/>
                </a:tc>
                <a:tc gridSpan="2">
                  <a:txBody>
                    <a:bodyPr/>
                    <a:lstStyle/>
                    <a:p>
                      <a:pPr algn="just"/>
                      <a:r>
                        <a:rPr lang="it-IT" dirty="0"/>
                        <a:t>Cessa di eseguire le richieste e termina con un errore.</a:t>
                      </a:r>
                    </a:p>
                  </a:txBody>
                  <a:tcPr anchor="ctr"/>
                </a:tc>
                <a:tc hMerge="1">
                  <a:txBody>
                    <a:bodyPr/>
                    <a:lstStyle/>
                    <a:p>
                      <a:pPr algn="just"/>
                      <a:endParaRPr lang="it-IT" dirty="0"/>
                    </a:p>
                  </a:txBody>
                  <a:tcPr anchor="ctr"/>
                </a:tc>
                <a:extLst>
                  <a:ext uri="{0D108BD9-81ED-4DB2-BD59-A6C34878D82A}">
                    <a16:rowId xmlns:a16="http://schemas.microsoft.com/office/drawing/2014/main" val="69321192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b="1" dirty="0"/>
                        <a:t>3</a:t>
                      </a:r>
                    </a:p>
                  </a:txBody>
                  <a:tcPr anchor="ctr"/>
                </a:tc>
                <a:tc>
                  <a:txBody>
                    <a:bodyPr/>
                    <a:lstStyle/>
                    <a:p>
                      <a:pPr algn="just"/>
                      <a:r>
                        <a:rPr lang="it-IT" dirty="0"/>
                        <a:t>Amministratore</a:t>
                      </a:r>
                    </a:p>
                  </a:txBody>
                  <a:tcPr anchor="ctr"/>
                </a:tc>
                <a:tc gridSpan="2">
                  <a:txBody>
                    <a:bodyPr/>
                    <a:lstStyle/>
                    <a:p>
                      <a:pPr algn="just"/>
                      <a:r>
                        <a:rPr lang="it-IT" dirty="0"/>
                        <a:t>Include UCBC_2.</a:t>
                      </a:r>
                    </a:p>
                  </a:txBody>
                  <a:tcPr anchor="ctr"/>
                </a:tc>
                <a:tc hMerge="1">
                  <a:txBody>
                    <a:bodyPr/>
                    <a:lstStyle/>
                    <a:p>
                      <a:pPr algn="just"/>
                      <a:endParaRPr lang="it-IT" dirty="0"/>
                    </a:p>
                  </a:txBody>
                  <a:tcPr anchor="ctr"/>
                </a:tc>
                <a:extLst>
                  <a:ext uri="{0D108BD9-81ED-4DB2-BD59-A6C34878D82A}">
                    <a16:rowId xmlns:a16="http://schemas.microsoft.com/office/drawing/2014/main" val="3042690369"/>
                  </a:ext>
                </a:extLst>
              </a:tr>
              <a:tr h="370840">
                <a:tc>
                  <a:txBody>
                    <a:bodyPr/>
                    <a:lstStyle/>
                    <a:p>
                      <a:pPr algn="ctr"/>
                      <a:r>
                        <a:rPr lang="it-IT" b="1" dirty="0"/>
                        <a:t>4</a:t>
                      </a:r>
                    </a:p>
                  </a:txBody>
                  <a:tcPr anchor="ctr"/>
                </a:tc>
                <a:tc>
                  <a:txBody>
                    <a:bodyPr/>
                    <a:lstStyle/>
                    <a:p>
                      <a:pPr algn="just"/>
                      <a:r>
                        <a:rPr lang="it-IT" dirty="0"/>
                        <a:t>Sistema</a:t>
                      </a:r>
                    </a:p>
                  </a:txBody>
                  <a:tcPr anchor="ctr"/>
                </a:tc>
                <a:tc gridSpan="2">
                  <a:txBody>
                    <a:bodyPr/>
                    <a:lstStyle/>
                    <a:p>
                      <a:pPr algn="just"/>
                      <a:r>
                        <a:rPr lang="it-IT" dirty="0"/>
                        <a:t>Riprende la corretta esecuzione delle attività e delle funzionalità.</a:t>
                      </a:r>
                    </a:p>
                  </a:txBody>
                  <a:tcPr anchor="ctr"/>
                </a:tc>
                <a:tc hMerge="1">
                  <a:txBody>
                    <a:bodyPr/>
                    <a:lstStyle/>
                    <a:p>
                      <a:pPr algn="just"/>
                      <a:endParaRPr lang="it-IT" dirty="0"/>
                    </a:p>
                  </a:txBody>
                  <a:tcPr anchor="ctr"/>
                </a:tc>
                <a:extLst>
                  <a:ext uri="{0D108BD9-81ED-4DB2-BD59-A6C34878D82A}">
                    <a16:rowId xmlns:a16="http://schemas.microsoft.com/office/drawing/2014/main" val="15278952"/>
                  </a:ext>
                </a:extLst>
              </a:tr>
              <a:tr h="370840">
                <a:tc gridSpan="4">
                  <a:txBody>
                    <a:bodyPr/>
                    <a:lstStyle/>
                    <a:p>
                      <a:pPr algn="ctr"/>
                      <a:r>
                        <a:rPr lang="it-IT" b="1" dirty="0"/>
                        <a:t>I Flusso di Eventi Alternativo: le funzionalità del sistema non vengono ripristinante al riavvio</a:t>
                      </a:r>
                    </a:p>
                  </a:txBody>
                  <a:tcPr anchor="ctr"/>
                </a:tc>
                <a:tc hMerge="1">
                  <a:txBody>
                    <a:bodyPr/>
                    <a:lstStyle/>
                    <a:p>
                      <a:pPr algn="just"/>
                      <a:endParaRPr lang="it-IT" dirty="0"/>
                    </a:p>
                  </a:txBody>
                  <a:tcPr anchor="ctr"/>
                </a:tc>
                <a:tc hMerge="1">
                  <a:txBody>
                    <a:bodyPr/>
                    <a:lstStyle/>
                    <a:p>
                      <a:endParaRPr lang="it-IT"/>
                    </a:p>
                  </a:txBody>
                  <a:tcPr/>
                </a:tc>
                <a:tc hMerge="1">
                  <a:txBody>
                    <a:bodyPr/>
                    <a:lstStyle/>
                    <a:p>
                      <a:pPr algn="just"/>
                      <a:endParaRPr lang="it-IT" dirty="0"/>
                    </a:p>
                  </a:txBody>
                  <a:tcPr anchor="ctr"/>
                </a:tc>
                <a:extLst>
                  <a:ext uri="{0D108BD9-81ED-4DB2-BD59-A6C34878D82A}">
                    <a16:rowId xmlns:a16="http://schemas.microsoft.com/office/drawing/2014/main" val="2169517373"/>
                  </a:ext>
                </a:extLst>
              </a:tr>
              <a:tr h="370840">
                <a:tc>
                  <a:txBody>
                    <a:bodyPr/>
                    <a:lstStyle/>
                    <a:p>
                      <a:pPr algn="ctr"/>
                      <a:r>
                        <a:rPr lang="it-IT" b="1" dirty="0"/>
                        <a:t>3</a:t>
                      </a:r>
                    </a:p>
                  </a:txBody>
                  <a:tcPr anchor="ctr"/>
                </a:tc>
                <a:tc gridSpan="2">
                  <a:txBody>
                    <a:bodyPr/>
                    <a:lstStyle/>
                    <a:p>
                      <a:pPr algn="just"/>
                      <a:r>
                        <a:rPr lang="it-IT" dirty="0"/>
                        <a:t>Amministratore</a:t>
                      </a:r>
                    </a:p>
                  </a:txBody>
                  <a:tcPr anchor="ctr"/>
                </a:tc>
                <a:tc hMerge="1">
                  <a:txBody>
                    <a:bodyPr/>
                    <a:lstStyle/>
                    <a:p>
                      <a:pPr algn="just"/>
                      <a:endParaRPr lang="it-IT" dirty="0"/>
                    </a:p>
                  </a:txBody>
                  <a:tcPr anchor="ctr"/>
                </a:tc>
                <a:tc>
                  <a:txBody>
                    <a:bodyPr/>
                    <a:lstStyle/>
                    <a:p>
                      <a:pPr algn="just"/>
                      <a:r>
                        <a:rPr lang="it-IT" dirty="0"/>
                        <a:t>L’amministratore si fa carico della risoluzione della problematica.</a:t>
                      </a:r>
                    </a:p>
                  </a:txBody>
                  <a:tcPr anchor="ctr"/>
                </a:tc>
                <a:extLst>
                  <a:ext uri="{0D108BD9-81ED-4DB2-BD59-A6C34878D82A}">
                    <a16:rowId xmlns:a16="http://schemas.microsoft.com/office/drawing/2014/main" val="2163625684"/>
                  </a:ext>
                </a:extLst>
              </a:tr>
            </a:tbl>
          </a:graphicData>
        </a:graphic>
      </p:graphicFrame>
    </p:spTree>
    <p:extLst>
      <p:ext uri="{BB962C8B-B14F-4D97-AF65-F5344CB8AC3E}">
        <p14:creationId xmlns:p14="http://schemas.microsoft.com/office/powerpoint/2010/main" val="468073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1458329" y="1987062"/>
            <a:ext cx="622734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b="1" dirty="0"/>
              <a:t>Testing Funzionale</a:t>
            </a:r>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94" name="Google Shape;394;p41"/>
          <p:cNvSpPr txBox="1">
            <a:spLocks noGrp="1"/>
          </p:cNvSpPr>
          <p:nvPr>
            <p:ph type="subTitle" idx="1"/>
          </p:nvPr>
        </p:nvSpPr>
        <p:spPr>
          <a:xfrm rot="264">
            <a:off x="2615992" y="3427212"/>
            <a:ext cx="3912000" cy="6570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Test Plan, Test Case Specification, Test Summary Report, Test Incident Report</a:t>
            </a:r>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9259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Testing Funzionale</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1" y="1909956"/>
            <a:ext cx="5228667" cy="2901121"/>
          </a:xfrm>
          <a:prstGeom prst="rect">
            <a:avLst/>
          </a:prstGeom>
        </p:spPr>
      </p:pic>
    </p:spTree>
    <p:extLst>
      <p:ext uri="{BB962C8B-B14F-4D97-AF65-F5344CB8AC3E}">
        <p14:creationId xmlns:p14="http://schemas.microsoft.com/office/powerpoint/2010/main" val="27354948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Testing Funzionale</a:t>
            </a:r>
          </a:p>
        </p:txBody>
      </p:sp>
      <p:sp>
        <p:nvSpPr>
          <p:cNvPr id="405" name="Google Shape;405;p42"/>
          <p:cNvSpPr txBox="1">
            <a:spLocks noGrp="1"/>
          </p:cNvSpPr>
          <p:nvPr>
            <p:ph type="subTitle" idx="1"/>
          </p:nvPr>
        </p:nvSpPr>
        <p:spPr>
          <a:xfrm>
            <a:off x="1061000" y="1889953"/>
            <a:ext cx="4667100" cy="1262126"/>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en-US" dirty="0">
                <a:solidFill>
                  <a:srgbClr val="595959"/>
                </a:solidFill>
                <a:latin typeface="Anaheim"/>
                <a:ea typeface="Anaheim"/>
                <a:cs typeface="Anaheim"/>
                <a:sym typeface="Anaheim"/>
              </a:rPr>
              <a:t>Category partition</a:t>
            </a:r>
          </a:p>
          <a:p>
            <a:pPr marL="342900" lvl="0" indent="-342900" algn="l" rtl="0">
              <a:spcBef>
                <a:spcPts val="0"/>
              </a:spcBef>
              <a:spcAft>
                <a:spcPts val="0"/>
              </a:spcAft>
              <a:buFont typeface="+mj-lt"/>
              <a:buAutoNum type="arabicPeriod"/>
            </a:pPr>
            <a:r>
              <a:rPr lang="en-US" dirty="0">
                <a:solidFill>
                  <a:srgbClr val="595959"/>
                </a:solidFill>
                <a:latin typeface="Anaheim"/>
                <a:ea typeface="Anaheim"/>
                <a:cs typeface="Anaheim"/>
                <a:sym typeface="Anaheim"/>
              </a:rPr>
              <a:t>Test Case Speciﬁcation </a:t>
            </a:r>
            <a:endParaRPr lang="it-IT"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39584247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63060082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Nome</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a:t>CheckName [CKN]</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nome contiene caratteri speciali e/o numeri: [CATEGORY_LN_ERROR]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nome contiene solo lettere (minuscole o maiuscole): [CATEGORY_LN_SUCCESS]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Cognome</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r>
                        <a:rPr lang="it-IT" dirty="0" err="1"/>
                        <a:t>CheckSurname</a:t>
                      </a:r>
                      <a:r>
                        <a:rPr lang="it-IT" dirty="0"/>
                        <a:t> [CKC]</a:t>
                      </a:r>
                    </a:p>
                  </a:txBody>
                  <a:tcPr anchor="ctr"/>
                </a:tc>
                <a:tc>
                  <a:txBody>
                    <a:bodyPr/>
                    <a:lstStyle/>
                    <a:p>
                      <a:pPr marL="285750" indent="-285750" algn="just">
                        <a:buFont typeface="Arial" panose="020B0604020202020204" pitchFamily="34" charset="0"/>
                        <a:buChar char="•"/>
                      </a:pPr>
                      <a:r>
                        <a:rPr lang="it-IT" dirty="0"/>
                        <a:t>Il cognome contiene caratteri speciali e/o numeri: [CATEGORY_LN_ERROR]</a:t>
                      </a:r>
                    </a:p>
                    <a:p>
                      <a:pPr marL="285750" indent="-285750" algn="just">
                        <a:buFont typeface="Arial" panose="020B0604020202020204" pitchFamily="34" charset="0"/>
                        <a:buChar char="•"/>
                      </a:pPr>
                      <a:r>
                        <a:rPr lang="it-IT" dirty="0"/>
                        <a:t>Il cognome contiene solo lettere: [CATEGORY_LN_SUCCESS]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31491899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64487741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Username</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a:t>Formato [USR]</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Lo username contiene caratteri speciali: [CATEGORY_CK_ERROR]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Lo username contiene solo lettere e/o numeri: [CATEGORY_CK_SUCCESS]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Data di nascita</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pPr marL="0" indent="0" algn="just">
                        <a:buFont typeface="Arial" panose="020B0604020202020204" pitchFamily="34" charset="0"/>
                        <a:buNone/>
                      </a:pPr>
                      <a:r>
                        <a:rPr lang="it-IT" dirty="0"/>
                        <a:t>Date [DT]</a:t>
                      </a:r>
                    </a:p>
                  </a:txBody>
                  <a:tcPr anchor="ctr"/>
                </a:tc>
                <a:tc>
                  <a:txBody>
                    <a:bodyPr/>
                    <a:lstStyle/>
                    <a:p>
                      <a:pPr marL="285750" indent="-285750" algn="l">
                        <a:buFont typeface="Arial" panose="020B0604020202020204" pitchFamily="34" charset="0"/>
                        <a:buChar char="•"/>
                      </a:pPr>
                      <a:r>
                        <a:rPr lang="it-IT" dirty="0"/>
                        <a:t>Data &lt; 16 anni: [CATEGORY_CK_ERROR]</a:t>
                      </a:r>
                    </a:p>
                    <a:p>
                      <a:pPr marL="285750" indent="-285750" algn="l">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Data &gt;= 16 anni: </a:t>
                      </a:r>
                      <a:r>
                        <a:rPr lang="it-IT" dirty="0"/>
                        <a:t>[CATEGORY_CK_SUCCESS]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1208648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1387079"/>
              </p:ext>
            </p:extLst>
          </p:nvPr>
        </p:nvGraphicFramePr>
        <p:xfrm>
          <a:off x="720000" y="1432800"/>
          <a:ext cx="7704000" cy="33731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Email</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err="1"/>
                        <a:t>CheckEmail</a:t>
                      </a:r>
                      <a:r>
                        <a:rPr lang="it-IT" dirty="0"/>
                        <a:t> [CKE]</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Email non contiene la @ e/o il punto dopo quest’ultima: [CATEGORY_CK_ERROR]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Email rispetta il formato standard della email: [CATEGORY_CK_SUCCESS]</a:t>
                      </a:r>
                      <a:endParaRPr lang="it-IT" dirty="0"/>
                    </a:p>
                  </a:txBody>
                  <a:tcPr anchor="ctr"/>
                </a:tc>
                <a:extLst>
                  <a:ext uri="{0D108BD9-81ED-4DB2-BD59-A6C34878D82A}">
                    <a16:rowId xmlns:a16="http://schemas.microsoft.com/office/drawing/2014/main" val="199142883"/>
                  </a:ext>
                </a:extLst>
              </a:tr>
              <a:tr h="370840">
                <a:tc gridSpan="2">
                  <a:txBody>
                    <a:bodyPr/>
                    <a:lstStyle/>
                    <a:p>
                      <a:r>
                        <a:rPr lang="it-IT" b="1" dirty="0">
                          <a:solidFill>
                            <a:schemeClr val="bg2"/>
                          </a:solidFill>
                        </a:rPr>
                        <a:t>Parametro: Password</a:t>
                      </a:r>
                    </a:p>
                  </a:txBody>
                  <a:tcPr anchor="ctr">
                    <a:solidFill>
                      <a:schemeClr val="bg1"/>
                    </a:solidFill>
                  </a:tcPr>
                </a:tc>
                <a:tc hMerge="1">
                  <a:txBody>
                    <a:bodyPr/>
                    <a:lstStyle/>
                    <a:p>
                      <a:endParaRPr lang="it-IT" dirty="0"/>
                    </a:p>
                  </a:txBody>
                  <a:tcPr anchor="ctr"/>
                </a:tc>
                <a:extLst>
                  <a:ext uri="{0D108BD9-81ED-4DB2-BD59-A6C34878D82A}">
                    <a16:rowId xmlns:a16="http://schemas.microsoft.com/office/drawing/2014/main" val="75975556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698961544"/>
                  </a:ext>
                </a:extLst>
              </a:tr>
              <a:tr h="370840">
                <a:tc>
                  <a:txBody>
                    <a:bodyPr/>
                    <a:lstStyle/>
                    <a:p>
                      <a:r>
                        <a:rPr lang="it-IT" dirty="0"/>
                        <a:t>Lunghezza [LNP]</a:t>
                      </a:r>
                    </a:p>
                  </a:txBody>
                  <a:tcPr anchor="ctr"/>
                </a:tc>
                <a:tc>
                  <a:txBody>
                    <a:bodyPr/>
                    <a:lstStyle/>
                    <a:p>
                      <a:pPr marL="285750" indent="-285750" fontAlgn="base">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Lunghezza &lt; 6 OR Lunghezza &gt; 20 [CATEGORY_CK_ERROR]</a:t>
                      </a:r>
                    </a:p>
                    <a:p>
                      <a:pPr marL="285750" indent="-285750" fontAlgn="base">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Lunghezza &gt;= 6 AND Lunghezza &lt;= 20 [CATEGORY_CK_SUCCESS]</a:t>
                      </a:r>
                    </a:p>
                  </a:txBody>
                  <a:tcPr anchor="ctr"/>
                </a:tc>
                <a:extLst>
                  <a:ext uri="{0D108BD9-81ED-4DB2-BD59-A6C34878D82A}">
                    <a16:rowId xmlns:a16="http://schemas.microsoft.com/office/drawing/2014/main" val="3301771597"/>
                  </a:ext>
                </a:extLst>
              </a:tr>
            </a:tbl>
          </a:graphicData>
        </a:graphic>
      </p:graphicFrame>
    </p:spTree>
    <p:extLst>
      <p:ext uri="{BB962C8B-B14F-4D97-AF65-F5344CB8AC3E}">
        <p14:creationId xmlns:p14="http://schemas.microsoft.com/office/powerpoint/2010/main" val="7270962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3868407270"/>
              </p:ext>
            </p:extLst>
          </p:nvPr>
        </p:nvGraphicFramePr>
        <p:xfrm>
          <a:off x="720000" y="1432800"/>
          <a:ext cx="7704000" cy="16865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95900915"/>
                    </a:ext>
                  </a:extLst>
                </a:gridCol>
                <a:gridCol w="3852000">
                  <a:extLst>
                    <a:ext uri="{9D8B030D-6E8A-4147-A177-3AD203B41FA5}">
                      <a16:colId xmlns:a16="http://schemas.microsoft.com/office/drawing/2014/main" val="3467309619"/>
                    </a:ext>
                  </a:extLst>
                </a:gridCol>
              </a:tblGrid>
              <a:tr h="370840">
                <a:tc gridSpan="2">
                  <a:txBody>
                    <a:bodyPr/>
                    <a:lstStyle/>
                    <a:p>
                      <a:r>
                        <a:rPr lang="it-IT" b="1" dirty="0">
                          <a:solidFill>
                            <a:schemeClr val="bg2"/>
                          </a:solidFill>
                        </a:rPr>
                        <a:t>Parametro: Numero di telefono</a:t>
                      </a:r>
                    </a:p>
                  </a:txBody>
                  <a:tcPr anchor="ctr">
                    <a:solidFill>
                      <a:schemeClr val="bg1"/>
                    </a:solidFill>
                  </a:tcPr>
                </a:tc>
                <a:tc hMerge="1">
                  <a:txBody>
                    <a:bodyPr/>
                    <a:lstStyle/>
                    <a:p>
                      <a:endParaRPr lang="it-IT" dirty="0"/>
                    </a:p>
                  </a:txBody>
                  <a:tcPr/>
                </a:tc>
                <a:extLst>
                  <a:ext uri="{0D108BD9-81ED-4DB2-BD59-A6C34878D82A}">
                    <a16:rowId xmlns:a16="http://schemas.microsoft.com/office/drawing/2014/main" val="805401330"/>
                  </a:ext>
                </a:extLst>
              </a:tr>
              <a:tr h="370840">
                <a:tc>
                  <a:txBody>
                    <a:bodyPr/>
                    <a:lstStyle/>
                    <a:p>
                      <a:pPr algn="ctr"/>
                      <a:r>
                        <a:rPr lang="it-IT" dirty="0"/>
                        <a:t>Nome categoria</a:t>
                      </a:r>
                    </a:p>
                  </a:txBody>
                  <a:tcPr anchor="ctr"/>
                </a:tc>
                <a:tc>
                  <a:txBody>
                    <a:bodyPr/>
                    <a:lstStyle/>
                    <a:p>
                      <a:pPr algn="ctr"/>
                      <a:r>
                        <a:rPr lang="it-IT" dirty="0"/>
                        <a:t>Scelta per la categoria</a:t>
                      </a:r>
                    </a:p>
                  </a:txBody>
                  <a:tcPr anchor="ctr"/>
                </a:tc>
                <a:extLst>
                  <a:ext uri="{0D108BD9-81ED-4DB2-BD59-A6C34878D82A}">
                    <a16:rowId xmlns:a16="http://schemas.microsoft.com/office/drawing/2014/main" val="3546837805"/>
                  </a:ext>
                </a:extLst>
              </a:tr>
              <a:tr h="370840">
                <a:tc>
                  <a:txBody>
                    <a:bodyPr/>
                    <a:lstStyle/>
                    <a:p>
                      <a:r>
                        <a:rPr lang="it-IT" dirty="0" err="1"/>
                        <a:t>CheckPhoneNumber</a:t>
                      </a:r>
                      <a:r>
                        <a:rPr lang="it-IT" dirty="0"/>
                        <a:t>[CPN]</a:t>
                      </a:r>
                    </a:p>
                  </a:txBody>
                  <a:tcPr anchor="ctr"/>
                </a:tc>
                <a:tc>
                  <a:txBody>
                    <a:bodyPr/>
                    <a:lstStyle/>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numero di telefono non contiene solo numeri: [CATEGORY_LN_ERROR]</a:t>
                      </a:r>
                    </a:p>
                    <a:p>
                      <a:pPr marL="285750" indent="-285750" algn="just">
                        <a:buFont typeface="Arial" panose="020B0604020202020204" pitchFamily="34" charset="0"/>
                        <a:buChar char="•"/>
                      </a:pPr>
                      <a:r>
                        <a:rPr lang="it-IT" sz="1400" b="0" i="0" u="none" strike="noStrike" cap="none" dirty="0">
                          <a:solidFill>
                            <a:srgbClr val="000000"/>
                          </a:solidFill>
                          <a:effectLst/>
                          <a:latin typeface="Arial"/>
                          <a:ea typeface="Arial"/>
                          <a:cs typeface="Arial"/>
                          <a:sym typeface="Arial"/>
                        </a:rPr>
                        <a:t>Il numero di telefono contiene solamente numeri: [CATEGORY_LN_SUCCESS]</a:t>
                      </a:r>
                      <a:endParaRPr lang="it-IT" dirty="0"/>
                    </a:p>
                  </a:txBody>
                  <a:tcPr anchor="ctr"/>
                </a:tc>
                <a:extLst>
                  <a:ext uri="{0D108BD9-81ED-4DB2-BD59-A6C34878D82A}">
                    <a16:rowId xmlns:a16="http://schemas.microsoft.com/office/drawing/2014/main" val="199142883"/>
                  </a:ext>
                </a:extLst>
              </a:tr>
            </a:tbl>
          </a:graphicData>
        </a:graphic>
      </p:graphicFrame>
    </p:spTree>
    <p:extLst>
      <p:ext uri="{BB962C8B-B14F-4D97-AF65-F5344CB8AC3E}">
        <p14:creationId xmlns:p14="http://schemas.microsoft.com/office/powerpoint/2010/main" val="30421991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Category partition</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3" name="Tabella 3">
            <a:extLst>
              <a:ext uri="{FF2B5EF4-FFF2-40B4-BE49-F238E27FC236}">
                <a16:creationId xmlns:a16="http://schemas.microsoft.com/office/drawing/2014/main" id="{B2FEDFE9-02E6-9D76-C06E-B882D8F95E12}"/>
              </a:ext>
            </a:extLst>
          </p:cNvPr>
          <p:cNvGraphicFramePr>
            <a:graphicFrameLocks noGrp="1"/>
          </p:cNvGraphicFramePr>
          <p:nvPr>
            <p:extLst>
              <p:ext uri="{D42A27DB-BD31-4B8C-83A1-F6EECF244321}">
                <p14:modId xmlns:p14="http://schemas.microsoft.com/office/powerpoint/2010/main" val="2242159607"/>
              </p:ext>
            </p:extLst>
          </p:nvPr>
        </p:nvGraphicFramePr>
        <p:xfrm>
          <a:off x="720000" y="1432800"/>
          <a:ext cx="7704000" cy="3500120"/>
        </p:xfrm>
        <a:graphic>
          <a:graphicData uri="http://schemas.openxmlformats.org/drawingml/2006/table">
            <a:tbl>
              <a:tblPr firstRow="1" bandRow="1">
                <a:tableStyleId>{12B09812-A647-4515-9731-A2773E5B4820}</a:tableStyleId>
              </a:tblPr>
              <a:tblGrid>
                <a:gridCol w="2568000">
                  <a:extLst>
                    <a:ext uri="{9D8B030D-6E8A-4147-A177-3AD203B41FA5}">
                      <a16:colId xmlns:a16="http://schemas.microsoft.com/office/drawing/2014/main" val="195900915"/>
                    </a:ext>
                  </a:extLst>
                </a:gridCol>
                <a:gridCol w="2568000">
                  <a:extLst>
                    <a:ext uri="{9D8B030D-6E8A-4147-A177-3AD203B41FA5}">
                      <a16:colId xmlns:a16="http://schemas.microsoft.com/office/drawing/2014/main" val="3467309619"/>
                    </a:ext>
                  </a:extLst>
                </a:gridCol>
                <a:gridCol w="2568000">
                  <a:extLst>
                    <a:ext uri="{9D8B030D-6E8A-4147-A177-3AD203B41FA5}">
                      <a16:colId xmlns:a16="http://schemas.microsoft.com/office/drawing/2014/main" val="2826682242"/>
                    </a:ext>
                  </a:extLst>
                </a:gridCol>
              </a:tblGrid>
              <a:tr h="370840">
                <a:tc>
                  <a:txBody>
                    <a:bodyPr/>
                    <a:lstStyle/>
                    <a:p>
                      <a:pPr algn="ctr"/>
                      <a:r>
                        <a:rPr lang="it-IT" b="1" dirty="0">
                          <a:solidFill>
                            <a:schemeClr val="bg2"/>
                          </a:solidFill>
                        </a:rPr>
                        <a:t>Test Case ID</a:t>
                      </a:r>
                    </a:p>
                  </a:txBody>
                  <a:tcPr anchor="ctr">
                    <a:solidFill>
                      <a:schemeClr val="bg1"/>
                    </a:solidFill>
                  </a:tcPr>
                </a:tc>
                <a:tc>
                  <a:txBody>
                    <a:bodyPr/>
                    <a:lstStyle/>
                    <a:p>
                      <a:pPr algn="ctr"/>
                      <a:r>
                        <a:rPr lang="it-IT" b="1" dirty="0">
                          <a:solidFill>
                            <a:schemeClr val="bg2"/>
                          </a:solidFill>
                        </a:rPr>
                        <a:t>Test Frame</a:t>
                      </a:r>
                    </a:p>
                  </a:txBody>
                  <a:tcPr anchor="ctr">
                    <a:solidFill>
                      <a:schemeClr val="bg1"/>
                    </a:solidFill>
                  </a:tcPr>
                </a:tc>
                <a:tc>
                  <a:txBody>
                    <a:bodyPr/>
                    <a:lstStyle/>
                    <a:p>
                      <a:pPr algn="ctr"/>
                      <a:r>
                        <a:rPr lang="it-IT" b="1" dirty="0">
                          <a:solidFill>
                            <a:schemeClr val="bg2"/>
                          </a:solidFill>
                        </a:rPr>
                        <a:t>Esito</a:t>
                      </a:r>
                    </a:p>
                  </a:txBody>
                  <a:tcPr anchor="ctr">
                    <a:solidFill>
                      <a:schemeClr val="bg1"/>
                    </a:solidFill>
                  </a:tcPr>
                </a:tc>
                <a:extLst>
                  <a:ext uri="{0D108BD9-81ED-4DB2-BD59-A6C34878D82A}">
                    <a16:rowId xmlns:a16="http://schemas.microsoft.com/office/drawing/2014/main" val="805401330"/>
                  </a:ext>
                </a:extLst>
              </a:tr>
              <a:tr h="370840">
                <a:tc>
                  <a:txBody>
                    <a:bodyPr/>
                    <a:lstStyle/>
                    <a:p>
                      <a:pPr algn="ctr"/>
                      <a:r>
                        <a:rPr lang="it-IT" sz="1050" dirty="0"/>
                        <a:t>TC_1.1_1</a:t>
                      </a:r>
                    </a:p>
                  </a:txBody>
                  <a:tcPr anchor="ctr"/>
                </a:tc>
                <a:tc>
                  <a:txBody>
                    <a:bodyPr/>
                    <a:lstStyle/>
                    <a:p>
                      <a:pPr algn="l"/>
                      <a:r>
                        <a:rPr lang="it-IT" sz="1050" dirty="0"/>
                        <a:t>CKN1</a:t>
                      </a:r>
                    </a:p>
                  </a:txBody>
                  <a:tcPr anchor="ctr"/>
                </a:tc>
                <a:tc>
                  <a:txBody>
                    <a:bodyPr/>
                    <a:lstStyle/>
                    <a:p>
                      <a:pPr algn="l"/>
                      <a:r>
                        <a:rPr lang="it-IT" sz="1050" dirty="0"/>
                        <a:t>Error: Il nome non rispetta i vincoli.</a:t>
                      </a:r>
                    </a:p>
                  </a:txBody>
                  <a:tcPr anchor="ctr"/>
                </a:tc>
                <a:extLst>
                  <a:ext uri="{0D108BD9-81ED-4DB2-BD59-A6C34878D82A}">
                    <a16:rowId xmlns:a16="http://schemas.microsoft.com/office/drawing/2014/main" val="3546837805"/>
                  </a:ext>
                </a:extLst>
              </a:tr>
              <a:tr h="370840">
                <a:tc>
                  <a:txBody>
                    <a:bodyPr/>
                    <a:lstStyle/>
                    <a:p>
                      <a:pPr algn="ctr"/>
                      <a:r>
                        <a:rPr lang="it-IT" sz="1050" dirty="0"/>
                        <a:t>TC_1.1_2</a:t>
                      </a:r>
                    </a:p>
                  </a:txBody>
                  <a:tcPr anchor="ctr"/>
                </a:tc>
                <a:tc>
                  <a:txBody>
                    <a:bodyPr/>
                    <a:lstStyle/>
                    <a:p>
                      <a:pPr marL="0" indent="0" algn="l">
                        <a:buFont typeface="Arial" panose="020B0604020202020204" pitchFamily="34" charset="0"/>
                        <a:buNone/>
                      </a:pPr>
                      <a:r>
                        <a:rPr lang="it-IT" sz="1050" dirty="0"/>
                        <a:t>CKN2, CKC1</a:t>
                      </a:r>
                    </a:p>
                  </a:txBody>
                  <a:tcPr anchor="ctr"/>
                </a:tc>
                <a:tc>
                  <a:txBody>
                    <a:bodyPr/>
                    <a:lstStyle/>
                    <a:p>
                      <a:pPr marL="0" indent="0" algn="l">
                        <a:buFont typeface="Arial" panose="020B0604020202020204" pitchFamily="34" charset="0"/>
                        <a:buNone/>
                      </a:pPr>
                      <a:r>
                        <a:rPr lang="it-IT" sz="1050" dirty="0"/>
                        <a:t>Error: Il cognome non rispetta i vincoli.</a:t>
                      </a:r>
                    </a:p>
                  </a:txBody>
                  <a:tcPr anchor="ctr"/>
                </a:tc>
                <a:extLst>
                  <a:ext uri="{0D108BD9-81ED-4DB2-BD59-A6C34878D82A}">
                    <a16:rowId xmlns:a16="http://schemas.microsoft.com/office/drawing/2014/main" val="199142883"/>
                  </a:ext>
                </a:extLst>
              </a:tr>
              <a:tr h="370840">
                <a:tc>
                  <a:txBody>
                    <a:bodyPr/>
                    <a:lstStyle/>
                    <a:p>
                      <a:pPr algn="ctr"/>
                      <a:r>
                        <a:rPr lang="it-IT" sz="1050" dirty="0"/>
                        <a:t>TC_1.1_3</a:t>
                      </a:r>
                    </a:p>
                  </a:txBody>
                  <a:tcPr anchor="ctr"/>
                </a:tc>
                <a:tc>
                  <a:txBody>
                    <a:bodyPr/>
                    <a:lstStyle/>
                    <a:p>
                      <a:pPr marL="0" indent="0" algn="l">
                        <a:buFont typeface="Arial" panose="020B0604020202020204" pitchFamily="34" charset="0"/>
                        <a:buNone/>
                      </a:pPr>
                      <a:r>
                        <a:rPr lang="it-IT" sz="1050" dirty="0"/>
                        <a:t>CKN2, CKC2, USR1</a:t>
                      </a:r>
                    </a:p>
                  </a:txBody>
                  <a:tcPr anchor="ctr"/>
                </a:tc>
                <a:tc>
                  <a:txBody>
                    <a:bodyPr/>
                    <a:lstStyle/>
                    <a:p>
                      <a:pPr marL="0" indent="0" algn="l">
                        <a:buFont typeface="Arial" panose="020B0604020202020204" pitchFamily="34" charset="0"/>
                        <a:buNone/>
                      </a:pPr>
                      <a:r>
                        <a:rPr lang="it-IT" sz="1050" dirty="0"/>
                        <a:t>Error:  L'username  contiene  caratteri  non ammissibili.</a:t>
                      </a:r>
                    </a:p>
                  </a:txBody>
                  <a:tcPr anchor="ctr"/>
                </a:tc>
                <a:extLst>
                  <a:ext uri="{0D108BD9-81ED-4DB2-BD59-A6C34878D82A}">
                    <a16:rowId xmlns:a16="http://schemas.microsoft.com/office/drawing/2014/main" val="1479330162"/>
                  </a:ext>
                </a:extLst>
              </a:tr>
              <a:tr h="370840">
                <a:tc>
                  <a:txBody>
                    <a:bodyPr/>
                    <a:lstStyle/>
                    <a:p>
                      <a:pPr algn="ctr"/>
                      <a:r>
                        <a:rPr lang="it-IT" sz="1050" dirty="0"/>
                        <a:t>TC_1.1_4</a:t>
                      </a:r>
                    </a:p>
                  </a:txBody>
                  <a:tcPr anchor="ctr"/>
                </a:tc>
                <a:tc>
                  <a:txBody>
                    <a:bodyPr/>
                    <a:lstStyle/>
                    <a:p>
                      <a:pPr marL="0" indent="0" algn="l">
                        <a:buFont typeface="Arial" panose="020B0604020202020204" pitchFamily="34" charset="0"/>
                        <a:buNone/>
                      </a:pPr>
                      <a:r>
                        <a:rPr lang="it-IT" sz="1050" dirty="0"/>
                        <a:t>CKN2, CKC2, USR2, DT1</a:t>
                      </a:r>
                    </a:p>
                  </a:txBody>
                  <a:tcPr anchor="ctr"/>
                </a:tc>
                <a:tc>
                  <a:txBody>
                    <a:bodyPr/>
                    <a:lstStyle/>
                    <a:p>
                      <a:pPr marL="0" indent="0" algn="l">
                        <a:buFont typeface="Arial" panose="020B0604020202020204" pitchFamily="34" charset="0"/>
                        <a:buNone/>
                      </a:pPr>
                      <a:r>
                        <a:rPr lang="it-IT" sz="1050" dirty="0"/>
                        <a:t>Error: L’utente ha meno di 16 anni.</a:t>
                      </a:r>
                    </a:p>
                  </a:txBody>
                  <a:tcPr anchor="ctr"/>
                </a:tc>
                <a:extLst>
                  <a:ext uri="{0D108BD9-81ED-4DB2-BD59-A6C34878D82A}">
                    <a16:rowId xmlns:a16="http://schemas.microsoft.com/office/drawing/2014/main" val="2167625765"/>
                  </a:ext>
                </a:extLst>
              </a:tr>
              <a:tr h="370840">
                <a:tc>
                  <a:txBody>
                    <a:bodyPr/>
                    <a:lstStyle/>
                    <a:p>
                      <a:pPr algn="ctr"/>
                      <a:r>
                        <a:rPr lang="it-IT" sz="1050" dirty="0"/>
                        <a:t>TC_1.1_5</a:t>
                      </a:r>
                    </a:p>
                  </a:txBody>
                  <a:tcPr anchor="ctr"/>
                </a:tc>
                <a:tc>
                  <a:txBody>
                    <a:bodyPr/>
                    <a:lstStyle/>
                    <a:p>
                      <a:pPr marL="0" indent="0" algn="l">
                        <a:buFont typeface="Arial" panose="020B0604020202020204" pitchFamily="34" charset="0"/>
                        <a:buNone/>
                      </a:pPr>
                      <a:r>
                        <a:rPr lang="it-IT" sz="1050" dirty="0"/>
                        <a:t>CKN2, CKC2, USR2, DT2, CKE1</a:t>
                      </a:r>
                    </a:p>
                  </a:txBody>
                  <a:tcPr anchor="ctr"/>
                </a:tc>
                <a:tc>
                  <a:txBody>
                    <a:bodyPr/>
                    <a:lstStyle/>
                    <a:p>
                      <a:pPr marL="0" indent="0" algn="l">
                        <a:buFont typeface="Arial" panose="020B0604020202020204" pitchFamily="34" charset="0"/>
                        <a:buNone/>
                      </a:pPr>
                      <a:r>
                        <a:rPr lang="it-IT" sz="1050" dirty="0"/>
                        <a:t>Error: La email non rispetta il formato.</a:t>
                      </a:r>
                    </a:p>
                  </a:txBody>
                  <a:tcPr anchor="ctr"/>
                </a:tc>
                <a:extLst>
                  <a:ext uri="{0D108BD9-81ED-4DB2-BD59-A6C34878D82A}">
                    <a16:rowId xmlns:a16="http://schemas.microsoft.com/office/drawing/2014/main" val="249179802"/>
                  </a:ext>
                </a:extLst>
              </a:tr>
              <a:tr h="370840">
                <a:tc>
                  <a:txBody>
                    <a:bodyPr/>
                    <a:lstStyle/>
                    <a:p>
                      <a:pPr algn="ctr"/>
                      <a:r>
                        <a:rPr lang="it-IT" sz="1050" dirty="0"/>
                        <a:t>TC_1.1_6</a:t>
                      </a:r>
                    </a:p>
                  </a:txBody>
                  <a:tcPr anchor="ctr"/>
                </a:tc>
                <a:tc>
                  <a:txBody>
                    <a:bodyPr/>
                    <a:lstStyle/>
                    <a:p>
                      <a:pPr marL="0" indent="0" algn="l">
                        <a:buFont typeface="Arial" panose="020B0604020202020204" pitchFamily="34" charset="0"/>
                        <a:buNone/>
                      </a:pPr>
                      <a:r>
                        <a:rPr lang="it-IT" sz="1050" dirty="0"/>
                        <a:t>CKN2,  CKC2,  USR2,  DT2,  CKE2, LNP1</a:t>
                      </a:r>
                    </a:p>
                  </a:txBody>
                  <a:tcPr anchor="ctr"/>
                </a:tc>
                <a:tc>
                  <a:txBody>
                    <a:bodyPr/>
                    <a:lstStyle/>
                    <a:p>
                      <a:pPr marL="0" indent="0" algn="l">
                        <a:buFont typeface="Arial" panose="020B0604020202020204" pitchFamily="34" charset="0"/>
                        <a:buNone/>
                      </a:pPr>
                      <a:r>
                        <a:rPr lang="it-IT" sz="1050" dirty="0"/>
                        <a:t>Error: La lunghezza della password è inferiore ai 6 o maggiore ai 20 caratteri.</a:t>
                      </a:r>
                    </a:p>
                  </a:txBody>
                  <a:tcPr anchor="ctr"/>
                </a:tc>
                <a:extLst>
                  <a:ext uri="{0D108BD9-81ED-4DB2-BD59-A6C34878D82A}">
                    <a16:rowId xmlns:a16="http://schemas.microsoft.com/office/drawing/2014/main" val="3093769524"/>
                  </a:ext>
                </a:extLst>
              </a:tr>
              <a:tr h="370840">
                <a:tc>
                  <a:txBody>
                    <a:bodyPr/>
                    <a:lstStyle/>
                    <a:p>
                      <a:pPr algn="ctr"/>
                      <a:r>
                        <a:rPr lang="it-IT" sz="1050" dirty="0"/>
                        <a:t>TC_1.1_7</a:t>
                      </a:r>
                    </a:p>
                  </a:txBody>
                  <a:tcPr anchor="ctr"/>
                </a:tc>
                <a:tc>
                  <a:txBody>
                    <a:bodyPr/>
                    <a:lstStyle/>
                    <a:p>
                      <a:pPr marL="0" indent="0" algn="l">
                        <a:buFont typeface="Arial" panose="020B0604020202020204" pitchFamily="34" charset="0"/>
                        <a:buNone/>
                      </a:pPr>
                      <a:r>
                        <a:rPr lang="it-IT" sz="1050" dirty="0"/>
                        <a:t>CKN2,  CKC2,  USR2,  DT2,  CKE2, LNP2, CPN1</a:t>
                      </a:r>
                    </a:p>
                  </a:txBody>
                  <a:tcPr anchor="ctr"/>
                </a:tc>
                <a:tc>
                  <a:txBody>
                    <a:bodyPr/>
                    <a:lstStyle/>
                    <a:p>
                      <a:pPr marL="0" indent="0" algn="l">
                        <a:buFont typeface="Arial" panose="020B0604020202020204" pitchFamily="34" charset="0"/>
                        <a:buNone/>
                      </a:pPr>
                      <a:r>
                        <a:rPr lang="it-IT" sz="1050" dirty="0"/>
                        <a:t>Error: Il numero di telefono contiene caratteri non numerici</a:t>
                      </a:r>
                    </a:p>
                  </a:txBody>
                  <a:tcPr anchor="ctr"/>
                </a:tc>
                <a:extLst>
                  <a:ext uri="{0D108BD9-81ED-4DB2-BD59-A6C34878D82A}">
                    <a16:rowId xmlns:a16="http://schemas.microsoft.com/office/drawing/2014/main" val="3349804899"/>
                  </a:ext>
                </a:extLst>
              </a:tr>
              <a:tr h="370840">
                <a:tc>
                  <a:txBody>
                    <a:bodyPr/>
                    <a:lstStyle/>
                    <a:p>
                      <a:pPr algn="ctr"/>
                      <a:r>
                        <a:rPr lang="it-IT" sz="1050" dirty="0"/>
                        <a:t>TC_1.1_8</a:t>
                      </a:r>
                    </a:p>
                  </a:txBody>
                  <a:tcPr anchor="ctr"/>
                </a:tc>
                <a:tc>
                  <a:txBody>
                    <a:bodyPr/>
                    <a:lstStyle/>
                    <a:p>
                      <a:pPr marL="0" indent="0" algn="l">
                        <a:buFont typeface="Arial" panose="020B0604020202020204" pitchFamily="34" charset="0"/>
                        <a:buNone/>
                      </a:pPr>
                      <a:r>
                        <a:rPr lang="it-IT" sz="1050" dirty="0"/>
                        <a:t>CKN2,  CKC2,  USR2,  DT2,  CKC2, LNP2, CON2</a:t>
                      </a:r>
                    </a:p>
                  </a:txBody>
                  <a:tcPr anchor="ctr"/>
                </a:tc>
                <a:tc>
                  <a:txBody>
                    <a:bodyPr/>
                    <a:lstStyle/>
                    <a:p>
                      <a:pPr marL="0" indent="0" algn="l">
                        <a:buFont typeface="Arial" panose="020B0604020202020204" pitchFamily="34" charset="0"/>
                        <a:buNone/>
                      </a:pPr>
                      <a:r>
                        <a:rPr lang="it-IT" sz="1050" dirty="0"/>
                        <a:t>Success</a:t>
                      </a:r>
                    </a:p>
                  </a:txBody>
                  <a:tcPr anchor="ctr"/>
                </a:tc>
                <a:extLst>
                  <a:ext uri="{0D108BD9-81ED-4DB2-BD59-A6C34878D82A}">
                    <a16:rowId xmlns:a16="http://schemas.microsoft.com/office/drawing/2014/main" val="795532074"/>
                  </a:ext>
                </a:extLst>
              </a:tr>
            </a:tbl>
          </a:graphicData>
        </a:graphic>
      </p:graphicFrame>
    </p:spTree>
    <p:extLst>
      <p:ext uri="{BB962C8B-B14F-4D97-AF65-F5344CB8AC3E}">
        <p14:creationId xmlns:p14="http://schemas.microsoft.com/office/powerpoint/2010/main" val="8740374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44014647"/>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TC_1.1_1</a:t>
                      </a:r>
                    </a:p>
                  </a:txBody>
                  <a:tcPr anchor="ctr"/>
                </a:tc>
                <a:tc>
                  <a:txBody>
                    <a:bodyPr/>
                    <a:lstStyle/>
                    <a:p>
                      <a:pPr algn="ctr"/>
                      <a:r>
                        <a:rPr lang="it-IT" sz="1400" b="1" dirty="0"/>
                        <a:t>Test frame</a:t>
                      </a:r>
                      <a:r>
                        <a:rPr lang="it-IT" sz="1400" dirty="0"/>
                        <a:t>: CKN1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dirty="0"/>
                        <a:t>Valore: Giacomo23</a:t>
                      </a:r>
                    </a:p>
                  </a:txBody>
                  <a:tcPr anchor="ctr"/>
                </a:tc>
                <a:extLst>
                  <a:ext uri="{0D108BD9-81ED-4DB2-BD59-A6C34878D82A}">
                    <a16:rowId xmlns:a16="http://schemas.microsoft.com/office/drawing/2014/main" val="4024580476"/>
                  </a:ext>
                </a:extLst>
              </a:tr>
              <a:tr h="370840">
                <a:tc gridSpan="2">
                  <a:txBody>
                    <a:bodyPr/>
                    <a:lstStyle/>
                    <a:p>
                      <a:pPr algn="ctr"/>
                      <a:r>
                        <a:rPr lang="it-IT" sz="1400" dirty="0"/>
                        <a:t>2. L’ospite clicca sul pulsante Registrati</a:t>
                      </a:r>
                    </a:p>
                  </a:txBody>
                  <a:tcPr/>
                </a:tc>
                <a:tc hMerge="1">
                  <a:txBody>
                    <a:bodyPr/>
                    <a:lstStyle/>
                    <a:p>
                      <a:pPr algn="ctr"/>
                      <a:endParaRPr lang="it-IT" sz="1400" dirty="0"/>
                    </a:p>
                  </a:txBody>
                  <a:tcPr anchor="ctr"/>
                </a:tc>
                <a:extLst>
                  <a:ext uri="{0D108BD9-81ED-4DB2-BD59-A6C34878D82A}">
                    <a16:rowId xmlns:a16="http://schemas.microsoft.com/office/drawing/2014/main" val="527813780"/>
                  </a:ext>
                </a:extLst>
              </a:tr>
              <a:tr h="370840">
                <a:tc gridSpan="2">
                  <a:txBody>
                    <a:bodyPr/>
                    <a:lstStyle/>
                    <a:p>
                      <a:pPr algn="just"/>
                      <a:r>
                        <a:rPr lang="it-IT" sz="1400" b="1" dirty="0">
                          <a:solidFill>
                            <a:schemeClr val="bg2"/>
                          </a:solidFill>
                        </a:rPr>
                        <a:t>Oracolo: La registrazione non è stata completata in quanto il nome inserito dall’utente non rispetta i vincoli imposti. (23 non consentito nel campo Nome)</a:t>
                      </a:r>
                    </a:p>
                  </a:txBody>
                  <a:tcP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1264913398"/>
                  </a:ext>
                </a:extLst>
              </a:tr>
            </a:tbl>
          </a:graphicData>
        </a:graphic>
      </p:graphicFrame>
    </p:spTree>
    <p:extLst>
      <p:ext uri="{BB962C8B-B14F-4D97-AF65-F5344CB8AC3E}">
        <p14:creationId xmlns:p14="http://schemas.microsoft.com/office/powerpoint/2010/main" val="1485566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Requirements Analysis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tretch>
            <a:fillRect/>
          </a:stretch>
        </p:blipFill>
        <p:spPr>
          <a:xfrm>
            <a:off x="1061000" y="1889953"/>
            <a:ext cx="5228669" cy="2941127"/>
          </a:xfrm>
          <a:prstGeom prst="rect">
            <a:avLst/>
          </a:prstGeom>
        </p:spPr>
      </p:pic>
    </p:spTree>
    <p:extLst>
      <p:ext uri="{BB962C8B-B14F-4D97-AF65-F5344CB8AC3E}">
        <p14:creationId xmlns:p14="http://schemas.microsoft.com/office/powerpoint/2010/main" val="16650256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467043918"/>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TC_1.1_2</a:t>
                      </a:r>
                    </a:p>
                  </a:txBody>
                  <a:tcPr anchor="ctr"/>
                </a:tc>
                <a:tc>
                  <a:txBody>
                    <a:bodyPr/>
                    <a:lstStyle/>
                    <a:p>
                      <a:pPr algn="ctr"/>
                      <a:r>
                        <a:rPr lang="it-IT" sz="1400" b="1" dirty="0"/>
                        <a:t>Test frame</a:t>
                      </a:r>
                      <a:r>
                        <a:rPr lang="it-IT" sz="1400" dirty="0"/>
                        <a:t>: CKN2, CKC1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Verd1</a:t>
                      </a:r>
                      <a:endParaRPr lang="it-IT" sz="1400" b="1" dirty="0"/>
                    </a:p>
                  </a:txBody>
                  <a:tcPr anchor="ctr"/>
                </a:tc>
                <a:extLst>
                  <a:ext uri="{0D108BD9-81ED-4DB2-BD59-A6C34878D82A}">
                    <a16:rowId xmlns:a16="http://schemas.microsoft.com/office/drawing/2014/main" val="1350187330"/>
                  </a:ext>
                </a:extLst>
              </a:tr>
              <a:tr h="370840">
                <a:tc gridSpan="2">
                  <a:txBody>
                    <a:bodyPr/>
                    <a:lstStyle/>
                    <a:p>
                      <a:pPr algn="ctr"/>
                      <a:r>
                        <a:rPr lang="it-IT" sz="1400" dirty="0"/>
                        <a:t>2. L’ospite clicca sul pulsante Registrati</a:t>
                      </a:r>
                    </a:p>
                  </a:txBody>
                  <a:tcPr/>
                </a:tc>
                <a:tc hMerge="1">
                  <a:txBody>
                    <a:bodyPr/>
                    <a:lstStyle/>
                    <a:p>
                      <a:pPr algn="ctr"/>
                      <a:endParaRPr lang="it-IT" sz="1400" dirty="0"/>
                    </a:p>
                  </a:txBody>
                  <a:tcPr anchor="ct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20114971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754056487"/>
              </p:ext>
            </p:extLst>
          </p:nvPr>
        </p:nvGraphicFramePr>
        <p:xfrm>
          <a:off x="720000" y="1432800"/>
          <a:ext cx="7704000" cy="12598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1839191429"/>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solidFill>
                      <a:schemeClr val="bg1"/>
                    </a:solidFill>
                  </a:tcPr>
                </a:tc>
                <a:extLst>
                  <a:ext uri="{0D108BD9-81ED-4DB2-BD59-A6C34878D82A}">
                    <a16:rowId xmlns:a16="http://schemas.microsoft.com/office/drawing/2014/main" val="1999361365"/>
                  </a:ext>
                </a:extLst>
              </a:tr>
              <a:tr h="370840">
                <a:tc>
                  <a:txBody>
                    <a:bodyPr/>
                    <a:lstStyle/>
                    <a:p>
                      <a:pPr algn="ctr"/>
                      <a:r>
                        <a:rPr lang="it-IT" sz="1400" b="1" dirty="0"/>
                        <a:t>Test case ID</a:t>
                      </a:r>
                      <a:r>
                        <a:rPr lang="it-IT" sz="1400" dirty="0"/>
                        <a:t>: TC_1.1_2</a:t>
                      </a:r>
                    </a:p>
                  </a:txBody>
                  <a:tcPr anchor="ctr">
                    <a:noFill/>
                  </a:tcPr>
                </a:tc>
                <a:tc>
                  <a:txBody>
                    <a:bodyPr/>
                    <a:lstStyle/>
                    <a:p>
                      <a:pPr algn="ctr"/>
                      <a:r>
                        <a:rPr lang="it-IT" sz="1400" b="1" dirty="0"/>
                        <a:t>Test frame</a:t>
                      </a:r>
                      <a:r>
                        <a:rPr lang="it-IT" sz="1400" dirty="0"/>
                        <a:t>: CKN2, CKC1</a:t>
                      </a:r>
                    </a:p>
                  </a:txBody>
                  <a:tcPr anchor="ctr">
                    <a:noFill/>
                  </a:tcPr>
                </a:tc>
                <a:extLst>
                  <a:ext uri="{0D108BD9-81ED-4DB2-BD59-A6C34878D82A}">
                    <a16:rowId xmlns:a16="http://schemas.microsoft.com/office/drawing/2014/main" val="168764266"/>
                  </a:ext>
                </a:extLst>
              </a:tr>
              <a:tr h="246140">
                <a:tc gridSpan="2">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solidFill>
                            <a:schemeClr val="tx1"/>
                          </a:solidFill>
                        </a:rPr>
                        <a:t>Oracolo</a:t>
                      </a:r>
                      <a:r>
                        <a:rPr lang="it-IT" sz="1400" b="0" dirty="0">
                          <a:solidFill>
                            <a:schemeClr val="tx1"/>
                          </a:solidFill>
                        </a:rPr>
                        <a:t>: La registrazione non è stata completata in quanto il cognome inserito dall’utente non rispetta i vincoli imposti. (1 non consentito nel campo Cognome)</a:t>
                      </a:r>
                    </a:p>
                  </a:txBody>
                  <a:tcPr>
                    <a:noFill/>
                  </a:tcPr>
                </a:tc>
                <a:tc hMerge="1">
                  <a:txBody>
                    <a:bodyPr/>
                    <a:lstStyle/>
                    <a:p>
                      <a:pPr algn="just"/>
                      <a:endParaRPr lang="it-IT" sz="1400" b="1" dirty="0">
                        <a:solidFill>
                          <a:schemeClr val="bg2"/>
                        </a:solidFill>
                      </a:endParaRPr>
                    </a:p>
                  </a:txBody>
                  <a:tcPr>
                    <a:solidFill>
                      <a:schemeClr val="bg1"/>
                    </a:solidFill>
                  </a:tcPr>
                </a:tc>
                <a:extLst>
                  <a:ext uri="{0D108BD9-81ED-4DB2-BD59-A6C34878D82A}">
                    <a16:rowId xmlns:a16="http://schemas.microsoft.com/office/drawing/2014/main" val="2315196127"/>
                  </a:ext>
                </a:extLst>
              </a:tr>
            </a:tbl>
          </a:graphicData>
        </a:graphic>
      </p:graphicFrame>
    </p:spTree>
    <p:extLst>
      <p:ext uri="{BB962C8B-B14F-4D97-AF65-F5344CB8AC3E}">
        <p14:creationId xmlns:p14="http://schemas.microsoft.com/office/powerpoint/2010/main" val="19432045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802778979"/>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TC_1.1_3</a:t>
                      </a:r>
                    </a:p>
                  </a:txBody>
                  <a:tcPr anchor="ctr"/>
                </a:tc>
                <a:tc>
                  <a:txBody>
                    <a:bodyPr/>
                    <a:lstStyle/>
                    <a:p>
                      <a:pPr algn="ctr"/>
                      <a:r>
                        <a:rPr lang="it-IT" sz="1400" b="1" dirty="0"/>
                        <a:t>Test frame</a:t>
                      </a:r>
                      <a:r>
                        <a:rPr lang="it-IT" sz="1400" dirty="0"/>
                        <a:t>: CKN2, CKC2, USR1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algn="ctr"/>
                      <a:r>
                        <a:rPr lang="it-IT" sz="1400" b="1" dirty="0"/>
                        <a:t>Input</a:t>
                      </a:r>
                      <a:r>
                        <a:rPr lang="it-IT" sz="1400" dirty="0"/>
                        <a:t>: Username</a:t>
                      </a:r>
                    </a:p>
                  </a:txBody>
                  <a:tcPr anchor="ctr"/>
                </a:tc>
                <a:tc>
                  <a:txBody>
                    <a:bodyPr/>
                    <a:lstStyle/>
                    <a:p>
                      <a:pPr algn="ctr"/>
                      <a:r>
                        <a:rPr lang="it-IT" sz="1400" b="1" dirty="0"/>
                        <a:t>Valore: </a:t>
                      </a:r>
                      <a:r>
                        <a:rPr lang="it-IT" sz="1400" b="0" dirty="0"/>
                        <a:t>Spark!</a:t>
                      </a:r>
                    </a:p>
                  </a:txBody>
                  <a:tcPr anchor="ctr"/>
                </a:tc>
                <a:extLst>
                  <a:ext uri="{0D108BD9-81ED-4DB2-BD59-A6C34878D82A}">
                    <a16:rowId xmlns:a16="http://schemas.microsoft.com/office/drawing/2014/main" val="1094009354"/>
                  </a:ext>
                </a:extLst>
              </a:tr>
            </a:tbl>
          </a:graphicData>
        </a:graphic>
      </p:graphicFrame>
    </p:spTree>
    <p:extLst>
      <p:ext uri="{BB962C8B-B14F-4D97-AF65-F5344CB8AC3E}">
        <p14:creationId xmlns:p14="http://schemas.microsoft.com/office/powerpoint/2010/main" val="4432752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891568624"/>
              </p:ext>
            </p:extLst>
          </p:nvPr>
        </p:nvGraphicFramePr>
        <p:xfrm>
          <a:off x="720000" y="1432800"/>
          <a:ext cx="7704000" cy="16306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TC_1.1_3</a:t>
                      </a:r>
                    </a:p>
                  </a:txBody>
                  <a:tcPr anchor="ctr"/>
                </a:tc>
                <a:tc>
                  <a:txBody>
                    <a:bodyPr/>
                    <a:lstStyle/>
                    <a:p>
                      <a:pPr algn="ctr"/>
                      <a:r>
                        <a:rPr lang="it-IT" sz="1400" b="1" dirty="0"/>
                        <a:t>Test frame</a:t>
                      </a:r>
                      <a:r>
                        <a:rPr lang="it-IT" sz="1400" dirty="0"/>
                        <a:t>: CKN2, CKC2, USR1</a:t>
                      </a:r>
                    </a:p>
                  </a:txBody>
                  <a:tcPr anchor="ctr"/>
                </a:tc>
                <a:extLst>
                  <a:ext uri="{0D108BD9-81ED-4DB2-BD59-A6C34878D82A}">
                    <a16:rowId xmlns:a16="http://schemas.microsoft.com/office/drawing/2014/main" val="753444284"/>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just"/>
                      <a:r>
                        <a:rPr lang="it-IT" sz="1400" b="1" dirty="0"/>
                        <a:t>Oracolo</a:t>
                      </a:r>
                      <a:r>
                        <a:rPr lang="it-IT" sz="1400" dirty="0"/>
                        <a:t>: La registrazione non è stata completata in quanto il cognome inserito dall’utente non rispetta i vincoli imposti. (1 non consentito nel campo Cognome)</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bl>
          </a:graphicData>
        </a:graphic>
      </p:graphicFrame>
    </p:spTree>
    <p:extLst>
      <p:ext uri="{BB962C8B-B14F-4D97-AF65-F5344CB8AC3E}">
        <p14:creationId xmlns:p14="http://schemas.microsoft.com/office/powerpoint/2010/main" val="24579673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952986347"/>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TC_1.1_4</a:t>
                      </a:r>
                    </a:p>
                  </a:txBody>
                  <a:tcPr anchor="ctr"/>
                </a:tc>
                <a:tc>
                  <a:txBody>
                    <a:bodyPr/>
                    <a:lstStyle/>
                    <a:p>
                      <a:pPr algn="ctr"/>
                      <a:r>
                        <a:rPr lang="it-IT" sz="1400" b="1" dirty="0"/>
                        <a:t>Test frame</a:t>
                      </a:r>
                      <a:r>
                        <a:rPr lang="it-IT" sz="1400" dirty="0"/>
                        <a:t>: CKN2, CKC2, USR2, DT1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202651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568137585"/>
              </p:ext>
            </p:extLst>
          </p:nvPr>
        </p:nvGraphicFramePr>
        <p:xfrm>
          <a:off x="720000" y="1432800"/>
          <a:ext cx="7704000" cy="200152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TC_1.1_4</a:t>
                      </a:r>
                    </a:p>
                  </a:txBody>
                  <a:tcPr anchor="ctr"/>
                </a:tc>
                <a:tc>
                  <a:txBody>
                    <a:bodyPr/>
                    <a:lstStyle/>
                    <a:p>
                      <a:pPr algn="ctr"/>
                      <a:r>
                        <a:rPr lang="it-IT" sz="1400" b="1" dirty="0"/>
                        <a:t>Test frame</a:t>
                      </a:r>
                      <a:r>
                        <a:rPr lang="it-IT" sz="1400" dirty="0"/>
                        <a:t>: CKN2, CKC2, USR2, DT1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09/06/2009</a:t>
                      </a:r>
                    </a:p>
                  </a:txBody>
                  <a:tcPr anchor="ctr"/>
                </a:tc>
                <a:extLst>
                  <a:ext uri="{0D108BD9-81ED-4DB2-BD59-A6C34878D82A}">
                    <a16:rowId xmlns:a16="http://schemas.microsoft.com/office/drawing/2014/main" val="527813780"/>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a:t>
                      </a:r>
                      <a:r>
                        <a:rPr lang="it-IT" sz="1400" dirty="0"/>
                        <a:t>: La registrazione non è stata completata in quanto l’età dell’utente è inferiore ai 16 anni.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40554075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672538684"/>
              </p:ext>
            </p:extLst>
          </p:nvPr>
        </p:nvGraphicFramePr>
        <p:xfrm>
          <a:off x="720000" y="1432800"/>
          <a:ext cx="7704000" cy="3484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TC_1.1_5</a:t>
                      </a:r>
                    </a:p>
                  </a:txBody>
                  <a:tcPr anchor="ctr"/>
                </a:tc>
                <a:tc>
                  <a:txBody>
                    <a:bodyPr/>
                    <a:lstStyle/>
                    <a:p>
                      <a:pPr algn="ctr"/>
                      <a:r>
                        <a:rPr lang="it-IT" sz="1400" b="1" dirty="0"/>
                        <a:t>Test frame</a:t>
                      </a:r>
                      <a:r>
                        <a:rPr lang="it-IT" sz="1400" dirty="0"/>
                        <a:t>: CKN2, CKC2, USR2, DT2, CKE1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2649944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39886834"/>
              </p:ext>
            </p:extLst>
          </p:nvPr>
        </p:nvGraphicFramePr>
        <p:xfrm>
          <a:off x="720000" y="1432800"/>
          <a:ext cx="7704000" cy="2372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TC_1.1_5</a:t>
                      </a:r>
                    </a:p>
                  </a:txBody>
                  <a:tcPr anchor="ctr"/>
                </a:tc>
                <a:tc>
                  <a:txBody>
                    <a:bodyPr/>
                    <a:lstStyle/>
                    <a:p>
                      <a:pPr algn="ctr"/>
                      <a:r>
                        <a:rPr lang="it-IT" sz="1400" b="1" dirty="0"/>
                        <a:t>Test frame</a:t>
                      </a:r>
                      <a:r>
                        <a:rPr lang="it-IT" sz="1400" dirty="0"/>
                        <a:t>: CKN2, CKC2, USR2, DT2, CKE1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a:t>
                      </a:r>
                      <a:r>
                        <a:rPr lang="it-IT" sz="1400" b="0" dirty="0" err="1"/>
                        <a:t>giacomo.verdi@gmail</a:t>
                      </a:r>
                      <a:endParaRPr lang="it-IT" sz="1400" b="1" dirty="0"/>
                    </a:p>
                  </a:txBody>
                  <a:tcPr anchor="ctr"/>
                </a:tc>
                <a:extLst>
                  <a:ext uri="{0D108BD9-81ED-4DB2-BD59-A6C34878D82A}">
                    <a16:rowId xmlns:a16="http://schemas.microsoft.com/office/drawing/2014/main" val="1435752234"/>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a:t>
                      </a:r>
                      <a:r>
                        <a:rPr lang="it-IT" sz="1400" dirty="0"/>
                        <a:t>: La    registrazione    non    è    stata    completata    in    quanto    la    mail    inserita    dall’utente    non    è    valida. (manca il punto dopo la chiocciola)</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30131742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1939986487"/>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TC_1.1_6</a:t>
                      </a:r>
                    </a:p>
                  </a:txBody>
                  <a:tcPr anchor="ctr"/>
                </a:tc>
                <a:tc>
                  <a:txBody>
                    <a:bodyPr/>
                    <a:lstStyle/>
                    <a:p>
                      <a:pPr algn="ctr"/>
                      <a:r>
                        <a:rPr lang="it-IT" sz="1400" b="1" dirty="0"/>
                        <a:t>Test frame</a:t>
                      </a:r>
                      <a:r>
                        <a:rPr lang="it-IT" sz="1400" dirty="0"/>
                        <a:t>: CKN2, CKC2, USR2, DT2, CKE2, </a:t>
                      </a:r>
                    </a:p>
                    <a:p>
                      <a:pPr algn="ctr"/>
                      <a:r>
                        <a:rPr lang="it-IT" sz="1400" dirty="0"/>
                        <a:t>LNP1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1426773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4195982614"/>
              </p:ext>
            </p:extLst>
          </p:nvPr>
        </p:nvGraphicFramePr>
        <p:xfrm>
          <a:off x="720000" y="1432800"/>
          <a:ext cx="7704000" cy="310388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TC_1.1_6</a:t>
                      </a:r>
                    </a:p>
                  </a:txBody>
                  <a:tcPr anchor="ctr"/>
                </a:tc>
                <a:tc>
                  <a:txBody>
                    <a:bodyPr/>
                    <a:lstStyle/>
                    <a:p>
                      <a:pPr algn="ctr"/>
                      <a:r>
                        <a:rPr lang="it-IT" sz="1400" b="1" dirty="0"/>
                        <a:t>Test frame</a:t>
                      </a:r>
                      <a:r>
                        <a:rPr lang="it-IT" sz="1400" dirty="0"/>
                        <a:t>: CKN2, CKC2, USR2, DT2, CKE2, </a:t>
                      </a:r>
                    </a:p>
                    <a:p>
                      <a:pPr algn="ctr"/>
                      <a:r>
                        <a:rPr lang="it-IT" sz="1400" dirty="0"/>
                        <a:t>LNP1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Spk09</a:t>
                      </a:r>
                    </a:p>
                  </a:txBody>
                  <a:tcPr anchor="ctr"/>
                </a:tc>
                <a:extLst>
                  <a:ext uri="{0D108BD9-81ED-4DB2-BD59-A6C34878D82A}">
                    <a16:rowId xmlns:a16="http://schemas.microsoft.com/office/drawing/2014/main" val="2219589253"/>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non   è   stata   completata   in   quanto   la   password   scelta   dall’utente   non   è   valida. (i caratteri minimi richiesti sono 6, in questo caso la password possiede solo 5 caratteri).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167329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Requirements Analysis Document</a:t>
            </a:r>
          </a:p>
        </p:txBody>
      </p:sp>
      <p:sp>
        <p:nvSpPr>
          <p:cNvPr id="405" name="Google Shape;405;p42"/>
          <p:cNvSpPr txBox="1">
            <a:spLocks noGrp="1"/>
          </p:cNvSpPr>
          <p:nvPr>
            <p:ph type="subTitle" idx="1"/>
          </p:nvPr>
        </p:nvSpPr>
        <p:spPr>
          <a:xfrm>
            <a:off x="1061000" y="1889953"/>
            <a:ext cx="4667100" cy="2797294"/>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Attori del sistema</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Requisiti funzionali</a:t>
            </a:r>
          </a:p>
          <a:p>
            <a:pPr marL="342900" indent="-342900">
              <a:buFont typeface="+mj-lt"/>
              <a:buAutoNum type="arabicPeriod"/>
            </a:pPr>
            <a:r>
              <a:rPr lang="it-IT" dirty="0">
                <a:solidFill>
                  <a:srgbClr val="595959"/>
                </a:solidFill>
                <a:latin typeface="Anaheim"/>
                <a:ea typeface="Anaheim"/>
                <a:cs typeface="Anaheim"/>
                <a:sym typeface="Anaheim"/>
              </a:rPr>
              <a:t>Requisiti non funzionali</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Scenario</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Use Case Model</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Use Case</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Class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Sequence Diagram</a:t>
            </a:r>
          </a:p>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Activity Diagram</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134214801"/>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TC_1.1_7</a:t>
                      </a:r>
                    </a:p>
                  </a:txBody>
                  <a:tcPr anchor="ctr"/>
                </a:tc>
                <a:tc>
                  <a:txBody>
                    <a:bodyPr/>
                    <a:lstStyle/>
                    <a:p>
                      <a:pPr algn="ctr"/>
                      <a:r>
                        <a:rPr lang="it-IT" sz="1400" b="1" dirty="0"/>
                        <a:t>Test frame</a:t>
                      </a:r>
                      <a:r>
                        <a:rPr lang="it-IT" sz="1400" dirty="0"/>
                        <a:t>: CKN2, CKC2, USR2, DT2, CKE2, </a:t>
                      </a:r>
                    </a:p>
                    <a:p>
                      <a:pPr algn="ctr"/>
                      <a:r>
                        <a:rPr lang="it-IT" sz="1400" dirty="0"/>
                        <a:t>LNP2, CPN1</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7020320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760321917"/>
              </p:ext>
            </p:extLst>
          </p:nvPr>
        </p:nvGraphicFramePr>
        <p:xfrm>
          <a:off x="720000" y="1432800"/>
          <a:ext cx="7704000" cy="326136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TC_1.1_7</a:t>
                      </a:r>
                    </a:p>
                  </a:txBody>
                  <a:tcPr anchor="ctr"/>
                </a:tc>
                <a:tc>
                  <a:txBody>
                    <a:bodyPr/>
                    <a:lstStyle/>
                    <a:p>
                      <a:pPr algn="ctr"/>
                      <a:r>
                        <a:rPr lang="it-IT" sz="1400" b="1" dirty="0"/>
                        <a:t>Test frame</a:t>
                      </a:r>
                      <a:r>
                        <a:rPr lang="it-IT" sz="1400" dirty="0"/>
                        <a:t>: CKN2, CKC2, USR2, DT2, CKE2, </a:t>
                      </a:r>
                    </a:p>
                    <a:p>
                      <a:pPr algn="ctr"/>
                      <a:r>
                        <a:rPr lang="it-IT" sz="1400" dirty="0"/>
                        <a:t>LNP2, CPN1</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Spk-Ark-09</a:t>
                      </a:r>
                    </a:p>
                  </a:txBody>
                  <a:tcPr anchor="ctr"/>
                </a:tc>
                <a:extLst>
                  <a:ext uri="{0D108BD9-81ED-4DB2-BD59-A6C34878D82A}">
                    <a16:rowId xmlns:a16="http://schemas.microsoft.com/office/drawing/2014/main" val="221958925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Numero di telefono</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H477446LN4p?</a:t>
                      </a:r>
                    </a:p>
                  </a:txBody>
                  <a:tcPr anchor="ctr"/>
                </a:tc>
                <a:extLst>
                  <a:ext uri="{0D108BD9-81ED-4DB2-BD59-A6C34878D82A}">
                    <a16:rowId xmlns:a16="http://schemas.microsoft.com/office/drawing/2014/main" val="3185569912"/>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non  è stata  completata  in  quanto  il  numero  di  telefono  immesso  dall’utente  non è  valido. (sono stati inseriti caratteri speciali e caratteri)</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27262492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2331284638"/>
              </p:ext>
            </p:extLst>
          </p:nvPr>
        </p:nvGraphicFramePr>
        <p:xfrm>
          <a:off x="720000" y="1432800"/>
          <a:ext cx="7704000" cy="363220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TC_1.1_8</a:t>
                      </a:r>
                    </a:p>
                  </a:txBody>
                  <a:tcPr anchor="ctr"/>
                </a:tc>
                <a:tc>
                  <a:txBody>
                    <a:bodyPr/>
                    <a:lstStyle/>
                    <a:p>
                      <a:pPr algn="ctr"/>
                      <a:r>
                        <a:rPr lang="it-IT" sz="1400" b="1" dirty="0"/>
                        <a:t>Test frame</a:t>
                      </a:r>
                      <a:r>
                        <a:rPr lang="it-IT" sz="1400" dirty="0"/>
                        <a:t>: CKN2, CKC2, USR2, DT2, CKC2, LNP2, CON2</a:t>
                      </a:r>
                    </a:p>
                  </a:txBody>
                  <a:tcPr anchor="ctr"/>
                </a:tc>
                <a:extLst>
                  <a:ext uri="{0D108BD9-81ED-4DB2-BD59-A6C34878D82A}">
                    <a16:rowId xmlns:a16="http://schemas.microsoft.com/office/drawing/2014/main" val="753444284"/>
                  </a:ext>
                </a:extLst>
              </a:tr>
              <a:tr h="370840">
                <a:tc gridSpan="2">
                  <a:txBody>
                    <a:bodyPr/>
                    <a:lstStyle/>
                    <a:p>
                      <a:pPr algn="ctr"/>
                      <a:r>
                        <a:rPr lang="it-IT" sz="1400" b="1" dirty="0">
                          <a:solidFill>
                            <a:schemeClr val="bg2"/>
                          </a:solidFill>
                        </a:rPr>
                        <a:t>Precondizione</a:t>
                      </a:r>
                    </a:p>
                  </a:txBody>
                  <a:tcPr anchor="ctr">
                    <a:solidFill>
                      <a:schemeClr val="bg1"/>
                    </a:solidFill>
                  </a:tcPr>
                </a:tc>
                <a:tc hMerge="1">
                  <a:txBody>
                    <a:bodyPr/>
                    <a:lstStyle/>
                    <a:p>
                      <a:pPr algn="ctr"/>
                      <a:endParaRPr lang="it-IT" dirty="0"/>
                    </a:p>
                  </a:txBody>
                  <a:tcPr anchor="ctr"/>
                </a:tc>
                <a:extLst>
                  <a:ext uri="{0D108BD9-81ED-4DB2-BD59-A6C34878D82A}">
                    <a16:rowId xmlns:a16="http://schemas.microsoft.com/office/drawing/2014/main" val="324879411"/>
                  </a:ext>
                </a:extLst>
              </a:tr>
              <a:tr h="370840">
                <a:tc gridSpan="2">
                  <a:txBody>
                    <a:bodyPr/>
                    <a:lstStyle/>
                    <a:p>
                      <a:pPr algn="just"/>
                      <a:r>
                        <a:rPr lang="it-IT" sz="1400" dirty="0"/>
                        <a:t>L’ospite, intenzionato ad iscriversi alla piattaforma, accede all’apposita area di registrazione e si ritrova dinanzi ad un form da compilare.</a:t>
                      </a:r>
                    </a:p>
                  </a:txBody>
                  <a:tcPr anchor="ctr"/>
                </a:tc>
                <a:tc hMerge="1">
                  <a:txBody>
                    <a:bodyPr/>
                    <a:lstStyle/>
                    <a:p>
                      <a:pPr algn="ctr"/>
                      <a:endParaRPr lang="it-IT" dirty="0"/>
                    </a:p>
                  </a:txBody>
                  <a:tcPr anchor="ctr"/>
                </a:tc>
                <a:extLst>
                  <a:ext uri="{0D108BD9-81ED-4DB2-BD59-A6C34878D82A}">
                    <a16:rowId xmlns:a16="http://schemas.microsoft.com/office/drawing/2014/main" val="2274157887"/>
                  </a:ext>
                </a:extLst>
              </a:tr>
              <a:tr h="370840">
                <a:tc gridSpan="2">
                  <a:txBody>
                    <a:bodyPr/>
                    <a:lstStyle/>
                    <a:p>
                      <a:pPr algn="ctr"/>
                      <a:r>
                        <a:rPr lang="it-IT" sz="1400" b="1" dirty="0">
                          <a:solidFill>
                            <a:schemeClr val="bg2"/>
                          </a:solidFill>
                        </a:rPr>
                        <a:t>Flusso degli eventi</a:t>
                      </a:r>
                    </a:p>
                  </a:txBody>
                  <a:tcPr anchor="ctr">
                    <a:solidFill>
                      <a:schemeClr val="bg1"/>
                    </a:solidFill>
                  </a:tcPr>
                </a:tc>
                <a:tc hMerge="1">
                  <a:txBody>
                    <a:bodyPr/>
                    <a:lstStyle/>
                    <a:p>
                      <a:pPr algn="ctr"/>
                      <a:endParaRPr lang="it-IT" sz="1400" dirty="0"/>
                    </a:p>
                  </a:txBody>
                  <a:tcPr anchor="ctr"/>
                </a:tc>
                <a:extLst>
                  <a:ext uri="{0D108BD9-81ED-4DB2-BD59-A6C34878D82A}">
                    <a16:rowId xmlns:a16="http://schemas.microsoft.com/office/drawing/2014/main" val="481715174"/>
                  </a:ext>
                </a:extLst>
              </a:tr>
              <a:tr h="370840">
                <a:tc gridSpan="2">
                  <a:txBody>
                    <a:bodyPr/>
                    <a:lstStyle/>
                    <a:p>
                      <a:pPr algn="ctr"/>
                      <a:r>
                        <a:rPr lang="it-IT" sz="1400" dirty="0"/>
                        <a:t>1. L’ospite inserisce nel form il seguente valore: </a:t>
                      </a:r>
                    </a:p>
                  </a:txBody>
                  <a:tcPr anchor="ctr"/>
                </a:tc>
                <a:tc hMerge="1">
                  <a:txBody>
                    <a:bodyPr/>
                    <a:lstStyle/>
                    <a:p>
                      <a:pPr algn="ctr"/>
                      <a:endParaRPr lang="it-IT" sz="1400" dirty="0"/>
                    </a:p>
                  </a:txBody>
                  <a:tcPr anchor="ctr"/>
                </a:tc>
                <a:extLst>
                  <a:ext uri="{0D108BD9-81ED-4DB2-BD59-A6C34878D82A}">
                    <a16:rowId xmlns:a16="http://schemas.microsoft.com/office/drawing/2014/main" val="314630740"/>
                  </a:ext>
                </a:extLst>
              </a:tr>
              <a:tr h="370840">
                <a:tc>
                  <a:txBody>
                    <a:bodyPr/>
                    <a:lstStyle/>
                    <a:p>
                      <a:pPr algn="ctr"/>
                      <a:r>
                        <a:rPr lang="it-IT" sz="1400" b="1" dirty="0"/>
                        <a:t>Input</a:t>
                      </a:r>
                      <a:r>
                        <a:rPr lang="it-IT" sz="1400" dirty="0"/>
                        <a:t>: Nome</a:t>
                      </a:r>
                    </a:p>
                  </a:txBody>
                  <a:tcPr anchor="ctr"/>
                </a:tc>
                <a:tc>
                  <a:txBody>
                    <a:bodyPr/>
                    <a:lstStyle/>
                    <a:p>
                      <a:pPr algn="ctr"/>
                      <a:r>
                        <a:rPr lang="it-IT" sz="1400" b="1" dirty="0"/>
                        <a:t>Valore</a:t>
                      </a:r>
                      <a:r>
                        <a:rPr lang="it-IT" sz="1400" dirty="0"/>
                        <a:t>: Giacomo</a:t>
                      </a:r>
                    </a:p>
                  </a:txBody>
                  <a:tcPr anchor="ctr"/>
                </a:tc>
                <a:extLst>
                  <a:ext uri="{0D108BD9-81ED-4DB2-BD59-A6C34878D82A}">
                    <a16:rowId xmlns:a16="http://schemas.microsoft.com/office/drawing/2014/main" val="4024580476"/>
                  </a:ext>
                </a:extLst>
              </a:tr>
              <a:tr h="370840">
                <a:tc>
                  <a:txBody>
                    <a:bodyPr/>
                    <a:lstStyle/>
                    <a:p>
                      <a:pPr algn="ctr"/>
                      <a:r>
                        <a:rPr lang="it-IT" sz="1400" b="1" dirty="0"/>
                        <a:t>Input</a:t>
                      </a:r>
                      <a:r>
                        <a:rPr lang="it-IT" sz="1400" dirty="0"/>
                        <a:t>: Cognome</a:t>
                      </a:r>
                    </a:p>
                  </a:txBody>
                  <a:tcPr anchor="ctr"/>
                </a:tc>
                <a:tc>
                  <a:txBody>
                    <a:bodyPr/>
                    <a:lstStyle/>
                    <a:p>
                      <a:pPr algn="ctr"/>
                      <a:r>
                        <a:rPr lang="it-IT" sz="1400" b="1" dirty="0"/>
                        <a:t>Valore</a:t>
                      </a:r>
                      <a:r>
                        <a:rPr lang="it-IT" sz="1400" b="0" dirty="0"/>
                        <a:t>: Verdi</a:t>
                      </a:r>
                      <a:endParaRPr lang="it-IT" sz="1400" b="1" dirty="0"/>
                    </a:p>
                  </a:txBody>
                  <a:tcPr anchor="ctr"/>
                </a:tc>
                <a:extLst>
                  <a:ext uri="{0D108BD9-81ED-4DB2-BD59-A6C34878D82A}">
                    <a16:rowId xmlns:a16="http://schemas.microsoft.com/office/drawing/2014/main" val="135018733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Username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Spark</a:t>
                      </a:r>
                    </a:p>
                  </a:txBody>
                  <a:tcPr/>
                </a:tc>
                <a:extLst>
                  <a:ext uri="{0D108BD9-81ED-4DB2-BD59-A6C34878D82A}">
                    <a16:rowId xmlns:a16="http://schemas.microsoft.com/office/drawing/2014/main" val="527813780"/>
                  </a:ext>
                </a:extLst>
              </a:tr>
            </a:tbl>
          </a:graphicData>
        </a:graphic>
      </p:graphicFrame>
    </p:spTree>
    <p:extLst>
      <p:ext uri="{BB962C8B-B14F-4D97-AF65-F5344CB8AC3E}">
        <p14:creationId xmlns:p14="http://schemas.microsoft.com/office/powerpoint/2010/main" val="139267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928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2. </a:t>
            </a:r>
            <a:r>
              <a:rPr lang="en-US" dirty="0">
                <a:solidFill>
                  <a:srgbClr val="595959"/>
                </a:solidFill>
                <a:latin typeface="Anaheim"/>
                <a:ea typeface="Anaheim"/>
                <a:cs typeface="Anaheim"/>
                <a:sym typeface="Anaheim"/>
              </a:rPr>
              <a:t>Case Speciﬁcation </a:t>
            </a:r>
            <a:br>
              <a:rPr lang="en-US" dirty="0">
                <a:solidFill>
                  <a:srgbClr val="595959"/>
                </a:solidFill>
                <a:latin typeface="Anaheim"/>
                <a:ea typeface="Anaheim"/>
                <a:cs typeface="Anaheim"/>
                <a:sym typeface="Anaheim"/>
              </a:rPr>
            </a:br>
            <a:r>
              <a:rPr lang="en-US" sz="1800" dirty="0">
                <a:solidFill>
                  <a:srgbClr val="595959"/>
                </a:solidFill>
                <a:latin typeface="Anaheim"/>
                <a:ea typeface="Anaheim"/>
                <a:cs typeface="Anaheim"/>
                <a:sym typeface="Anaheim"/>
              </a:rPr>
              <a:t>Gestione Utente - Registrazione ospite alla piattaforma</a:t>
            </a:r>
            <a:endParaRPr lang="it-IT" dirty="0">
              <a:solidFill>
                <a:srgbClr val="595959"/>
              </a:solidFill>
              <a:latin typeface="Anaheim"/>
              <a:ea typeface="Anaheim"/>
              <a:cs typeface="Anaheim"/>
              <a:sym typeface="Anaheim"/>
            </a:endParaRPr>
          </a:p>
        </p:txBody>
      </p:sp>
      <p:graphicFrame>
        <p:nvGraphicFramePr>
          <p:cNvPr id="2" name="Tabella 3">
            <a:extLst>
              <a:ext uri="{FF2B5EF4-FFF2-40B4-BE49-F238E27FC236}">
                <a16:creationId xmlns:a16="http://schemas.microsoft.com/office/drawing/2014/main" id="{2248AFB5-706D-7E18-27E9-B1CCF598ED40}"/>
              </a:ext>
            </a:extLst>
          </p:cNvPr>
          <p:cNvGraphicFramePr>
            <a:graphicFrameLocks noGrp="1"/>
          </p:cNvGraphicFramePr>
          <p:nvPr>
            <p:extLst>
              <p:ext uri="{D42A27DB-BD31-4B8C-83A1-F6EECF244321}">
                <p14:modId xmlns:p14="http://schemas.microsoft.com/office/powerpoint/2010/main" val="3692782750"/>
              </p:ext>
            </p:extLst>
          </p:nvPr>
        </p:nvGraphicFramePr>
        <p:xfrm>
          <a:off x="720000" y="1432800"/>
          <a:ext cx="7704000" cy="3114040"/>
        </p:xfrm>
        <a:graphic>
          <a:graphicData uri="http://schemas.openxmlformats.org/drawingml/2006/table">
            <a:tbl>
              <a:tblPr firstRow="1" bandRow="1">
                <a:tableStyleId>{12B09812-A647-4515-9731-A2773E5B4820}</a:tableStyleId>
              </a:tblPr>
              <a:tblGrid>
                <a:gridCol w="3852000">
                  <a:extLst>
                    <a:ext uri="{9D8B030D-6E8A-4147-A177-3AD203B41FA5}">
                      <a16:colId xmlns:a16="http://schemas.microsoft.com/office/drawing/2014/main" val="1296925312"/>
                    </a:ext>
                  </a:extLst>
                </a:gridCol>
                <a:gridCol w="3852000">
                  <a:extLst>
                    <a:ext uri="{9D8B030D-6E8A-4147-A177-3AD203B41FA5}">
                      <a16:colId xmlns:a16="http://schemas.microsoft.com/office/drawing/2014/main" val="2804877407"/>
                    </a:ext>
                  </a:extLst>
                </a:gridCol>
              </a:tblGrid>
              <a:tr h="370840">
                <a:tc gridSpan="2">
                  <a:txBody>
                    <a:bodyPr/>
                    <a:lstStyle/>
                    <a:p>
                      <a:pPr algn="ctr"/>
                      <a:r>
                        <a:rPr lang="it-IT" sz="1400" b="1" dirty="0">
                          <a:solidFill>
                            <a:schemeClr val="bg2"/>
                          </a:solidFill>
                        </a:rPr>
                        <a:t>Flusso degli eventi</a:t>
                      </a:r>
                    </a:p>
                  </a:txBody>
                  <a:tcPr>
                    <a:solidFill>
                      <a:schemeClr val="bg1"/>
                    </a:solidFill>
                  </a:tcPr>
                </a:tc>
                <a:tc hMerge="1">
                  <a:txBody>
                    <a:bodyPr/>
                    <a:lstStyle/>
                    <a:p>
                      <a:endParaRPr lang="it-IT" dirty="0"/>
                    </a:p>
                  </a:txBody>
                  <a:tcPr/>
                </a:tc>
                <a:extLst>
                  <a:ext uri="{0D108BD9-81ED-4DB2-BD59-A6C34878D82A}">
                    <a16:rowId xmlns:a16="http://schemas.microsoft.com/office/drawing/2014/main" val="168764266"/>
                  </a:ext>
                </a:extLst>
              </a:tr>
              <a:tr h="370840">
                <a:tc>
                  <a:txBody>
                    <a:bodyPr/>
                    <a:lstStyle/>
                    <a:p>
                      <a:pPr algn="ctr"/>
                      <a:r>
                        <a:rPr lang="it-IT" sz="1400" b="1" dirty="0"/>
                        <a:t>Test case ID</a:t>
                      </a:r>
                      <a:r>
                        <a:rPr lang="it-IT" sz="1400" dirty="0"/>
                        <a:t>: TC_1.1_8</a:t>
                      </a:r>
                    </a:p>
                  </a:txBody>
                  <a:tcPr anchor="ctr"/>
                </a:tc>
                <a:tc>
                  <a:txBody>
                    <a:bodyPr/>
                    <a:lstStyle/>
                    <a:p>
                      <a:pPr algn="ctr"/>
                      <a:r>
                        <a:rPr lang="it-IT" sz="1400" b="1" dirty="0"/>
                        <a:t>Test frame</a:t>
                      </a:r>
                      <a:r>
                        <a:rPr lang="it-IT" sz="1400" dirty="0"/>
                        <a:t>: CKN2, CKC2, USR2, DT2, CKC2, LNP2, CON2</a:t>
                      </a:r>
                    </a:p>
                  </a:txBody>
                  <a:tcPr anchor="ctr"/>
                </a:tc>
                <a:extLst>
                  <a:ext uri="{0D108BD9-81ED-4DB2-BD59-A6C34878D82A}">
                    <a16:rowId xmlns:a16="http://schemas.microsoft.com/office/drawing/2014/main" val="75344428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Data di nascita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 </a:t>
                      </a:r>
                      <a:r>
                        <a:rPr lang="it-IT" sz="1400" b="0" dirty="0"/>
                        <a:t>09/06/2003</a:t>
                      </a:r>
                    </a:p>
                  </a:txBody>
                  <a:tcPr anchor="ctr"/>
                </a:tc>
                <a:extLst>
                  <a:ext uri="{0D108BD9-81ED-4DB2-BD59-A6C34878D82A}">
                    <a16:rowId xmlns:a16="http://schemas.microsoft.com/office/drawing/2014/main" val="527813780"/>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Email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giacomo.verdi@gmail.com</a:t>
                      </a:r>
                      <a:endParaRPr lang="it-IT" sz="1400" b="1" dirty="0"/>
                    </a:p>
                  </a:txBody>
                  <a:tcPr anchor="ctr"/>
                </a:tc>
                <a:extLst>
                  <a:ext uri="{0D108BD9-81ED-4DB2-BD59-A6C34878D82A}">
                    <a16:rowId xmlns:a16="http://schemas.microsoft.com/office/drawing/2014/main" val="143575223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Spk-Ark-09</a:t>
                      </a:r>
                    </a:p>
                  </a:txBody>
                  <a:tcPr anchor="ctr"/>
                </a:tc>
                <a:extLst>
                  <a:ext uri="{0D108BD9-81ED-4DB2-BD59-A6C34878D82A}">
                    <a16:rowId xmlns:a16="http://schemas.microsoft.com/office/drawing/2014/main" val="221958925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Input</a:t>
                      </a:r>
                      <a:r>
                        <a:rPr lang="it-IT" sz="1400" dirty="0"/>
                        <a:t>: Numero di telefono</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1400" b="1" dirty="0"/>
                        <a:t>Valore</a:t>
                      </a:r>
                      <a:r>
                        <a:rPr lang="it-IT" sz="1400" b="0" dirty="0"/>
                        <a:t>: 8609870038</a:t>
                      </a:r>
                    </a:p>
                  </a:txBody>
                  <a:tcPr anchor="ctr"/>
                </a:tc>
                <a:extLst>
                  <a:ext uri="{0D108BD9-81ED-4DB2-BD59-A6C34878D82A}">
                    <a16:rowId xmlns:a16="http://schemas.microsoft.com/office/drawing/2014/main" val="3185569912"/>
                  </a:ext>
                </a:extLst>
              </a:tr>
              <a:tr h="370840">
                <a:tc gridSpan="2">
                  <a:txBody>
                    <a:bodyPr/>
                    <a:lstStyle/>
                    <a:p>
                      <a:pPr fontAlgn="base"/>
                      <a:r>
                        <a:rPr lang="it-IT" sz="1400" b="0" i="0" u="none" strike="noStrike" cap="none" dirty="0">
                          <a:solidFill>
                            <a:srgbClr val="000000"/>
                          </a:solidFill>
                          <a:effectLst/>
                          <a:latin typeface="Arial"/>
                          <a:ea typeface="Arial"/>
                          <a:cs typeface="Arial"/>
                          <a:sym typeface="Arial"/>
                        </a:rPr>
                        <a:t>L’ospite clicca sul pulsante Registrati</a:t>
                      </a:r>
                    </a:p>
                  </a:txBody>
                  <a:tcPr anchor="ctr"/>
                </a:tc>
                <a:tc hMerge="1">
                  <a:txBody>
                    <a:bodyPr/>
                    <a:lstStyle/>
                    <a:p>
                      <a:pPr algn="ctr"/>
                      <a:endParaRPr lang="it-IT" dirty="0"/>
                    </a:p>
                  </a:txBody>
                  <a:tcPr anchor="ctr"/>
                </a:tc>
                <a:extLst>
                  <a:ext uri="{0D108BD9-81ED-4DB2-BD59-A6C34878D82A}">
                    <a16:rowId xmlns:a16="http://schemas.microsoft.com/office/drawing/2014/main" val="2118215731"/>
                  </a:ext>
                </a:extLst>
              </a:tr>
              <a:tr h="370840">
                <a:tc gridSpan="2">
                  <a:txBody>
                    <a:bodyPr/>
                    <a:lstStyle/>
                    <a:p>
                      <a:pPr algn="just"/>
                      <a:r>
                        <a:rPr lang="it-IT" sz="1400" b="1" dirty="0"/>
                        <a:t>Oracolo: </a:t>
                      </a:r>
                      <a:r>
                        <a:rPr lang="it-IT" sz="1400" b="0" dirty="0"/>
                        <a:t>La registrazione è stata completata con successo.</a:t>
                      </a:r>
                    </a:p>
                  </a:txBody>
                  <a:tcPr anchor="ctr"/>
                </a:tc>
                <a:tc hMerge="1">
                  <a:txBody>
                    <a:bodyPr/>
                    <a:lstStyle/>
                    <a:p>
                      <a:pPr algn="ctr"/>
                      <a:endParaRPr lang="it-IT" sz="1400" dirty="0"/>
                    </a:p>
                  </a:txBody>
                  <a:tcPr anchor="ctr"/>
                </a:tc>
                <a:extLst>
                  <a:ext uri="{0D108BD9-81ED-4DB2-BD59-A6C34878D82A}">
                    <a16:rowId xmlns:a16="http://schemas.microsoft.com/office/drawing/2014/main" val="1807469366"/>
                  </a:ext>
                </a:extLst>
              </a:tr>
            </a:tbl>
          </a:graphicData>
        </a:graphic>
      </p:graphicFrame>
    </p:spTree>
    <p:extLst>
      <p:ext uri="{BB962C8B-B14F-4D97-AF65-F5344CB8AC3E}">
        <p14:creationId xmlns:p14="http://schemas.microsoft.com/office/powerpoint/2010/main" val="4694011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4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ODD</a:t>
            </a:r>
            <a:endParaRPr b="1" dirty="0"/>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94" name="Google Shape;394;p41"/>
          <p:cNvSpPr txBox="1">
            <a:spLocks noGrp="1"/>
          </p:cNvSpPr>
          <p:nvPr>
            <p:ph type="subTitle" idx="1"/>
          </p:nvPr>
        </p:nvSpPr>
        <p:spPr>
          <a:xfrm rot="264">
            <a:off x="2615999" y="3427213"/>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t>Object Design Document</a:t>
            </a:r>
          </a:p>
          <a:p>
            <a:pPr marL="0" lvl="0" indent="0" algn="ctr" rtl="0">
              <a:spcBef>
                <a:spcPts val="0"/>
              </a:spcBef>
              <a:spcAft>
                <a:spcPts val="0"/>
              </a:spcAft>
              <a:buNone/>
            </a:pPr>
            <a:endParaRPr lang="it-IT" dirty="0"/>
          </a:p>
          <a:p>
            <a:pPr marL="0" lvl="0" indent="0" algn="ctr" rtl="0">
              <a:spcBef>
                <a:spcPts val="0"/>
              </a:spcBef>
              <a:spcAft>
                <a:spcPts val="0"/>
              </a:spcAft>
              <a:buNone/>
            </a:pPr>
            <a:endParaRPr dirty="0"/>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2678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Object Design Document</a:t>
            </a:r>
          </a:p>
        </p:txBody>
      </p:sp>
      <p:pic>
        <p:nvPicPr>
          <p:cNvPr id="5" name="Immagine 4">
            <a:extLst>
              <a:ext uri="{FF2B5EF4-FFF2-40B4-BE49-F238E27FC236}">
                <a16:creationId xmlns:a16="http://schemas.microsoft.com/office/drawing/2014/main" id="{ADD7DD31-4A41-3D12-504B-85445292771F}"/>
              </a:ext>
            </a:extLst>
          </p:cNvPr>
          <p:cNvPicPr>
            <a:picLocks noChangeAspect="1"/>
          </p:cNvPicPr>
          <p:nvPr/>
        </p:nvPicPr>
        <p:blipFill>
          <a:blip r:embed="rId3"/>
          <a:srcRect/>
          <a:stretch/>
        </p:blipFill>
        <p:spPr>
          <a:xfrm>
            <a:off x="1061001" y="1914113"/>
            <a:ext cx="5228667" cy="2892807"/>
          </a:xfrm>
          <a:prstGeom prst="rect">
            <a:avLst/>
          </a:prstGeom>
        </p:spPr>
      </p:pic>
    </p:spTree>
    <p:extLst>
      <p:ext uri="{BB962C8B-B14F-4D97-AF65-F5344CB8AC3E}">
        <p14:creationId xmlns:p14="http://schemas.microsoft.com/office/powerpoint/2010/main" val="11140249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061000" y="456253"/>
            <a:ext cx="4667100" cy="143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t-IT" dirty="0"/>
              <a:t>Object Design Document</a:t>
            </a:r>
          </a:p>
        </p:txBody>
      </p:sp>
      <p:sp>
        <p:nvSpPr>
          <p:cNvPr id="405" name="Google Shape;405;p42"/>
          <p:cNvSpPr txBox="1">
            <a:spLocks noGrp="1"/>
          </p:cNvSpPr>
          <p:nvPr>
            <p:ph type="subTitle" idx="1"/>
          </p:nvPr>
        </p:nvSpPr>
        <p:spPr>
          <a:xfrm>
            <a:off x="1061000" y="1889953"/>
            <a:ext cx="4667100" cy="2235998"/>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t-IT" dirty="0">
                <a:solidFill>
                  <a:srgbClr val="595959"/>
                </a:solidFill>
                <a:latin typeface="Anaheim"/>
                <a:ea typeface="Anaheim"/>
                <a:cs typeface="Anaheim"/>
                <a:sym typeface="Anaheim"/>
              </a:rPr>
              <a:t>Divisione in package</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Composizione dei package</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Mapping package</a:t>
            </a:r>
          </a:p>
          <a:p>
            <a:pPr marL="342900" indent="-342900">
              <a:buFont typeface="+mj-lt"/>
              <a:buAutoNum type="arabicPeriod"/>
            </a:pPr>
            <a:r>
              <a:rPr lang="it-IT" dirty="0">
                <a:solidFill>
                  <a:srgbClr val="595959"/>
                </a:solidFill>
                <a:latin typeface="Anaheim"/>
                <a:ea typeface="Anaheim"/>
                <a:cs typeface="Anaheim"/>
                <a:sym typeface="Anaheim"/>
              </a:rPr>
              <a:t>Class Diagram</a:t>
            </a:r>
          </a:p>
          <a:p>
            <a:pPr marL="342900" indent="-342900">
              <a:buFont typeface="+mj-lt"/>
              <a:buAutoNum type="arabicPeriod"/>
            </a:pPr>
            <a:r>
              <a:rPr lang="it-IT" dirty="0">
                <a:solidFill>
                  <a:srgbClr val="595959"/>
                </a:solidFill>
                <a:latin typeface="Anaheim"/>
                <a:ea typeface="Anaheim"/>
                <a:cs typeface="Anaheim"/>
                <a:sym typeface="Anaheim"/>
              </a:rPr>
              <a:t>Riuso e Design Pattern</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Strategy Pattern</a:t>
            </a:r>
          </a:p>
          <a:p>
            <a:pPr marL="800100" lvl="1" indent="-342900" algn="l">
              <a:buFont typeface="Arial" panose="020B0604020202020204" pitchFamily="34" charset="0"/>
              <a:buChar char="•"/>
            </a:pPr>
            <a:r>
              <a:rPr lang="it-IT" sz="1600" dirty="0">
                <a:solidFill>
                  <a:srgbClr val="595959"/>
                </a:solidFill>
                <a:latin typeface="Anaheim"/>
                <a:ea typeface="Anaheim"/>
                <a:cs typeface="Anaheim"/>
                <a:sym typeface="Anaheim"/>
              </a:rPr>
              <a:t>Adapter Pattern</a:t>
            </a:r>
          </a:p>
        </p:txBody>
      </p:sp>
    </p:spTree>
    <p:extLst>
      <p:ext uri="{BB962C8B-B14F-4D97-AF65-F5344CB8AC3E}">
        <p14:creationId xmlns:p14="http://schemas.microsoft.com/office/powerpoint/2010/main" val="11401076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648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endParaRPr lang="it-IT" sz="1800" dirty="0">
              <a:solidFill>
                <a:srgbClr val="595959"/>
              </a:solidFill>
              <a:latin typeface="Anaheim"/>
              <a:ea typeface="Anaheim"/>
              <a:cs typeface="Anaheim"/>
              <a:sym typeface="Anaheim"/>
            </a:endParaRPr>
          </a:p>
        </p:txBody>
      </p:sp>
      <p:pic>
        <p:nvPicPr>
          <p:cNvPr id="5122" name="Picture 2">
            <a:extLst>
              <a:ext uri="{FF2B5EF4-FFF2-40B4-BE49-F238E27FC236}">
                <a16:creationId xmlns:a16="http://schemas.microsoft.com/office/drawing/2014/main" id="{55F03AE0-2E0C-A034-8495-5D86C1107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916" y="1457550"/>
            <a:ext cx="6674168" cy="2731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7662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Composizione dei package</a:t>
            </a:r>
            <a:endParaRPr lang="it-IT" dirty="0">
              <a:solidFill>
                <a:srgbClr val="595959"/>
              </a:solidFill>
              <a:latin typeface="Anaheim"/>
              <a:ea typeface="Anaheim"/>
              <a:cs typeface="Anaheim"/>
              <a:sym typeface="Anaheim"/>
            </a:endParaRPr>
          </a:p>
        </p:txBody>
      </p:sp>
      <p:sp>
        <p:nvSpPr>
          <p:cNvPr id="2" name="Sottotitolo 1">
            <a:extLst>
              <a:ext uri="{FF2B5EF4-FFF2-40B4-BE49-F238E27FC236}">
                <a16:creationId xmlns:a16="http://schemas.microsoft.com/office/drawing/2014/main" id="{9B1FC217-9123-52AC-395C-475E60939CEF}"/>
              </a:ext>
            </a:extLst>
          </p:cNvPr>
          <p:cNvSpPr>
            <a:spLocks noGrp="1"/>
          </p:cNvSpPr>
          <p:nvPr>
            <p:ph type="subTitle" idx="1"/>
          </p:nvPr>
        </p:nvSpPr>
        <p:spPr>
          <a:xfrm rot="-458">
            <a:off x="719982" y="1752835"/>
            <a:ext cx="7703871" cy="2201945"/>
          </a:xfrm>
        </p:spPr>
        <p:txBody>
          <a:bodyPr anchor="ctr"/>
          <a:lstStyle/>
          <a:p>
            <a:pPr marL="139700" indent="0">
              <a:buNone/>
            </a:pPr>
            <a:r>
              <a:rPr lang="it-IT" dirty="0"/>
              <a:t>Nella seguente sezione si procede a mostrare ed evidenziare la </a:t>
            </a:r>
            <a:r>
              <a:rPr lang="it-IT" b="1" dirty="0"/>
              <a:t>struttura del package </a:t>
            </a:r>
            <a:r>
              <a:rPr lang="it-IT" dirty="0"/>
              <a:t>principale di Bookster.</a:t>
            </a:r>
          </a:p>
          <a:p>
            <a:pPr marL="139700" indent="0">
              <a:buNone/>
            </a:pPr>
            <a:endParaRPr lang="it-IT" dirty="0"/>
          </a:p>
          <a:p>
            <a:pPr marL="139700" indent="0">
              <a:buNone/>
            </a:pPr>
            <a:r>
              <a:rPr lang="it-IT" dirty="0"/>
              <a:t>La struttura prevede tre package ottenuta da tre principali scelte:</a:t>
            </a:r>
          </a:p>
          <a:p>
            <a:pPr>
              <a:buClr>
                <a:schemeClr val="tx1"/>
              </a:buClr>
              <a:buFont typeface="Arial" panose="020B0604020202020204" pitchFamily="34" charset="0"/>
              <a:buChar char="•"/>
            </a:pPr>
            <a:r>
              <a:rPr lang="it-IT" b="1" dirty="0"/>
              <a:t>package Logic</a:t>
            </a:r>
            <a:r>
              <a:rPr lang="it-IT" dirty="0"/>
              <a:t>: contiene i sottosistemi per gestire l’accesso, la registrazione, la classifica, la gestione della libreria personale del lettore e le funzionalità di ricerca di un contenuto.</a:t>
            </a:r>
          </a:p>
          <a:p>
            <a:pPr>
              <a:buClr>
                <a:schemeClr val="tx1"/>
              </a:buClr>
              <a:buFont typeface="Arial" panose="020B0604020202020204" pitchFamily="34" charset="0"/>
              <a:buChar char="•"/>
            </a:pPr>
            <a:r>
              <a:rPr lang="it-IT" b="1" dirty="0"/>
              <a:t>package Data</a:t>
            </a:r>
            <a:r>
              <a:rPr lang="it-IT" dirty="0"/>
              <a:t>: contiene le classi Entity e i DAO per l’accesso al Database.</a:t>
            </a:r>
          </a:p>
          <a:p>
            <a:pPr>
              <a:buClr>
                <a:schemeClr val="tx1"/>
              </a:buClr>
              <a:buFont typeface="Arial" panose="020B0604020202020204" pitchFamily="34" charset="0"/>
              <a:buChar char="•"/>
            </a:pPr>
            <a:r>
              <a:rPr lang="it-IT" b="1" dirty="0"/>
              <a:t>package Utils</a:t>
            </a:r>
            <a:r>
              <a:rPr lang="it-IT" dirty="0"/>
              <a:t>: il seguente pacchetto provvederà a contenere eventuali classi software che possono essere utilizzate dagli altri componenti del sistema.</a:t>
            </a:r>
          </a:p>
        </p:txBody>
      </p:sp>
    </p:spTree>
    <p:extLst>
      <p:ext uri="{BB962C8B-B14F-4D97-AF65-F5344CB8AC3E}">
        <p14:creationId xmlns:p14="http://schemas.microsoft.com/office/powerpoint/2010/main" val="7113279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720000" y="540000"/>
            <a:ext cx="7704000" cy="864000"/>
          </a:xfrm>
          <a:prstGeom prst="rect">
            <a:avLst/>
          </a:prstGeom>
        </p:spPr>
        <p:txBody>
          <a:bodyPr spcFirstLastPara="1" wrap="square" lIns="91425" tIns="91425" rIns="91425" bIns="91425" anchor="t" anchorCtr="0">
            <a:noAutofit/>
          </a:bodyPr>
          <a:lstStyle/>
          <a:p>
            <a:pPr algn="l"/>
            <a:r>
              <a:rPr lang="it-IT" dirty="0">
                <a:solidFill>
                  <a:srgbClr val="595959"/>
                </a:solidFill>
                <a:latin typeface="Anaheim"/>
                <a:ea typeface="Anaheim"/>
                <a:cs typeface="Anaheim"/>
                <a:sym typeface="Anaheim"/>
              </a:rPr>
              <a:t>1. </a:t>
            </a:r>
            <a:r>
              <a:rPr lang="en-US" dirty="0">
                <a:solidFill>
                  <a:srgbClr val="595959"/>
                </a:solidFill>
                <a:latin typeface="Anaheim"/>
                <a:ea typeface="Anaheim"/>
                <a:cs typeface="Anaheim"/>
                <a:sym typeface="Anaheim"/>
              </a:rPr>
              <a:t>Divisione in package</a:t>
            </a:r>
            <a:br>
              <a:rPr lang="en-US" dirty="0">
                <a:solidFill>
                  <a:srgbClr val="595959"/>
                </a:solidFill>
                <a:latin typeface="Anaheim"/>
                <a:ea typeface="Anaheim"/>
                <a:cs typeface="Anaheim"/>
                <a:sym typeface="Anaheim"/>
              </a:rPr>
            </a:br>
            <a:r>
              <a:rPr lang="it-IT" sz="1800" dirty="0">
                <a:solidFill>
                  <a:srgbClr val="595959"/>
                </a:solidFill>
                <a:latin typeface="Anaheim"/>
                <a:ea typeface="Anaheim"/>
                <a:cs typeface="Anaheim"/>
                <a:sym typeface="Anaheim"/>
              </a:rPr>
              <a:t>Mapping package</a:t>
            </a:r>
            <a:endParaRPr lang="it-IT" dirty="0">
              <a:solidFill>
                <a:srgbClr val="595959"/>
              </a:solidFill>
              <a:latin typeface="Anaheim"/>
              <a:ea typeface="Anaheim"/>
              <a:cs typeface="Anaheim"/>
              <a:sym typeface="Anaheim"/>
            </a:endParaRPr>
          </a:p>
        </p:txBody>
      </p:sp>
      <p:pic>
        <p:nvPicPr>
          <p:cNvPr id="6146" name="Picture 2">
            <a:extLst>
              <a:ext uri="{FF2B5EF4-FFF2-40B4-BE49-F238E27FC236}">
                <a16:creationId xmlns:a16="http://schemas.microsoft.com/office/drawing/2014/main" id="{8A54912D-D6A6-D551-82CA-272FE2E5B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819975"/>
            <a:ext cx="3746595" cy="184524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371F158-07CD-9381-DA13-FED5B79EA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1" y="1819975"/>
            <a:ext cx="3661502" cy="180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983451"/>
      </p:ext>
    </p:extLst>
  </p:cSld>
  <p:clrMapOvr>
    <a:masterClrMapping/>
  </p:clrMapOvr>
</p:sld>
</file>

<file path=ppt/theme/theme1.xml><?xml version="1.0" encoding="utf-8"?>
<a:theme xmlns:a="http://schemas.openxmlformats.org/drawingml/2006/main" name="Quality Management Consulting by Slidesgo">
  <a:themeElements>
    <a:clrScheme name="Simple Light">
      <a:dk1>
        <a:srgbClr val="353738"/>
      </a:dk1>
      <a:lt1>
        <a:srgbClr val="7D5FFE"/>
      </a:lt1>
      <a:dk2>
        <a:srgbClr val="FFFFFF"/>
      </a:dk2>
      <a:lt2>
        <a:srgbClr val="F0F5FA"/>
      </a:lt2>
      <a:accent1>
        <a:srgbClr val="B0B0B0"/>
      </a:accent1>
      <a:accent2>
        <a:srgbClr val="67696B"/>
      </a:accent2>
      <a:accent3>
        <a:srgbClr val="FFFFFF"/>
      </a:accent3>
      <a:accent4>
        <a:srgbClr val="FFFFFF"/>
      </a:accent4>
      <a:accent5>
        <a:srgbClr val="FFFFFF"/>
      </a:accent5>
      <a:accent6>
        <a:srgbClr val="FFFFFF"/>
      </a:accent6>
      <a:hlink>
        <a:srgbClr val="3537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E45CC6EC0235A43A14B67CAA5019F4E" ma:contentTypeVersion="7" ma:contentTypeDescription="Creare un nuovo documento." ma:contentTypeScope="" ma:versionID="b876b6c4a8faea25489e0a2039cb6310">
  <xsd:schema xmlns:xsd="http://www.w3.org/2001/XMLSchema" xmlns:xs="http://www.w3.org/2001/XMLSchema" xmlns:p="http://schemas.microsoft.com/office/2006/metadata/properties" xmlns:ns3="a8261c7c-56d9-406a-b97f-6020c8a35049" xmlns:ns4="877b9c06-6f51-4a67-af20-134ed997d19a" targetNamespace="http://schemas.microsoft.com/office/2006/metadata/properties" ma:root="true" ma:fieldsID="98a7a62c779d411151605af13849a747" ns3:_="" ns4:_="">
    <xsd:import namespace="a8261c7c-56d9-406a-b97f-6020c8a35049"/>
    <xsd:import namespace="877b9c06-6f51-4a67-af20-134ed997d19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261c7c-56d9-406a-b97f-6020c8a35049"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7b9c06-6f51-4a67-af20-134ed997d19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E5E99C-5E7E-4D8C-BC79-7ADAE920BB9F}">
  <ds:schemaRefs>
    <ds:schemaRef ds:uri="http://schemas.microsoft.com/sharepoint/v3/contenttype/forms"/>
  </ds:schemaRefs>
</ds:datastoreItem>
</file>

<file path=customXml/itemProps2.xml><?xml version="1.0" encoding="utf-8"?>
<ds:datastoreItem xmlns:ds="http://schemas.openxmlformats.org/officeDocument/2006/customXml" ds:itemID="{5B1B712F-3C78-4FA8-BB9D-01DA4C726D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261c7c-56d9-406a-b97f-6020c8a35049"/>
    <ds:schemaRef ds:uri="877b9c06-6f51-4a67-af20-134ed997d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D95DC-E1FC-448D-A1D9-6C9BD7AC69CC}">
  <ds:schemaRefs>
    <ds:schemaRef ds:uri="http://purl.org/dc/dcmitype/"/>
    <ds:schemaRef ds:uri="http://purl.org/dc/elements/1.1/"/>
    <ds:schemaRef ds:uri="http://schemas.microsoft.com/office/infopath/2007/PartnerControls"/>
    <ds:schemaRef ds:uri="http://purl.org/dc/terms/"/>
    <ds:schemaRef ds:uri="http://www.w3.org/XML/1998/namespace"/>
    <ds:schemaRef ds:uri="a8261c7c-56d9-406a-b97f-6020c8a35049"/>
    <ds:schemaRef ds:uri="http://schemas.microsoft.com/office/2006/documentManagement/types"/>
    <ds:schemaRef ds:uri="http://schemas.openxmlformats.org/package/2006/metadata/core-properties"/>
    <ds:schemaRef ds:uri="877b9c06-6f51-4a67-af20-134ed997d19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928</TotalTime>
  <Words>7041</Words>
  <Application>Microsoft Office PowerPoint</Application>
  <PresentationFormat>Presentazione su schermo (16:9)</PresentationFormat>
  <Paragraphs>1182</Paragraphs>
  <Slides>129</Slides>
  <Notes>126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129</vt:i4>
      </vt:variant>
    </vt:vector>
  </HeadingPairs>
  <TitlesOfParts>
    <vt:vector size="134" baseType="lpstr">
      <vt:lpstr>Anaheim</vt:lpstr>
      <vt:lpstr>Arial</vt:lpstr>
      <vt:lpstr>Asap</vt:lpstr>
      <vt:lpstr>Assistant</vt:lpstr>
      <vt:lpstr>Quality Management Consulting by Slidesgo</vt:lpstr>
      <vt:lpstr>Ingegneria Software Bookster</vt:lpstr>
      <vt:lpstr>Francesco Alfonso Barlotti 0512110169</vt:lpstr>
      <vt:lpstr>Obiettivo Del Sistema</vt:lpstr>
      <vt:lpstr>Implementazione</vt:lpstr>
      <vt:lpstr>01</vt:lpstr>
      <vt:lpstr>05</vt:lpstr>
      <vt:lpstr>RAD</vt:lpstr>
      <vt:lpstr>Requirements Analysis Document</vt:lpstr>
      <vt:lpstr>Requirements Analysis Document</vt:lpstr>
      <vt:lpstr>1. Attori del sistema</vt:lpstr>
      <vt:lpstr>2. Requisiti funzionali RF_GR: Gestione delle recensioni</vt:lpstr>
      <vt:lpstr>2. Requisiti funzionali RF_GLB: Gestione libro</vt:lpstr>
      <vt:lpstr>2. Requisiti funzionali RF_GL: Gestione libreria</vt:lpstr>
      <vt:lpstr>2. Requisiti funzionali RF_GC: Gestione classifica</vt:lpstr>
      <vt:lpstr>2. Requisiti funzionali RF_GU: Gestione dell’utente</vt:lpstr>
      <vt:lpstr>2. Requisiti funzionali RF_GLC: Gestione dei libri consigliati (Modulo FIA)</vt:lpstr>
      <vt:lpstr>3. Requisiti non funzionali Supportability</vt:lpstr>
      <vt:lpstr>3. Requisiti non funzionali Interfacce</vt:lpstr>
      <vt:lpstr>3. Requisiti non funzionali Legali</vt:lpstr>
      <vt:lpstr>3. Requisiti non funzionali Operazioni</vt:lpstr>
      <vt:lpstr>3. Requisiti non funzionali Performance</vt:lpstr>
      <vt:lpstr>3. Requisiti non funzionali Implementazione</vt:lpstr>
      <vt:lpstr>4. Scenario Gestione Libro</vt:lpstr>
      <vt:lpstr>4. Scenario Gestione Libro</vt:lpstr>
      <vt:lpstr>4. Scenario Gestione Libro</vt:lpstr>
      <vt:lpstr>4. Scenario Gestione Libro</vt:lpstr>
      <vt:lpstr>4. Scenario Modifica classifica</vt:lpstr>
      <vt:lpstr>4. Scenario Modifica classifica</vt:lpstr>
      <vt:lpstr>4. Scenario Modifica classifica</vt:lpstr>
      <vt:lpstr>4. Scenario Registrazione utente</vt:lpstr>
      <vt:lpstr>4. Scenario Registrazione utente</vt:lpstr>
      <vt:lpstr>5. Use Case Model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6. Use Case UCD_GL: Gestione Libreria</vt:lpstr>
      <vt:lpstr>Control</vt:lpstr>
      <vt:lpstr>7. Class Diagram</vt:lpstr>
      <vt:lpstr>8. Sequence Diagram</vt:lpstr>
      <vt:lpstr>9. Activity Diagram</vt:lpstr>
      <vt:lpstr>SDD</vt:lpstr>
      <vt:lpstr>System Design Document</vt:lpstr>
      <vt:lpstr>System Design Document</vt:lpstr>
      <vt:lpstr>1. Design Goal</vt:lpstr>
      <vt:lpstr>1. Design Goal</vt:lpstr>
      <vt:lpstr>1. Design Goal</vt:lpstr>
      <vt:lpstr>1. Design Goal</vt:lpstr>
      <vt:lpstr>2. Trade-off </vt:lpstr>
      <vt:lpstr>2. Trade-off </vt:lpstr>
      <vt:lpstr>3. Scomposizione in sottosistemi </vt:lpstr>
      <vt:lpstr>3. Scomposizione in sottosistemi </vt:lpstr>
      <vt:lpstr>3. Scomposizione in sottosistemi </vt:lpstr>
      <vt:lpstr>3. Scomposizione in sottosistemi Component Diagram  </vt:lpstr>
      <vt:lpstr>3. Scomposizione in sottosistemi Architettura del Sistema (Three-Tier)  </vt:lpstr>
      <vt:lpstr>3. Scomposizione in sottosistemi Deployment Diagram  </vt:lpstr>
      <vt:lpstr>4. Gestione dei Dati Persistenti Modello ER  </vt:lpstr>
      <vt:lpstr>4. Gestione dei Dati Persistenti Schema logico  </vt:lpstr>
      <vt:lpstr>5. Controllo degli accessi  </vt:lpstr>
      <vt:lpstr>5. Controllo degli accessi  </vt:lpstr>
      <vt:lpstr>5. Controllo degli accessi  </vt:lpstr>
      <vt:lpstr>5. Controllo degli accessi  </vt:lpstr>
      <vt:lpstr>5. Controllo degli accessi  </vt:lpstr>
      <vt:lpstr>5. Controllo degli accessi  </vt:lpstr>
      <vt:lpstr>5. Controllo del flusso globale  </vt:lpstr>
      <vt:lpstr>6. Boundary Use Case   </vt:lpstr>
      <vt:lpstr>6. Boundary Use Case   </vt:lpstr>
      <vt:lpstr>Testing Funzionale</vt:lpstr>
      <vt:lpstr>Testing Funzionale</vt:lpstr>
      <vt:lpstr>Testing Funzionale</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1. Category partition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2. Case Speciﬁcation  Gestione Utente - Registrazione ospite alla piattaforma</vt:lpstr>
      <vt:lpstr>ODD</vt:lpstr>
      <vt:lpstr>Object Design Document</vt:lpstr>
      <vt:lpstr>Object Design Document</vt:lpstr>
      <vt:lpstr>1. Divisione in package</vt:lpstr>
      <vt:lpstr>1. Divisione in package Composizione dei package</vt:lpstr>
      <vt:lpstr>1. Divisione in package Mapping package</vt:lpstr>
      <vt:lpstr>1. Divisione in package Mapping package</vt:lpstr>
      <vt:lpstr>1. Divisione in package Mapping package</vt:lpstr>
      <vt:lpstr>2. Class Diagram</vt:lpstr>
      <vt:lpstr>3. Riuso e Design Pattern Strategy Pattern </vt:lpstr>
      <vt:lpstr>3. Riuso e Design Pattern Strategy Pattern </vt:lpstr>
      <vt:lpstr>3. Riuso e Design Pattern Strategy Pattern </vt:lpstr>
      <vt:lpstr>3. Riuso e Design Pattern Adapter Pattern  </vt:lpstr>
      <vt:lpstr>3. Riuso e Design Pattern Adapter Pattern  </vt:lpstr>
      <vt:lpstr>3. Riuso e Design Pattern Adapter Pattern  </vt:lpstr>
      <vt:lpstr>IMPLEMENTAZIONE</vt:lpstr>
      <vt:lpstr>Implementazione</vt:lpstr>
      <vt:lpstr>Implementazione</vt:lpstr>
      <vt:lpstr>1. Linguaggi utilizzati</vt:lpstr>
      <vt:lpstr>1. Linguaggi utilizzati</vt:lpstr>
      <vt:lpstr>2. Componenti di terze parti </vt:lpstr>
      <vt:lpstr>3. Sistema di building </vt:lpstr>
      <vt:lpstr>4. Versioning </vt:lpstr>
      <vt:lpstr>TESTING</vt:lpstr>
      <vt:lpstr>Implementazione</vt:lpstr>
      <vt:lpstr>Testing</vt:lpstr>
      <vt:lpstr>1. Testing di unità</vt:lpstr>
      <vt:lpstr>2. Testing di sistema</vt:lpstr>
      <vt:lpstr>RILASCIO</vt:lpstr>
      <vt:lpstr>Implementazione</vt:lpstr>
      <vt:lpstr>Rilascio</vt:lpstr>
      <vt:lpstr>1. Rilascio</vt:lpstr>
      <vt:lpstr>2. Presentazione del sistema Homepage</vt:lpstr>
      <vt:lpstr>2. Presentazione del sistema Classifica</vt:lpstr>
      <vt:lpstr>2. Presentazione del sistema Ricerca</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Ingegneria Software Bookster</dc:title>
  <dc:creator>Teodoro</dc:creator>
  <cp:lastModifiedBy>Giovanni</cp:lastModifiedBy>
  <cp:revision>74</cp:revision>
  <dcterms:modified xsi:type="dcterms:W3CDTF">2023-02-22T15:10:07Z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0x010100CE45CC6EC0235A43A14B67CAA5019F4E</vt:lpwstr>
  </property>
</Properties>
</file>