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4"/>
  </p:sldMasterIdLst>
  <p:notesMasterIdLst>
    <p:notesMasterId r:id="rId121"/>
  </p:notesMasterIdLst>
  <p:sldIdLst>
    <p:sldId id="256" r:id="rId5"/>
    <p:sldId id="327" r:id="rId6"/>
    <p:sldId id="329" r:id="rId7"/>
    <p:sldId id="328" r:id="rId8"/>
    <p:sldId id="258" r:id="rId9"/>
    <p:sldId id="428" r:id="rId10"/>
    <p:sldId id="260" r:id="rId11"/>
    <p:sldId id="330" r:id="rId12"/>
    <p:sldId id="261" r:id="rId13"/>
    <p:sldId id="262" r:id="rId14"/>
    <p:sldId id="331" r:id="rId15"/>
    <p:sldId id="332" r:id="rId16"/>
    <p:sldId id="333" r:id="rId17"/>
    <p:sldId id="334" r:id="rId18"/>
    <p:sldId id="335" r:id="rId19"/>
    <p:sldId id="336" r:id="rId20"/>
    <p:sldId id="338" r:id="rId21"/>
    <p:sldId id="339" r:id="rId22"/>
    <p:sldId id="340" r:id="rId23"/>
    <p:sldId id="341" r:id="rId24"/>
    <p:sldId id="342" r:id="rId25"/>
    <p:sldId id="343" r:id="rId26"/>
    <p:sldId id="345" r:id="rId27"/>
    <p:sldId id="346" r:id="rId28"/>
    <p:sldId id="347" r:id="rId29"/>
    <p:sldId id="348" r:id="rId30"/>
    <p:sldId id="350" r:id="rId31"/>
    <p:sldId id="349" r:id="rId32"/>
    <p:sldId id="351" r:id="rId33"/>
    <p:sldId id="352" r:id="rId34"/>
    <p:sldId id="353" r:id="rId35"/>
    <p:sldId id="354" r:id="rId36"/>
    <p:sldId id="355" r:id="rId37"/>
    <p:sldId id="358" r:id="rId38"/>
    <p:sldId id="356" r:id="rId39"/>
    <p:sldId id="357" r:id="rId40"/>
    <p:sldId id="359" r:id="rId41"/>
    <p:sldId id="360" r:id="rId42"/>
    <p:sldId id="361" r:id="rId43"/>
    <p:sldId id="362" r:id="rId44"/>
    <p:sldId id="363" r:id="rId45"/>
    <p:sldId id="364" r:id="rId46"/>
    <p:sldId id="365" r:id="rId47"/>
    <p:sldId id="366" r:id="rId48"/>
    <p:sldId id="367" r:id="rId49"/>
    <p:sldId id="370" r:id="rId50"/>
    <p:sldId id="368" r:id="rId51"/>
    <p:sldId id="371" r:id="rId52"/>
    <p:sldId id="372" r:id="rId53"/>
    <p:sldId id="373" r:id="rId54"/>
    <p:sldId id="374" r:id="rId55"/>
    <p:sldId id="375" r:id="rId56"/>
    <p:sldId id="376" r:id="rId57"/>
    <p:sldId id="377" r:id="rId58"/>
    <p:sldId id="378" r:id="rId59"/>
    <p:sldId id="379" r:id="rId60"/>
    <p:sldId id="380" r:id="rId61"/>
    <p:sldId id="381" r:id="rId62"/>
    <p:sldId id="382" r:id="rId63"/>
    <p:sldId id="383" r:id="rId64"/>
    <p:sldId id="384" r:id="rId65"/>
    <p:sldId id="385" r:id="rId66"/>
    <p:sldId id="386" r:id="rId67"/>
    <p:sldId id="387" r:id="rId68"/>
    <p:sldId id="388" r:id="rId69"/>
    <p:sldId id="389" r:id="rId70"/>
    <p:sldId id="390" r:id="rId71"/>
    <p:sldId id="391" r:id="rId72"/>
    <p:sldId id="392" r:id="rId73"/>
    <p:sldId id="393" r:id="rId74"/>
    <p:sldId id="394" r:id="rId75"/>
    <p:sldId id="395" r:id="rId76"/>
    <p:sldId id="396" r:id="rId77"/>
    <p:sldId id="397" r:id="rId78"/>
    <p:sldId id="398" r:id="rId79"/>
    <p:sldId id="399" r:id="rId80"/>
    <p:sldId id="400" r:id="rId81"/>
    <p:sldId id="401" r:id="rId82"/>
    <p:sldId id="402" r:id="rId83"/>
    <p:sldId id="403" r:id="rId84"/>
    <p:sldId id="404" r:id="rId85"/>
    <p:sldId id="405" r:id="rId86"/>
    <p:sldId id="406" r:id="rId87"/>
    <p:sldId id="407" r:id="rId88"/>
    <p:sldId id="408" r:id="rId89"/>
    <p:sldId id="409" r:id="rId90"/>
    <p:sldId id="410" r:id="rId91"/>
    <p:sldId id="411" r:id="rId92"/>
    <p:sldId id="412" r:id="rId93"/>
    <p:sldId id="413" r:id="rId94"/>
    <p:sldId id="415" r:id="rId95"/>
    <p:sldId id="414" r:id="rId96"/>
    <p:sldId id="416" r:id="rId97"/>
    <p:sldId id="419" r:id="rId98"/>
    <p:sldId id="420" r:id="rId99"/>
    <p:sldId id="418" r:id="rId100"/>
    <p:sldId id="421" r:id="rId101"/>
    <p:sldId id="423" r:id="rId102"/>
    <p:sldId id="424" r:id="rId103"/>
    <p:sldId id="422" r:id="rId104"/>
    <p:sldId id="425" r:id="rId105"/>
    <p:sldId id="426" r:id="rId106"/>
    <p:sldId id="429" r:id="rId107"/>
    <p:sldId id="431" r:id="rId108"/>
    <p:sldId id="432" r:id="rId109"/>
    <p:sldId id="430" r:id="rId110"/>
    <p:sldId id="433" r:id="rId111"/>
    <p:sldId id="434" r:id="rId112"/>
    <p:sldId id="435" r:id="rId113"/>
    <p:sldId id="436" r:id="rId114"/>
    <p:sldId id="437" r:id="rId115"/>
    <p:sldId id="438" r:id="rId116"/>
    <p:sldId id="439" r:id="rId117"/>
    <p:sldId id="440" r:id="rId118"/>
    <p:sldId id="441" r:id="rId119"/>
    <p:sldId id="305" r:id="rId1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B9C47-12CF-4CED-A558-2F9580C8597E}" v="15" dt="2023-02-20T14:58:13.121"/>
  </p1510:revLst>
</p1510:revInfo>
</file>

<file path=ppt/tableStyles.xml><?xml version="1.0" encoding="utf-8"?>
<a:tblStyleLst xmlns:a="http://schemas.openxmlformats.org/drawingml/2006/main" def="{12B09812-A647-4515-9731-A2773E5B4820}">
  <a:tblStyle styleId="{12B09812-A647-4515-9731-A2773E5B48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p:scale>
          <a:sx n="100" d="100"/>
          <a:sy n="100" d="100"/>
        </p:scale>
        <p:origin x="1171"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8574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44819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02625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4078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736754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130245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399573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5333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27746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36258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27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3259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48043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084353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81450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388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274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457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75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1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56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85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2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773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348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067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06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91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459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0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966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82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48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447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433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838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182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2182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984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887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06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1937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3768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486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582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105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119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806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7553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2076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235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9279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3995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455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510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0075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6597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7462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0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005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9138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6725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704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6596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532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862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7266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01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8229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8300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09733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88291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90764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12238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892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5362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46246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5506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6403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39110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3652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51529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31026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77513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033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2244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6514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09409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6812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65207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188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41652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061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7157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314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9742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6938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987444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6513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6409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8881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524174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98163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642465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74044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24248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66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315"/>
        <p:cNvGrpSpPr/>
        <p:nvPr/>
      </p:nvGrpSpPr>
      <p:grpSpPr>
        <a:xfrm>
          <a:off x="0" y="0"/>
          <a:ext cx="0" cy="0"/>
          <a:chOff x="0" y="0"/>
          <a:chExt cx="0" cy="0"/>
        </a:xfrm>
      </p:grpSpPr>
      <p:grpSp>
        <p:nvGrpSpPr>
          <p:cNvPr id="316" name="Google Shape;316;p32"/>
          <p:cNvGrpSpPr/>
          <p:nvPr/>
        </p:nvGrpSpPr>
        <p:grpSpPr>
          <a:xfrm>
            <a:off x="-3438127" y="-1779747"/>
            <a:ext cx="14072232" cy="8512898"/>
            <a:chOff x="-3438127" y="-1779747"/>
            <a:chExt cx="14072232" cy="8512898"/>
          </a:xfrm>
        </p:grpSpPr>
        <p:sp>
          <p:nvSpPr>
            <p:cNvPr id="317" name="Google Shape;317;p32"/>
            <p:cNvSpPr/>
            <p:nvPr/>
          </p:nvSpPr>
          <p:spPr>
            <a:xfrm rot="-2700000">
              <a:off x="-2771561" y="1568916"/>
              <a:ext cx="3218467" cy="3218467"/>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2700000">
              <a:off x="-626060" y="-619427"/>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2700000">
              <a:off x="8409915" y="2482848"/>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2700000">
              <a:off x="7398302" y="-1320022"/>
              <a:ext cx="2219750" cy="221975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rot="-2700000">
              <a:off x="3773484" y="4808046"/>
              <a:ext cx="1594809" cy="15948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98"/>
        <p:cNvGrpSpPr/>
        <p:nvPr/>
      </p:nvGrpSpPr>
      <p:grpSpPr>
        <a:xfrm>
          <a:off x="0" y="0"/>
          <a:ext cx="0" cy="0"/>
          <a:chOff x="0" y="0"/>
          <a:chExt cx="0" cy="0"/>
        </a:xfrm>
      </p:grpSpPr>
      <p:sp>
        <p:nvSpPr>
          <p:cNvPr id="299" name="Google Shape;299;p30"/>
          <p:cNvSpPr txBox="1">
            <a:spLocks noGrp="1"/>
          </p:cNvSpPr>
          <p:nvPr>
            <p:ph type="ctrTitle"/>
          </p:nvPr>
        </p:nvSpPr>
        <p:spPr>
          <a:xfrm>
            <a:off x="2963700" y="735925"/>
            <a:ext cx="3216600" cy="1058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0" name="Google Shape;300;p30"/>
          <p:cNvSpPr txBox="1">
            <a:spLocks noGrp="1"/>
          </p:cNvSpPr>
          <p:nvPr>
            <p:ph type="subTitle" idx="1"/>
          </p:nvPr>
        </p:nvSpPr>
        <p:spPr>
          <a:xfrm>
            <a:off x="2963700" y="1740148"/>
            <a:ext cx="3216600" cy="12279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30"/>
          <p:cNvSpPr txBox="1">
            <a:spLocks noGrp="1"/>
          </p:cNvSpPr>
          <p:nvPr>
            <p:ph type="subTitle" idx="2"/>
          </p:nvPr>
        </p:nvSpPr>
        <p:spPr>
          <a:xfrm rot="-1283">
            <a:off x="2963700" y="3988172"/>
            <a:ext cx="3216600" cy="4188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2" name="Google Shape;302;p30"/>
          <p:cNvGrpSpPr/>
          <p:nvPr/>
        </p:nvGrpSpPr>
        <p:grpSpPr>
          <a:xfrm>
            <a:off x="-2177077" y="-3531525"/>
            <a:ext cx="12484131" cy="9533450"/>
            <a:chOff x="-2177077" y="-3531525"/>
            <a:chExt cx="12484131" cy="9533450"/>
          </a:xfrm>
        </p:grpSpPr>
        <p:sp>
          <p:nvSpPr>
            <p:cNvPr id="303" name="Google Shape;303;p30"/>
            <p:cNvSpPr/>
            <p:nvPr/>
          </p:nvSpPr>
          <p:spPr>
            <a:xfrm rot="-2700000">
              <a:off x="-1510511" y="21168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rot="-2700000">
              <a:off x="5649689" y="-2864959"/>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316686" y="-936927"/>
              <a:ext cx="2073379" cy="207337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7804264" y="599398"/>
              <a:ext cx="2073379" cy="20733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6907889" y="4104075"/>
              <a:ext cx="1210425" cy="121042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30"/>
          <p:cNvSpPr txBox="1"/>
          <p:nvPr/>
        </p:nvSpPr>
        <p:spPr>
          <a:xfrm>
            <a:off x="2963700" y="3102210"/>
            <a:ext cx="3216600" cy="751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1"/>
                </a:solidFill>
                <a:latin typeface="Assistant"/>
                <a:ea typeface="Assistant"/>
                <a:cs typeface="Assistant"/>
                <a:sym typeface="Assistant"/>
              </a:rPr>
              <a:t>CREDITS:</a:t>
            </a:r>
            <a:r>
              <a:rPr lang="en" sz="1100">
                <a:solidFill>
                  <a:schemeClr val="dk1"/>
                </a:solidFill>
                <a:latin typeface="Assistant"/>
                <a:ea typeface="Assistant"/>
                <a:cs typeface="Assistant"/>
                <a:sym typeface="Assistant"/>
              </a:rPr>
              <a:t> This presentation template was created by </a:t>
            </a:r>
            <a:r>
              <a:rPr lang="en" sz="1100" b="1">
                <a:solidFill>
                  <a:schemeClr val="dk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100" b="1">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including icons by </a:t>
            </a:r>
            <a:r>
              <a:rPr lang="en" sz="1100" b="1">
                <a:solidFill>
                  <a:schemeClr val="dk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100" b="1">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and infographics &amp; images by </a:t>
            </a:r>
            <a:r>
              <a:rPr lang="en" sz="1100" b="1">
                <a:solidFill>
                  <a:schemeClr val="dk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100" b="1">
              <a:solidFill>
                <a:schemeClr val="dk1"/>
              </a:solidFill>
              <a:latin typeface="Assistant"/>
              <a:ea typeface="Assistant"/>
              <a:cs typeface="Assistant"/>
              <a:sym typeface="Assistant"/>
            </a:endParaRPr>
          </a:p>
        </p:txBody>
      </p:sp>
    </p:spTree>
    <p:extLst>
      <p:ext uri="{BB962C8B-B14F-4D97-AF65-F5344CB8AC3E}">
        <p14:creationId xmlns:p14="http://schemas.microsoft.com/office/powerpoint/2010/main" val="427765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3966348" y="-3218675"/>
            <a:ext cx="16680971" cy="9581975"/>
            <a:chOff x="-3966348" y="-3218675"/>
            <a:chExt cx="16680971" cy="9581975"/>
          </a:xfrm>
        </p:grpSpPr>
        <p:sp>
          <p:nvSpPr>
            <p:cNvPr id="17" name="Google Shape;17;p3"/>
            <p:cNvSpPr/>
            <p:nvPr/>
          </p:nvSpPr>
          <p:spPr>
            <a:xfrm rot="-2700000">
              <a:off x="6339814" y="-25521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699865">
              <a:off x="-2845047" y="-1470417"/>
              <a:ext cx="5413397" cy="54136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700000">
              <a:off x="-1846086" y="24782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700000">
              <a:off x="8829589" y="520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hasCustomPrompt="1"/>
          </p:nvPr>
        </p:nvSpPr>
        <p:spPr>
          <a:xfrm>
            <a:off x="3873075" y="540000"/>
            <a:ext cx="1398000" cy="1271700"/>
          </a:xfrm>
          <a:prstGeom prst="rect">
            <a:avLst/>
          </a:prstGeom>
          <a:solidFill>
            <a:schemeClr val="lt1"/>
          </a:solidFill>
          <a:ln w="76200" cap="flat" cmpd="sng">
            <a:solidFill>
              <a:schemeClr val="lt1"/>
            </a:solidFill>
            <a:prstDash val="solid"/>
            <a:round/>
            <a:headEnd type="none" w="sm" len="sm"/>
            <a:tailEnd type="none" w="sm" len="sm"/>
          </a:ln>
          <a:effectLst>
            <a:outerShdw blurRad="100013" dist="57150" dir="90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rot="264">
            <a:off x="2616125" y="4145275"/>
            <a:ext cx="3912000" cy="4581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subTitle" idx="1"/>
          </p:nvPr>
        </p:nvSpPr>
        <p:spPr>
          <a:xfrm rot="-458">
            <a:off x="2320200" y="1927775"/>
            <a:ext cx="4503600" cy="2079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53" name="Google Shape;53;p7"/>
          <p:cNvGrpSpPr/>
          <p:nvPr/>
        </p:nvGrpSpPr>
        <p:grpSpPr>
          <a:xfrm>
            <a:off x="-2237222" y="-2462962"/>
            <a:ext cx="13426375" cy="9880075"/>
            <a:chOff x="-2237222" y="-2462962"/>
            <a:chExt cx="13426375" cy="9880075"/>
          </a:xfrm>
        </p:grpSpPr>
        <p:sp>
          <p:nvSpPr>
            <p:cNvPr id="54" name="Google Shape;54;p7"/>
            <p:cNvSpPr/>
            <p:nvPr/>
          </p:nvSpPr>
          <p:spPr>
            <a:xfrm rot="-2700000">
              <a:off x="8366793" y="52428"/>
              <a:ext cx="2338119" cy="23381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2700000">
              <a:off x="5011893" y="4594753"/>
              <a:ext cx="2338119" cy="233811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2700000">
              <a:off x="-1752982" y="3170853"/>
              <a:ext cx="2338119" cy="233811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2700000">
              <a:off x="-344132" y="-1978722"/>
              <a:ext cx="2338119" cy="233811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061100" y="1317313"/>
            <a:ext cx="4667100" cy="143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9"/>
          <p:cNvSpPr txBox="1">
            <a:spLocks noGrp="1"/>
          </p:cNvSpPr>
          <p:nvPr>
            <p:ph type="subTitle" idx="1"/>
          </p:nvPr>
        </p:nvSpPr>
        <p:spPr>
          <a:xfrm>
            <a:off x="1061000" y="2641487"/>
            <a:ext cx="46671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 name="Google Shape;68;p9"/>
          <p:cNvGrpSpPr/>
          <p:nvPr/>
        </p:nvGrpSpPr>
        <p:grpSpPr>
          <a:xfrm>
            <a:off x="5667148" y="-1111475"/>
            <a:ext cx="4952326" cy="7384400"/>
            <a:chOff x="5667148" y="-1111475"/>
            <a:chExt cx="4952326" cy="7384400"/>
          </a:xfrm>
        </p:grpSpPr>
        <p:sp>
          <p:nvSpPr>
            <p:cNvPr id="69" name="Google Shape;69;p9"/>
            <p:cNvSpPr/>
            <p:nvPr/>
          </p:nvSpPr>
          <p:spPr>
            <a:xfrm rot="-2700000">
              <a:off x="6333714" y="-4449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2700000">
              <a:off x="8542266" y="2855267"/>
              <a:ext cx="1720815" cy="17208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2700000">
              <a:off x="6145232" y="3671806"/>
              <a:ext cx="2154837" cy="215483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BLANK_1_3">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0" name="Google Shape;130;p17"/>
          <p:cNvGrpSpPr/>
          <p:nvPr/>
        </p:nvGrpSpPr>
        <p:grpSpPr>
          <a:xfrm>
            <a:off x="-2081401" y="-3910975"/>
            <a:ext cx="13306800" cy="11425975"/>
            <a:chOff x="-2081401" y="-3910975"/>
            <a:chExt cx="13306800" cy="11425975"/>
          </a:xfrm>
        </p:grpSpPr>
        <p:sp>
          <p:nvSpPr>
            <p:cNvPr id="131" name="Google Shape;131;p17"/>
            <p:cNvSpPr/>
            <p:nvPr/>
          </p:nvSpPr>
          <p:spPr>
            <a:xfrm rot="-2700000">
              <a:off x="490789" y="-324440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rot="-2700000">
              <a:off x="8834255" y="-269719"/>
              <a:ext cx="1980889" cy="198088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rot="-2700000">
              <a:off x="-1671145" y="2967731"/>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rot="-2700000">
              <a:off x="5338455" y="5123856"/>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7200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3"/>
          <p:cNvSpPr txBox="1">
            <a:spLocks noGrp="1"/>
          </p:cNvSpPr>
          <p:nvPr>
            <p:ph type="subTitle" idx="1"/>
          </p:nvPr>
        </p:nvSpPr>
        <p:spPr>
          <a:xfrm>
            <a:off x="720000" y="3218854"/>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3"/>
          <p:cNvSpPr txBox="1">
            <a:spLocks noGrp="1"/>
          </p:cNvSpPr>
          <p:nvPr>
            <p:ph type="title" idx="2"/>
          </p:nvPr>
        </p:nvSpPr>
        <p:spPr>
          <a:xfrm>
            <a:off x="3428856" y="2921337"/>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3"/>
          <p:cNvSpPr txBox="1">
            <a:spLocks noGrp="1"/>
          </p:cNvSpPr>
          <p:nvPr>
            <p:ph type="subTitle" idx="3"/>
          </p:nvPr>
        </p:nvSpPr>
        <p:spPr>
          <a:xfrm>
            <a:off x="3428853" y="3218867"/>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3"/>
          <p:cNvSpPr txBox="1">
            <a:spLocks noGrp="1"/>
          </p:cNvSpPr>
          <p:nvPr>
            <p:ph type="title" idx="4"/>
          </p:nvPr>
        </p:nvSpPr>
        <p:spPr>
          <a:xfrm>
            <a:off x="61377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3"/>
          <p:cNvSpPr txBox="1">
            <a:spLocks noGrp="1"/>
          </p:cNvSpPr>
          <p:nvPr>
            <p:ph type="subTitle" idx="5"/>
          </p:nvPr>
        </p:nvSpPr>
        <p:spPr>
          <a:xfrm>
            <a:off x="6137694" y="3218879"/>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3"/>
          <p:cNvSpPr txBox="1">
            <a:spLocks noGrp="1"/>
          </p:cNvSpPr>
          <p:nvPr>
            <p:ph type="title" idx="6"/>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6" name="Google Shape;186;p23"/>
          <p:cNvGrpSpPr/>
          <p:nvPr/>
        </p:nvGrpSpPr>
        <p:grpSpPr>
          <a:xfrm>
            <a:off x="-2484577" y="-2104200"/>
            <a:ext cx="12855001" cy="11050900"/>
            <a:chOff x="-2484577" y="-2104200"/>
            <a:chExt cx="12855001" cy="11050900"/>
          </a:xfrm>
        </p:grpSpPr>
        <p:sp>
          <p:nvSpPr>
            <p:cNvPr id="187" name="Google Shape;187;p2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rot="-2700000">
              <a:off x="8230736" y="717437"/>
              <a:ext cx="1772575" cy="177257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3" r:id="rId7"/>
    <p:sldLayoutId id="2147483669" r:id="rId8"/>
    <p:sldLayoutId id="2147483677" r:id="rId9"/>
    <p:sldLayoutId id="2147483678" r:id="rId10"/>
    <p:sldLayoutId id="2147483679" r:id="rId11"/>
    <p:sldLayoutId id="214748368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hyperlink" Target="https://grauso-t.github.io/Bookster_Classe03/" TargetMode="External"/><Relationship Id="rId2" Type="http://schemas.openxmlformats.org/officeDocument/2006/relationships/notesSlide" Target="../notesSlides/notesSlide103.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hyperlink" Target="https://github.com/grauso-t/Bookster_Classe03.git" TargetMode="External"/><Relationship Id="rId2" Type="http://schemas.openxmlformats.org/officeDocument/2006/relationships/notesSlide" Target="../notesSlides/notesSlide107.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subTitle" idx="1"/>
          </p:nvPr>
        </p:nvSpPr>
        <p:spPr>
          <a:xfrm rot="-566">
            <a:off x="2772000" y="3228296"/>
            <a:ext cx="3600000" cy="14400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IT" dirty="0"/>
              <a:t>Anno accademico 2022/23</a:t>
            </a:r>
          </a:p>
          <a:p>
            <a:pPr marL="0" lvl="0" indent="0" algn="ctr" rtl="0">
              <a:lnSpc>
                <a:spcPct val="150000"/>
              </a:lnSpc>
              <a:spcBef>
                <a:spcPts val="0"/>
              </a:spcBef>
              <a:spcAft>
                <a:spcPts val="0"/>
              </a:spcAft>
              <a:buNone/>
            </a:pPr>
            <a:r>
              <a:rPr lang="it-IT" dirty="0"/>
              <a:t>Prof. Carmine Gravino</a:t>
            </a:r>
          </a:p>
          <a:p>
            <a:pPr marL="0" lvl="0" indent="0" algn="ctr" rtl="0">
              <a:lnSpc>
                <a:spcPct val="150000"/>
              </a:lnSpc>
              <a:spcBef>
                <a:spcPts val="0"/>
              </a:spcBef>
              <a:spcAft>
                <a:spcPts val="0"/>
              </a:spcAft>
              <a:buNone/>
            </a:pPr>
            <a:r>
              <a:rPr lang="it-IT" dirty="0"/>
              <a:t>Gruppo NC_06</a:t>
            </a:r>
          </a:p>
        </p:txBody>
      </p:sp>
      <p:sp>
        <p:nvSpPr>
          <p:cNvPr id="339" name="Google Shape;339;p37"/>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Ingegneria Software</a:t>
            </a:r>
            <a:br>
              <a:rPr lang="en" dirty="0"/>
            </a:br>
            <a:r>
              <a:rPr lang="en" b="1" dirty="0"/>
              <a:t>Bookster</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Attori del sistema</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Bookster si pone l’obiettivo principale di sensibilizzare la popolazione alla lettura, cercando di renderla come principale attività quotidiana.</a:t>
            </a:r>
          </a:p>
          <a:p>
            <a:pPr marL="139700" indent="0" algn="just">
              <a:buNone/>
            </a:pPr>
            <a:endParaRPr lang="it-IT" dirty="0"/>
          </a:p>
          <a:p>
            <a:pPr marL="139700" indent="0" algn="just">
              <a:buNone/>
            </a:pPr>
            <a:r>
              <a:rPr lang="it-IT" dirty="0"/>
              <a:t>Ai lettori Bookster offre la possibilità di generare una libreria personale, potendo così tenere traccia dell’insieme delle letture in esecuzione, in programma e da leggere.</a:t>
            </a:r>
          </a:p>
          <a:p>
            <a:pPr marL="139700" indent="0" algn="just">
              <a:buNone/>
            </a:pPr>
            <a:endParaRPr lang="it-IT" dirty="0"/>
          </a:p>
          <a:p>
            <a:pPr marL="139700" indent="0" algn="just">
              <a:buNone/>
            </a:pPr>
            <a:r>
              <a:rPr lang="it-IT" dirty="0"/>
              <a:t>L’aggiunta alla libreria del lettore risulta essere possibile grazie alla ricerca del contenuto mediante l’apposito ISBN, titolo oppure mediante l’autore del libro.</a:t>
            </a:r>
          </a:p>
          <a:p>
            <a:pPr marL="139700" indent="0" algn="just">
              <a:buNone/>
            </a:pPr>
            <a:endParaRPr lang="it-IT" dirty="0"/>
          </a:p>
          <a:p>
            <a:pPr marL="139700" indent="0" algn="just">
              <a:buNone/>
            </a:pPr>
            <a:r>
              <a:rPr lang="it-IT" dirty="0"/>
              <a:t>La possibilità di ricerca dei seguenti componenti risulta essere possibile mediante le API di Google Books, dove risulta essere possibile procedere accedere ai contenuti offerti dai database di Google Books.</a:t>
            </a:r>
          </a:p>
        </p:txBody>
      </p:sp>
    </p:spTree>
    <p:extLst>
      <p:ext uri="{BB962C8B-B14F-4D97-AF65-F5344CB8AC3E}">
        <p14:creationId xmlns:p14="http://schemas.microsoft.com/office/powerpoint/2010/main" val="905969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I risultati della ricerca restituiti dalle API di Google Books risultano essere nel formato JSON.</a:t>
            </a:r>
          </a:p>
          <a:p>
            <a:pPr marL="139700" indent="0" algn="just">
              <a:buNone/>
            </a:pPr>
            <a:endParaRPr lang="it-IT" dirty="0"/>
          </a:p>
          <a:p>
            <a:pPr marL="139700" indent="0" algn="just">
              <a:buNone/>
            </a:pPr>
            <a:r>
              <a:rPr lang="it-IT" dirty="0"/>
              <a:t>Il design pattern Adapter in questa fase si occupa di effettuare la conversione dei dati JSON nel corrispettivo oggetto della classe Libro, affinché si possa provvedere a garantire la conversione dei dati in maniera accessibile al sistema.</a:t>
            </a:r>
          </a:p>
          <a:p>
            <a:pPr marL="139700" indent="0" algn="just">
              <a:buNone/>
            </a:pPr>
            <a:endParaRPr lang="it-IT" dirty="0"/>
          </a:p>
          <a:p>
            <a:pPr marL="139700" indent="0" algn="just">
              <a:buNone/>
            </a:pPr>
            <a:r>
              <a:rPr lang="it-IT" dirty="0"/>
              <a:t>Il funzionamento del design pattern Adapter prevede il trasferimento della query alle API mediante il contenuto inserito dal lettore e la relativa conversione del risultato mediante il design pattern Adapter.</a:t>
            </a:r>
          </a:p>
        </p:txBody>
      </p:sp>
    </p:spTree>
    <p:extLst>
      <p:ext uri="{BB962C8B-B14F-4D97-AF65-F5344CB8AC3E}">
        <p14:creationId xmlns:p14="http://schemas.microsoft.com/office/powerpoint/2010/main" val="41404544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9218" name="Picture 2">
            <a:extLst>
              <a:ext uri="{FF2B5EF4-FFF2-40B4-BE49-F238E27FC236}">
                <a16:creationId xmlns:a16="http://schemas.microsoft.com/office/drawing/2014/main" id="{C4783882-9055-E349-301B-18238A356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54" y="1541160"/>
            <a:ext cx="4425150" cy="332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961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IMPLEMENTAZIONE</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0278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7"/>
          </a:xfrm>
          <a:prstGeom prst="rect">
            <a:avLst/>
          </a:prstGeom>
        </p:spPr>
      </p:pic>
    </p:spTree>
    <p:extLst>
      <p:ext uri="{BB962C8B-B14F-4D97-AF65-F5344CB8AC3E}">
        <p14:creationId xmlns:p14="http://schemas.microsoft.com/office/powerpoint/2010/main" val="19288139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Linguaggi utilizzati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Componenti di terze parti</a:t>
            </a:r>
          </a:p>
          <a:p>
            <a:pPr marL="342900" lvl="0" indent="-342900" algn="l" rtl="0">
              <a:spcBef>
                <a:spcPts val="0"/>
              </a:spcBef>
              <a:spcAft>
                <a:spcPts val="0"/>
              </a:spcAft>
              <a:buFont typeface="+mj-lt"/>
              <a:buAutoNum type="arabicPeriod"/>
            </a:pPr>
            <a:r>
              <a:rPr lang="it-IT" dirty="0">
                <a:solidFill>
                  <a:srgbClr val="7C7C7C"/>
                </a:solidFill>
                <a:latin typeface="Anaheim"/>
                <a:ea typeface="Anaheim"/>
                <a:cs typeface="Anaheim"/>
                <a:sym typeface="Anaheim"/>
              </a:rPr>
              <a:t>Sistema</a:t>
            </a:r>
            <a:r>
              <a:rPr lang="it-IT" dirty="0">
                <a:solidFill>
                  <a:srgbClr val="595959"/>
                </a:solidFill>
                <a:latin typeface="Anaheim"/>
                <a:ea typeface="Anaheim"/>
                <a:cs typeface="Anaheim"/>
                <a:sym typeface="Anaheim"/>
              </a:rPr>
              <a:t> di building</a:t>
            </a:r>
          </a:p>
          <a:p>
            <a:pPr marL="342900" indent="-342900">
              <a:buFont typeface="+mj-lt"/>
              <a:buAutoNum type="arabicPeriod"/>
            </a:pPr>
            <a:r>
              <a:rPr lang="it-IT" dirty="0">
                <a:solidFill>
                  <a:srgbClr val="595959"/>
                </a:solidFill>
                <a:latin typeface="Anaheim"/>
                <a:ea typeface="Anaheim"/>
                <a:cs typeface="Anaheim"/>
                <a:sym typeface="Anaheim"/>
              </a:rPr>
              <a:t>Versioning</a:t>
            </a:r>
          </a:p>
        </p:txBody>
      </p:sp>
    </p:spTree>
    <p:extLst>
      <p:ext uri="{BB962C8B-B14F-4D97-AF65-F5344CB8AC3E}">
        <p14:creationId xmlns:p14="http://schemas.microsoft.com/office/powerpoint/2010/main" val="33691540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723809657"/>
              </p:ext>
            </p:extLst>
          </p:nvPr>
        </p:nvGraphicFramePr>
        <p:xfrm>
          <a:off x="720000" y="1188000"/>
          <a:ext cx="7704000" cy="94488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70840">
                <a:tc>
                  <a:txBody>
                    <a:bodyPr/>
                    <a:lstStyle/>
                    <a:p>
                      <a:pPr algn="ctr"/>
                      <a:r>
                        <a:rPr lang="it-IT" sz="1400" b="1" i="0" u="none" strike="noStrike" cap="none" dirty="0">
                          <a:solidFill>
                            <a:schemeClr val="bg2"/>
                          </a:solidFill>
                          <a:effectLst/>
                          <a:latin typeface="Arial"/>
                          <a:ea typeface="Arial"/>
                          <a:cs typeface="Arial"/>
                          <a:sym typeface="Arial"/>
                        </a:rPr>
                        <a:t>RNF_IM_2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Linguaggi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sarà sviluppato/manutenuto attraverso il linguaggio di programmazione Java lato server, Javascript lato client e MySQL per il database</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Difficile</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4" name="CasellaDiTesto 3">
            <a:extLst>
              <a:ext uri="{FF2B5EF4-FFF2-40B4-BE49-F238E27FC236}">
                <a16:creationId xmlns:a16="http://schemas.microsoft.com/office/drawing/2014/main" id="{56BA8DB4-350A-DDDF-C341-5FC7240E4A11}"/>
              </a:ext>
            </a:extLst>
          </p:cNvPr>
          <p:cNvSpPr txBox="1"/>
          <p:nvPr/>
        </p:nvSpPr>
        <p:spPr>
          <a:xfrm>
            <a:off x="720000" y="2261651"/>
            <a:ext cx="5288280" cy="2708434"/>
          </a:xfrm>
          <a:prstGeom prst="rect">
            <a:avLst/>
          </a:prstGeom>
          <a:noFill/>
        </p:spPr>
        <p:txBody>
          <a:bodyPr wrap="square" rtlCol="0">
            <a:spAutoFit/>
          </a:bodyPr>
          <a:lstStyle/>
          <a:p>
            <a:r>
              <a:rPr lang="it-IT" dirty="0">
                <a:latin typeface="Anaheim"/>
              </a:rPr>
              <a:t>Il linguaggio prettamente utilizzato è </a:t>
            </a:r>
            <a:r>
              <a:rPr lang="it-IT" b="1" dirty="0">
                <a:latin typeface="Anaheim"/>
              </a:rPr>
              <a:t>JAVA</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r>
              <a:rPr lang="it-IT" dirty="0">
                <a:latin typeface="Anaheim"/>
              </a:rPr>
              <a:t>Poi </a:t>
            </a:r>
            <a:r>
              <a:rPr lang="it-IT" b="1" dirty="0">
                <a:latin typeface="Anaheim"/>
              </a:rPr>
              <a:t>HTML</a:t>
            </a:r>
            <a:r>
              <a:rPr lang="it-IT" dirty="0">
                <a:latin typeface="Anaheim"/>
              </a:rPr>
              <a:t>, </a:t>
            </a:r>
            <a:r>
              <a:rPr lang="it-IT" b="1" dirty="0">
                <a:latin typeface="Anaheim"/>
              </a:rPr>
              <a:t>CSS</a:t>
            </a:r>
            <a:r>
              <a:rPr lang="it-IT" dirty="0">
                <a:latin typeface="Anaheim"/>
              </a:rPr>
              <a:t> e </a:t>
            </a:r>
            <a:r>
              <a:rPr lang="it-IT" b="1" dirty="0">
                <a:latin typeface="Anaheim"/>
              </a:rPr>
              <a:t>JAVASCRIPT</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pPr algn="ctr"/>
            <a:r>
              <a:rPr lang="it-IT" dirty="0">
                <a:latin typeface="Anaheim"/>
              </a:rPr>
              <a:t>Link </a:t>
            </a:r>
            <a:r>
              <a:rPr lang="it-IT" dirty="0">
                <a:latin typeface="Anaheim"/>
                <a:hlinkClick r:id="rId3"/>
              </a:rPr>
              <a:t>JavaDOC</a:t>
            </a:r>
            <a:endParaRPr lang="it-IT" dirty="0">
              <a:latin typeface="Anaheim"/>
            </a:endParaRPr>
          </a:p>
        </p:txBody>
      </p:sp>
      <p:pic>
        <p:nvPicPr>
          <p:cNvPr id="5" name="Immagine 4" descr="Immagine che contiene testo, clipart, segnale&#10;&#10;Descrizione generata automaticamente">
            <a:extLst>
              <a:ext uri="{FF2B5EF4-FFF2-40B4-BE49-F238E27FC236}">
                <a16:creationId xmlns:a16="http://schemas.microsoft.com/office/drawing/2014/main" id="{11B1F358-E221-08B1-BA6E-1AFB85E25B3B}"/>
              </a:ext>
            </a:extLst>
          </p:cNvPr>
          <p:cNvPicPr>
            <a:picLocks noChangeAspect="1"/>
          </p:cNvPicPr>
          <p:nvPr/>
        </p:nvPicPr>
        <p:blipFill>
          <a:blip r:embed="rId4"/>
          <a:stretch>
            <a:fillRect/>
          </a:stretch>
        </p:blipFill>
        <p:spPr>
          <a:xfrm>
            <a:off x="3813703" y="3646646"/>
            <a:ext cx="1516594" cy="590774"/>
          </a:xfrm>
          <a:prstGeom prst="rect">
            <a:avLst/>
          </a:prstGeom>
        </p:spPr>
      </p:pic>
      <p:pic>
        <p:nvPicPr>
          <p:cNvPr id="6" name="Immagine 5">
            <a:extLst>
              <a:ext uri="{FF2B5EF4-FFF2-40B4-BE49-F238E27FC236}">
                <a16:creationId xmlns:a16="http://schemas.microsoft.com/office/drawing/2014/main" id="{FF4242B3-6A89-6CA1-3B4F-48237A559369}"/>
              </a:ext>
            </a:extLst>
          </p:cNvPr>
          <p:cNvPicPr>
            <a:picLocks noChangeAspect="1"/>
          </p:cNvPicPr>
          <p:nvPr/>
        </p:nvPicPr>
        <p:blipFill>
          <a:blip r:embed="rId5"/>
          <a:stretch>
            <a:fillRect/>
          </a:stretch>
        </p:blipFill>
        <p:spPr>
          <a:xfrm>
            <a:off x="3982850" y="2571750"/>
            <a:ext cx="1178300" cy="662794"/>
          </a:xfrm>
          <a:prstGeom prst="rect">
            <a:avLst/>
          </a:prstGeom>
        </p:spPr>
      </p:pic>
      <p:pic>
        <p:nvPicPr>
          <p:cNvPr id="8" name="Immagine 7">
            <a:extLst>
              <a:ext uri="{FF2B5EF4-FFF2-40B4-BE49-F238E27FC236}">
                <a16:creationId xmlns:a16="http://schemas.microsoft.com/office/drawing/2014/main" id="{2B8D8AEA-84A3-71FA-FC8A-BD83D694F012}"/>
              </a:ext>
            </a:extLst>
          </p:cNvPr>
          <p:cNvPicPr>
            <a:picLocks noChangeAspect="1"/>
          </p:cNvPicPr>
          <p:nvPr/>
        </p:nvPicPr>
        <p:blipFill>
          <a:blip r:embed="rId6"/>
          <a:stretch>
            <a:fillRect/>
          </a:stretch>
        </p:blipFill>
        <p:spPr>
          <a:xfrm>
            <a:off x="6585378" y="2265937"/>
            <a:ext cx="1838622" cy="2127469"/>
          </a:xfrm>
          <a:prstGeom prst="rect">
            <a:avLst/>
          </a:prstGeom>
        </p:spPr>
      </p:pic>
    </p:spTree>
    <p:extLst>
      <p:ext uri="{BB962C8B-B14F-4D97-AF65-F5344CB8AC3E}">
        <p14:creationId xmlns:p14="http://schemas.microsoft.com/office/powerpoint/2010/main" val="8346506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1432845866"/>
              </p:ext>
            </p:extLst>
          </p:nvPr>
        </p:nvGraphicFramePr>
        <p:xfrm>
          <a:off x="720000" y="1188000"/>
          <a:ext cx="7704000" cy="51816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Servizio dati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userà come sistema di database MySQL di Oracle Corporation.</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2" name="CasellaDiTesto 1">
            <a:extLst>
              <a:ext uri="{FF2B5EF4-FFF2-40B4-BE49-F238E27FC236}">
                <a16:creationId xmlns:a16="http://schemas.microsoft.com/office/drawing/2014/main" id="{F0B588B5-26ED-A97D-8381-1F08518CBB11}"/>
              </a:ext>
            </a:extLst>
          </p:cNvPr>
          <p:cNvSpPr txBox="1"/>
          <p:nvPr/>
        </p:nvSpPr>
        <p:spPr>
          <a:xfrm>
            <a:off x="720000" y="2263973"/>
            <a:ext cx="5288280" cy="307777"/>
          </a:xfrm>
          <a:prstGeom prst="rect">
            <a:avLst/>
          </a:prstGeom>
          <a:noFill/>
        </p:spPr>
        <p:txBody>
          <a:bodyPr wrap="square" rtlCol="0">
            <a:spAutoFit/>
          </a:bodyPr>
          <a:lstStyle/>
          <a:p>
            <a:r>
              <a:rPr lang="it-IT" dirty="0">
                <a:latin typeface="Anaheim"/>
              </a:rPr>
              <a:t>Per la memorizzazione persistente dei dati è stato utilizzato </a:t>
            </a:r>
            <a:r>
              <a:rPr lang="it-IT" b="1" dirty="0">
                <a:latin typeface="Anaheim"/>
              </a:rPr>
              <a:t>MySQL</a:t>
            </a:r>
            <a:r>
              <a:rPr lang="it-IT" dirty="0">
                <a:latin typeface="Anaheim"/>
              </a:rPr>
              <a:t>.</a:t>
            </a:r>
          </a:p>
        </p:txBody>
      </p:sp>
      <p:pic>
        <p:nvPicPr>
          <p:cNvPr id="4" name="Immagine 3">
            <a:extLst>
              <a:ext uri="{FF2B5EF4-FFF2-40B4-BE49-F238E27FC236}">
                <a16:creationId xmlns:a16="http://schemas.microsoft.com/office/drawing/2014/main" id="{20D3F318-4EEB-67AB-3168-E111521EDAE7}"/>
              </a:ext>
            </a:extLst>
          </p:cNvPr>
          <p:cNvPicPr>
            <a:picLocks noChangeAspect="1"/>
          </p:cNvPicPr>
          <p:nvPr/>
        </p:nvPicPr>
        <p:blipFill rotWithShape="1">
          <a:blip r:embed="rId3"/>
          <a:srcRect t="18996" b="9949"/>
          <a:stretch/>
        </p:blipFill>
        <p:spPr>
          <a:xfrm>
            <a:off x="3723135" y="2670810"/>
            <a:ext cx="1697730" cy="705318"/>
          </a:xfrm>
          <a:prstGeom prst="rect">
            <a:avLst/>
          </a:prstGeom>
        </p:spPr>
      </p:pic>
    </p:spTree>
    <p:extLst>
      <p:ext uri="{BB962C8B-B14F-4D97-AF65-F5344CB8AC3E}">
        <p14:creationId xmlns:p14="http://schemas.microsoft.com/office/powerpoint/2010/main" val="1569201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Componenti di terze parti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5" name="Tabella 3">
            <a:extLst>
              <a:ext uri="{FF2B5EF4-FFF2-40B4-BE49-F238E27FC236}">
                <a16:creationId xmlns:a16="http://schemas.microsoft.com/office/drawing/2014/main" id="{2B2C28A2-6ACA-7514-78B2-4A5C6A86F3E9}"/>
              </a:ext>
            </a:extLst>
          </p:cNvPr>
          <p:cNvGraphicFramePr>
            <a:graphicFrameLocks noGrp="1"/>
          </p:cNvGraphicFramePr>
          <p:nvPr>
            <p:extLst>
              <p:ext uri="{D42A27DB-BD31-4B8C-83A1-F6EECF244321}">
                <p14:modId xmlns:p14="http://schemas.microsoft.com/office/powerpoint/2010/main" val="1616910517"/>
              </p:ext>
            </p:extLst>
          </p:nvPr>
        </p:nvGraphicFramePr>
        <p:xfrm>
          <a:off x="720000" y="1188000"/>
          <a:ext cx="7704000" cy="73152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RNF_IN_1</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Gestione libri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dovrà interfacciarsi con Google Book API per la ricerca dei libri mediante ISBN, titolo o autore dell’opera.</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6" name="CasellaDiTesto 5">
            <a:extLst>
              <a:ext uri="{FF2B5EF4-FFF2-40B4-BE49-F238E27FC236}">
                <a16:creationId xmlns:a16="http://schemas.microsoft.com/office/drawing/2014/main" id="{BAADB739-AE96-3E0D-0A96-15A1CD93E17D}"/>
              </a:ext>
            </a:extLst>
          </p:cNvPr>
          <p:cNvSpPr txBox="1"/>
          <p:nvPr/>
        </p:nvSpPr>
        <p:spPr>
          <a:xfrm>
            <a:off x="720000" y="2012513"/>
            <a:ext cx="7704000" cy="954107"/>
          </a:xfrm>
          <a:prstGeom prst="rect">
            <a:avLst/>
          </a:prstGeom>
          <a:noFill/>
        </p:spPr>
        <p:txBody>
          <a:bodyPr wrap="square" rtlCol="0">
            <a:spAutoFit/>
          </a:bodyPr>
          <a:lstStyle/>
          <a:p>
            <a:r>
              <a:rPr lang="it-IT" dirty="0">
                <a:latin typeface="Anaheim"/>
              </a:rPr>
              <a:t>La componente di terze parti che si è provveduto ad utilizzare risulta la seguente: </a:t>
            </a:r>
            <a:r>
              <a:rPr lang="it-IT" b="1" dirty="0">
                <a:latin typeface="Anaheim"/>
              </a:rPr>
              <a:t>Google Books API</a:t>
            </a:r>
            <a:r>
              <a:rPr lang="it-IT" dirty="0">
                <a:latin typeface="Anaheim"/>
              </a:rPr>
              <a:t>.</a:t>
            </a:r>
          </a:p>
          <a:p>
            <a:endParaRPr lang="it-IT" dirty="0">
              <a:latin typeface="Anaheim"/>
            </a:endParaRPr>
          </a:p>
          <a:p>
            <a:r>
              <a:rPr lang="it-IT" dirty="0">
                <a:latin typeface="Anaheim"/>
              </a:rPr>
              <a:t>Le API di Google Books sono state adoperate affinché fosse data la facoltà al lettore di poter usufruire dei servizi di ricerca consultando il vasto dataset a disposizione di Google.</a:t>
            </a:r>
          </a:p>
        </p:txBody>
      </p:sp>
      <p:pic>
        <p:nvPicPr>
          <p:cNvPr id="8" name="Immagine 7" descr="Immagine che contiene testo, clipart&#10;&#10;Descrizione generata automaticamente">
            <a:extLst>
              <a:ext uri="{FF2B5EF4-FFF2-40B4-BE49-F238E27FC236}">
                <a16:creationId xmlns:a16="http://schemas.microsoft.com/office/drawing/2014/main" id="{252B6B5D-1FDC-E284-678C-83BCA1346226}"/>
              </a:ext>
            </a:extLst>
          </p:cNvPr>
          <p:cNvPicPr>
            <a:picLocks noChangeAspect="1"/>
          </p:cNvPicPr>
          <p:nvPr/>
        </p:nvPicPr>
        <p:blipFill>
          <a:blip r:embed="rId3"/>
          <a:stretch>
            <a:fillRect/>
          </a:stretch>
        </p:blipFill>
        <p:spPr>
          <a:xfrm>
            <a:off x="3745230" y="3311289"/>
            <a:ext cx="1653540" cy="545151"/>
          </a:xfrm>
          <a:prstGeom prst="rect">
            <a:avLst/>
          </a:prstGeom>
        </p:spPr>
      </p:pic>
    </p:spTree>
    <p:extLst>
      <p:ext uri="{BB962C8B-B14F-4D97-AF65-F5344CB8AC3E}">
        <p14:creationId xmlns:p14="http://schemas.microsoft.com/office/powerpoint/2010/main" val="42710987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Sistema di building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F18BF537-5C55-D2C4-95F8-08B790E36B97}"/>
              </a:ext>
            </a:extLst>
          </p:cNvPr>
          <p:cNvSpPr>
            <a:spLocks noGrp="1"/>
          </p:cNvSpPr>
          <p:nvPr>
            <p:ph type="subTitle" idx="1"/>
          </p:nvPr>
        </p:nvSpPr>
        <p:spPr>
          <a:xfrm rot="-458">
            <a:off x="720139" y="1532100"/>
            <a:ext cx="7703868" cy="2079300"/>
          </a:xfrm>
        </p:spPr>
        <p:txBody>
          <a:bodyPr/>
          <a:lstStyle/>
          <a:p>
            <a:pPr marL="139700" indent="0">
              <a:buNone/>
            </a:pPr>
            <a:r>
              <a:rPr lang="it-IT" dirty="0"/>
              <a:t>Il sistema di building scelto è stato </a:t>
            </a:r>
            <a:r>
              <a:rPr lang="it-IT" b="1" dirty="0"/>
              <a:t>Maven</a:t>
            </a:r>
            <a:r>
              <a:rPr lang="it-IT" dirty="0"/>
              <a:t> in quanto è quello con cui abbiamo più confidenza e esperienza.</a:t>
            </a:r>
          </a:p>
        </p:txBody>
      </p:sp>
      <p:pic>
        <p:nvPicPr>
          <p:cNvPr id="4" name="Immagine 3" descr="Immagine che contiene testo&#10;&#10;Descrizione generata automaticamente">
            <a:extLst>
              <a:ext uri="{FF2B5EF4-FFF2-40B4-BE49-F238E27FC236}">
                <a16:creationId xmlns:a16="http://schemas.microsoft.com/office/drawing/2014/main" id="{79279C02-DDC0-ADD2-25E8-7FEE7351454E}"/>
              </a:ext>
            </a:extLst>
          </p:cNvPr>
          <p:cNvPicPr>
            <a:picLocks noChangeAspect="1"/>
          </p:cNvPicPr>
          <p:nvPr/>
        </p:nvPicPr>
        <p:blipFill>
          <a:blip r:embed="rId3"/>
          <a:stretch>
            <a:fillRect/>
          </a:stretch>
        </p:blipFill>
        <p:spPr>
          <a:xfrm>
            <a:off x="3642360" y="2336435"/>
            <a:ext cx="1859280" cy="470630"/>
          </a:xfrm>
          <a:prstGeom prst="rect">
            <a:avLst/>
          </a:prstGeom>
        </p:spPr>
      </p:pic>
    </p:spTree>
    <p:extLst>
      <p:ext uri="{BB962C8B-B14F-4D97-AF65-F5344CB8AC3E}">
        <p14:creationId xmlns:p14="http://schemas.microsoft.com/office/powerpoint/2010/main" val="199127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RF_GR: Gestione delle recensioni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916712729"/>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182992">
                  <a:extLst>
                    <a:ext uri="{9D8B030D-6E8A-4147-A177-3AD203B41FA5}">
                      <a16:colId xmlns:a16="http://schemas.microsoft.com/office/drawing/2014/main" val="498608872"/>
                    </a:ext>
                  </a:extLst>
                </a:gridCol>
                <a:gridCol w="3262743">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RF_GR_1</a:t>
                      </a:r>
                    </a:p>
                  </a:txBody>
                  <a:tcPr anchor="ctr"/>
                </a:tc>
                <a:tc>
                  <a:txBody>
                    <a:bodyPr/>
                    <a:lstStyle/>
                    <a:p>
                      <a:pPr algn="just"/>
                      <a:r>
                        <a:rPr lang="it-IT" dirty="0"/>
                        <a:t>Inserimento </a:t>
                      </a:r>
                    </a:p>
                    <a:p>
                      <a:pPr algn="ctr"/>
                      <a:r>
                        <a:rPr lang="it-IT" dirty="0"/>
                        <a:t>recensione</a:t>
                      </a:r>
                    </a:p>
                  </a:txBody>
                  <a:tcPr anchor="ctr"/>
                </a:tc>
                <a:tc>
                  <a:txBody>
                    <a:bodyPr/>
                    <a:lstStyle/>
                    <a:p>
                      <a:pPr algn="just"/>
                      <a:r>
                        <a:rPr lang="it-IT" dirty="0"/>
                        <a:t>Il sistema dovrà consentire all’utente di inserire la propria recensione per i libri presenti.</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RG_GR_2</a:t>
                      </a:r>
                    </a:p>
                  </a:txBody>
                  <a:tcPr anchor="ctr"/>
                </a:tc>
                <a:tc>
                  <a:txBody>
                    <a:bodyPr/>
                    <a:lstStyle/>
                    <a:p>
                      <a:pPr algn="just"/>
                      <a:r>
                        <a:rPr lang="it-IT" dirty="0"/>
                        <a:t>Rimozione </a:t>
                      </a:r>
                    </a:p>
                    <a:p>
                      <a:pPr algn="just"/>
                      <a:r>
                        <a:rPr lang="it-IT" dirty="0"/>
                        <a:t>recensione</a:t>
                      </a:r>
                    </a:p>
                  </a:txBody>
                  <a:tcPr anchor="ctr"/>
                </a:tc>
                <a:tc>
                  <a:txBody>
                    <a:bodyPr/>
                    <a:lstStyle/>
                    <a:p>
                      <a:pPr algn="just"/>
                      <a:r>
                        <a:rPr lang="it-IT" dirty="0"/>
                        <a:t>Il sistema dovrà garantire al lettore di poter eliminare una o più recensioni, che sono state scritte dal lettore.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RF_GR_3</a:t>
                      </a:r>
                    </a:p>
                  </a:txBody>
                  <a:tcPr anchor="ctr"/>
                </a:tc>
                <a:tc>
                  <a:txBody>
                    <a:bodyPr/>
                    <a:lstStyle/>
                    <a:p>
                      <a:pPr algn="just"/>
                      <a:r>
                        <a:rPr lang="it-IT" dirty="0"/>
                        <a:t>Modificare </a:t>
                      </a:r>
                    </a:p>
                    <a:p>
                      <a:pPr algn="just"/>
                      <a:r>
                        <a:rPr lang="it-IT" dirty="0"/>
                        <a:t>recensione</a:t>
                      </a:r>
                    </a:p>
                  </a:txBody>
                  <a:tcPr anchor="ctr"/>
                </a:tc>
                <a:tc>
                  <a:txBody>
                    <a:bodyPr/>
                    <a:lstStyle/>
                    <a:p>
                      <a:pPr algn="just"/>
                      <a:r>
                        <a:rPr lang="it-IT" dirty="0"/>
                        <a:t>Il sistema dovrà garantire al lettore di procedere alla modifica delle proprie recensioni, e salvare le modifiche fatte.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4209651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Versioning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Sottotitolo 3">
            <a:extLst>
              <a:ext uri="{FF2B5EF4-FFF2-40B4-BE49-F238E27FC236}">
                <a16:creationId xmlns:a16="http://schemas.microsoft.com/office/drawing/2014/main" id="{7569F8A6-5DC6-9D4A-A2C3-471DCD890E40}"/>
              </a:ext>
            </a:extLst>
          </p:cNvPr>
          <p:cNvSpPr>
            <a:spLocks noGrp="1"/>
          </p:cNvSpPr>
          <p:nvPr>
            <p:ph type="subTitle" idx="1"/>
          </p:nvPr>
        </p:nvSpPr>
        <p:spPr>
          <a:xfrm rot="-458">
            <a:off x="2320200" y="3691620"/>
            <a:ext cx="4503600" cy="491929"/>
          </a:xfrm>
        </p:spPr>
        <p:txBody>
          <a:bodyPr/>
          <a:lstStyle/>
          <a:p>
            <a:pPr marL="139700" indent="0" algn="ctr">
              <a:buNone/>
            </a:pPr>
            <a:r>
              <a:rPr lang="it-IT" dirty="0"/>
              <a:t>Link Repository: </a:t>
            </a:r>
            <a:r>
              <a:rPr lang="it-IT" dirty="0">
                <a:hlinkClick r:id="rId3"/>
              </a:rPr>
              <a:t>Bookster</a:t>
            </a:r>
            <a:endParaRPr lang="it-IT" dirty="0"/>
          </a:p>
        </p:txBody>
      </p:sp>
      <p:pic>
        <p:nvPicPr>
          <p:cNvPr id="3" name="Immagine 2">
            <a:extLst>
              <a:ext uri="{FF2B5EF4-FFF2-40B4-BE49-F238E27FC236}">
                <a16:creationId xmlns:a16="http://schemas.microsoft.com/office/drawing/2014/main" id="{41EAB971-B5C5-CBF1-E683-158E9C46E215}"/>
              </a:ext>
            </a:extLst>
          </p:cNvPr>
          <p:cNvPicPr>
            <a:picLocks noChangeAspect="1"/>
          </p:cNvPicPr>
          <p:nvPr/>
        </p:nvPicPr>
        <p:blipFill>
          <a:blip r:embed="rId4"/>
          <a:stretch>
            <a:fillRect/>
          </a:stretch>
        </p:blipFill>
        <p:spPr>
          <a:xfrm>
            <a:off x="3524250" y="2641092"/>
            <a:ext cx="2095500" cy="847311"/>
          </a:xfrm>
          <a:prstGeom prst="rect">
            <a:avLst/>
          </a:prstGeom>
        </p:spPr>
      </p:pic>
      <p:sp>
        <p:nvSpPr>
          <p:cNvPr id="5" name="Sottotitolo 3">
            <a:extLst>
              <a:ext uri="{FF2B5EF4-FFF2-40B4-BE49-F238E27FC236}">
                <a16:creationId xmlns:a16="http://schemas.microsoft.com/office/drawing/2014/main" id="{C694D7AF-8D6F-C0C2-7516-649BA4BB2A04}"/>
              </a:ext>
            </a:extLst>
          </p:cNvPr>
          <p:cNvSpPr txBox="1">
            <a:spLocks/>
          </p:cNvSpPr>
          <p:nvPr/>
        </p:nvSpPr>
        <p:spPr>
          <a:xfrm rot="-458">
            <a:off x="720084" y="1167087"/>
            <a:ext cx="7703964" cy="1270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algn="just">
              <a:buFont typeface="Assistant"/>
              <a:buNone/>
            </a:pPr>
            <a:r>
              <a:rPr lang="it-IT" dirty="0"/>
              <a:t>Per la gestione del versioning del codice, si è fatto uso di </a:t>
            </a:r>
            <a:r>
              <a:rPr lang="it-IT" b="1" dirty="0"/>
              <a:t>GitHub</a:t>
            </a:r>
            <a:r>
              <a:rPr lang="it-IT" dirty="0"/>
              <a:t>, scelto per la sua perfetta integrazione con Intellij, l'ambiente di sviluppo impiegato</a:t>
            </a:r>
          </a:p>
          <a:p>
            <a:pPr marL="139700" indent="0" algn="just">
              <a:buFont typeface="Assistant"/>
              <a:buNone/>
            </a:pPr>
            <a:endParaRPr lang="it-IT" dirty="0"/>
          </a:p>
          <a:p>
            <a:pPr marL="139700" indent="0" algn="just">
              <a:buFont typeface="Assistant"/>
              <a:buNone/>
            </a:pPr>
            <a:r>
              <a:rPr lang="it-IT" dirty="0"/>
              <a:t>Inoltre, grazie all'impiego del plugin GitHub di Slack, ogni membro del team veniva automaticamente notificato ad ogni nuovo commit effettuato.</a:t>
            </a:r>
          </a:p>
        </p:txBody>
      </p:sp>
    </p:spTree>
    <p:extLst>
      <p:ext uri="{BB962C8B-B14F-4D97-AF65-F5344CB8AC3E}">
        <p14:creationId xmlns:p14="http://schemas.microsoft.com/office/powerpoint/2010/main" val="36393367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TESTING</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Testing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7398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6"/>
          </a:xfrm>
          <a:prstGeom prst="rect">
            <a:avLst/>
          </a:prstGeom>
        </p:spPr>
      </p:pic>
    </p:spTree>
    <p:extLst>
      <p:ext uri="{BB962C8B-B14F-4D97-AF65-F5344CB8AC3E}">
        <p14:creationId xmlns:p14="http://schemas.microsoft.com/office/powerpoint/2010/main" val="29778763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Testing</a:t>
            </a:r>
          </a:p>
        </p:txBody>
      </p:sp>
      <p:sp>
        <p:nvSpPr>
          <p:cNvPr id="405" name="Google Shape;405;p42"/>
          <p:cNvSpPr txBox="1">
            <a:spLocks noGrp="1"/>
          </p:cNvSpPr>
          <p:nvPr>
            <p:ph type="subTitle" idx="1"/>
          </p:nvPr>
        </p:nvSpPr>
        <p:spPr>
          <a:xfrm>
            <a:off x="1061000" y="1889953"/>
            <a:ext cx="4667100" cy="152380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unità</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sistema</a:t>
            </a:r>
          </a:p>
        </p:txBody>
      </p:sp>
    </p:spTree>
    <p:extLst>
      <p:ext uri="{BB962C8B-B14F-4D97-AF65-F5344CB8AC3E}">
        <p14:creationId xmlns:p14="http://schemas.microsoft.com/office/powerpoint/2010/main" val="808574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Testing di unità</a:t>
            </a:r>
          </a:p>
        </p:txBody>
      </p:sp>
    </p:spTree>
    <p:extLst>
      <p:ext uri="{BB962C8B-B14F-4D97-AF65-F5344CB8AC3E}">
        <p14:creationId xmlns:p14="http://schemas.microsoft.com/office/powerpoint/2010/main" val="38627117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Testing di sistema</a:t>
            </a:r>
          </a:p>
        </p:txBody>
      </p:sp>
    </p:spTree>
    <p:extLst>
      <p:ext uri="{BB962C8B-B14F-4D97-AF65-F5344CB8AC3E}">
        <p14:creationId xmlns:p14="http://schemas.microsoft.com/office/powerpoint/2010/main" val="31022272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86"/>
          <p:cNvSpPr txBox="1">
            <a:spLocks noGrp="1"/>
          </p:cNvSpPr>
          <p:nvPr>
            <p:ph type="ctrTitle"/>
          </p:nvPr>
        </p:nvSpPr>
        <p:spPr>
          <a:xfrm>
            <a:off x="2963700" y="735925"/>
            <a:ext cx="32166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r>
              <a:rPr lang="en" b="1" dirty="0"/>
              <a:t>!</a:t>
            </a:r>
            <a:endParaRPr b="1" dirty="0"/>
          </a:p>
        </p:txBody>
      </p:sp>
      <p:sp>
        <p:nvSpPr>
          <p:cNvPr id="2163" name="Google Shape;2163;p86"/>
          <p:cNvSpPr txBox="1">
            <a:spLocks noGrp="1"/>
          </p:cNvSpPr>
          <p:nvPr>
            <p:ph type="subTitle" idx="1"/>
          </p:nvPr>
        </p:nvSpPr>
        <p:spPr>
          <a:xfrm>
            <a:off x="2963700" y="1740148"/>
            <a:ext cx="3216600" cy="122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Does anyone have any questions?</a:t>
            </a:r>
            <a:endParaRPr b="1" dirty="0"/>
          </a:p>
          <a:p>
            <a:pPr marL="0" lvl="0" indent="0" algn="ctr" rtl="0">
              <a:spcBef>
                <a:spcPts val="0"/>
              </a:spcBef>
              <a:spcAft>
                <a:spcPts val="0"/>
              </a:spcAft>
              <a:buNone/>
            </a:pPr>
            <a:endParaRPr dirty="0"/>
          </a:p>
          <a:p>
            <a:pPr marL="0" lvl="0" indent="0" algn="ctr" rtl="0">
              <a:spcBef>
                <a:spcPts val="0"/>
              </a:spcBef>
              <a:spcAft>
                <a:spcPts val="0"/>
              </a:spcAft>
              <a:buNone/>
            </a:pPr>
            <a:r>
              <a:rPr lang="en" dirty="0"/>
              <a:t>addyouremail@freepik.com</a:t>
            </a:r>
            <a:endParaRPr dirty="0"/>
          </a:p>
          <a:p>
            <a:pPr marL="0" lvl="0" indent="0" algn="ctr" rtl="0">
              <a:spcBef>
                <a:spcPts val="0"/>
              </a:spcBef>
              <a:spcAft>
                <a:spcPts val="0"/>
              </a:spcAft>
              <a:buNone/>
            </a:pPr>
            <a:r>
              <a:rPr lang="en" dirty="0"/>
              <a:t>+91 620 421 838</a:t>
            </a:r>
            <a:endParaRPr dirty="0"/>
          </a:p>
          <a:p>
            <a:pPr marL="0" lvl="0" indent="0" algn="ctr" rtl="0">
              <a:spcBef>
                <a:spcPts val="0"/>
              </a:spcBef>
              <a:spcAft>
                <a:spcPts val="0"/>
              </a:spcAft>
              <a:buNone/>
            </a:pPr>
            <a:r>
              <a:rPr lang="en" dirty="0"/>
              <a:t>yourcompany.com</a:t>
            </a:r>
            <a:endParaRPr dirty="0"/>
          </a:p>
        </p:txBody>
      </p:sp>
      <p:sp>
        <p:nvSpPr>
          <p:cNvPr id="2164" name="Google Shape;2164;p86"/>
          <p:cNvSpPr txBox="1">
            <a:spLocks noGrp="1"/>
          </p:cNvSpPr>
          <p:nvPr>
            <p:ph type="subTitle" idx="2"/>
          </p:nvPr>
        </p:nvSpPr>
        <p:spPr>
          <a:xfrm rot="-1283">
            <a:off x="2963700" y="3988172"/>
            <a:ext cx="32166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Please keep this slide as attribution</a:t>
            </a:r>
            <a:endParaRPr/>
          </a:p>
        </p:txBody>
      </p:sp>
      <p:sp>
        <p:nvSpPr>
          <p:cNvPr id="2175" name="Google Shape;2175;p86"/>
          <p:cNvSpPr/>
          <p:nvPr/>
        </p:nvSpPr>
        <p:spPr>
          <a:xfrm>
            <a:off x="2324363" y="181402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1" name="Google Shape;2181;p86"/>
          <p:cNvGrpSpPr/>
          <p:nvPr/>
        </p:nvGrpSpPr>
        <p:grpSpPr>
          <a:xfrm>
            <a:off x="6473772" y="1814215"/>
            <a:ext cx="346056" cy="345674"/>
            <a:chOff x="3752358" y="3817349"/>
            <a:chExt cx="346056" cy="345674"/>
          </a:xfrm>
        </p:grpSpPr>
        <p:sp>
          <p:nvSpPr>
            <p:cNvPr id="2182" name="Google Shape;2182;p8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3" name="Google Shape;2193;p86"/>
          <p:cNvGrpSpPr/>
          <p:nvPr/>
        </p:nvGrpSpPr>
        <p:grpSpPr>
          <a:xfrm>
            <a:off x="2324188" y="2919465"/>
            <a:ext cx="346024" cy="345674"/>
            <a:chOff x="4650919" y="3817349"/>
            <a:chExt cx="346024" cy="345674"/>
          </a:xfrm>
        </p:grpSpPr>
        <p:sp>
          <p:nvSpPr>
            <p:cNvPr id="2194" name="Google Shape;2194;p86"/>
            <p:cNvSpPr/>
            <p:nvPr/>
          </p:nvSpPr>
          <p:spPr>
            <a:xfrm>
              <a:off x="4650919" y="3817349"/>
              <a:ext cx="346024" cy="345674"/>
            </a:xfrm>
            <a:custGeom>
              <a:avLst/>
              <a:gdLst/>
              <a:ahLst/>
              <a:cxnLst/>
              <a:rect l="l" t="t" r="r" b="b"/>
              <a:pathLst>
                <a:path w="10871" h="10860" extrusionOk="0">
                  <a:moveTo>
                    <a:pt x="5442" y="334"/>
                  </a:moveTo>
                  <a:cubicBezTo>
                    <a:pt x="8251" y="334"/>
                    <a:pt x="10526" y="2608"/>
                    <a:pt x="10526" y="5430"/>
                  </a:cubicBezTo>
                  <a:cubicBezTo>
                    <a:pt x="10526" y="8240"/>
                    <a:pt x="8240" y="10514"/>
                    <a:pt x="5442" y="10514"/>
                  </a:cubicBezTo>
                  <a:cubicBezTo>
                    <a:pt x="2620" y="10514"/>
                    <a:pt x="346" y="8240"/>
                    <a:pt x="346" y="5430"/>
                  </a:cubicBezTo>
                  <a:cubicBezTo>
                    <a:pt x="346" y="2608"/>
                    <a:pt x="2620" y="334"/>
                    <a:pt x="5442" y="334"/>
                  </a:cubicBezTo>
                  <a:close/>
                  <a:moveTo>
                    <a:pt x="5442" y="1"/>
                  </a:moveTo>
                  <a:cubicBezTo>
                    <a:pt x="3989" y="1"/>
                    <a:pt x="2620" y="560"/>
                    <a:pt x="1596" y="1584"/>
                  </a:cubicBezTo>
                  <a:cubicBezTo>
                    <a:pt x="572" y="2620"/>
                    <a:pt x="0" y="3989"/>
                    <a:pt x="0" y="5430"/>
                  </a:cubicBezTo>
                  <a:cubicBezTo>
                    <a:pt x="0" y="6871"/>
                    <a:pt x="572" y="8240"/>
                    <a:pt x="1596" y="9264"/>
                  </a:cubicBezTo>
                  <a:cubicBezTo>
                    <a:pt x="2620" y="10300"/>
                    <a:pt x="3989" y="10859"/>
                    <a:pt x="5442"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6"/>
            <p:cNvSpPr/>
            <p:nvPr/>
          </p:nvSpPr>
          <p:spPr>
            <a:xfrm>
              <a:off x="4701305" y="3867386"/>
              <a:ext cx="244486" cy="242958"/>
            </a:xfrm>
            <a:custGeom>
              <a:avLst/>
              <a:gdLst/>
              <a:ahLst/>
              <a:cxnLst/>
              <a:rect l="l" t="t" r="r" b="b"/>
              <a:pathLst>
                <a:path w="7681" h="7633" extrusionOk="0">
                  <a:moveTo>
                    <a:pt x="3835" y="0"/>
                  </a:moveTo>
                  <a:cubicBezTo>
                    <a:pt x="1727" y="0"/>
                    <a:pt x="13" y="1715"/>
                    <a:pt x="13" y="3822"/>
                  </a:cubicBezTo>
                  <a:cubicBezTo>
                    <a:pt x="13" y="4418"/>
                    <a:pt x="144" y="5001"/>
                    <a:pt x="418" y="5537"/>
                  </a:cubicBezTo>
                  <a:lnTo>
                    <a:pt x="25" y="6501"/>
                  </a:lnTo>
                  <a:cubicBezTo>
                    <a:pt x="1" y="6585"/>
                    <a:pt x="13" y="6656"/>
                    <a:pt x="84" y="6704"/>
                  </a:cubicBezTo>
                  <a:cubicBezTo>
                    <a:pt x="120" y="6727"/>
                    <a:pt x="156" y="6727"/>
                    <a:pt x="191" y="6727"/>
                  </a:cubicBezTo>
                  <a:lnTo>
                    <a:pt x="1370" y="6727"/>
                  </a:lnTo>
                  <a:cubicBezTo>
                    <a:pt x="2061" y="7323"/>
                    <a:pt x="2942" y="7632"/>
                    <a:pt x="3847" y="7632"/>
                  </a:cubicBezTo>
                  <a:cubicBezTo>
                    <a:pt x="5966" y="7632"/>
                    <a:pt x="7680" y="5930"/>
                    <a:pt x="7680" y="3810"/>
                  </a:cubicBezTo>
                  <a:cubicBezTo>
                    <a:pt x="7680" y="3096"/>
                    <a:pt x="7454" y="2394"/>
                    <a:pt x="7085" y="1798"/>
                  </a:cubicBezTo>
                  <a:cubicBezTo>
                    <a:pt x="7052" y="1752"/>
                    <a:pt x="6997" y="1727"/>
                    <a:pt x="6940" y="1727"/>
                  </a:cubicBezTo>
                  <a:cubicBezTo>
                    <a:pt x="6894" y="1727"/>
                    <a:pt x="6848" y="1743"/>
                    <a:pt x="6811" y="1774"/>
                  </a:cubicBezTo>
                  <a:cubicBezTo>
                    <a:pt x="6752" y="1834"/>
                    <a:pt x="6752" y="1917"/>
                    <a:pt x="6787" y="1977"/>
                  </a:cubicBezTo>
                  <a:cubicBezTo>
                    <a:pt x="7133" y="2513"/>
                    <a:pt x="7323" y="3156"/>
                    <a:pt x="7323" y="3846"/>
                  </a:cubicBezTo>
                  <a:cubicBezTo>
                    <a:pt x="7323" y="5763"/>
                    <a:pt x="5764" y="7323"/>
                    <a:pt x="3835" y="7323"/>
                  </a:cubicBezTo>
                  <a:cubicBezTo>
                    <a:pt x="2989" y="7323"/>
                    <a:pt x="2168" y="7013"/>
                    <a:pt x="1537" y="6442"/>
                  </a:cubicBezTo>
                  <a:cubicBezTo>
                    <a:pt x="1501" y="6418"/>
                    <a:pt x="1453" y="6406"/>
                    <a:pt x="1418" y="6406"/>
                  </a:cubicBezTo>
                  <a:lnTo>
                    <a:pt x="430" y="6406"/>
                  </a:lnTo>
                  <a:lnTo>
                    <a:pt x="763" y="5596"/>
                  </a:lnTo>
                  <a:cubicBezTo>
                    <a:pt x="775" y="5549"/>
                    <a:pt x="775" y="5489"/>
                    <a:pt x="763" y="5453"/>
                  </a:cubicBezTo>
                  <a:cubicBezTo>
                    <a:pt x="489" y="4953"/>
                    <a:pt x="358" y="4394"/>
                    <a:pt x="358" y="3822"/>
                  </a:cubicBezTo>
                  <a:cubicBezTo>
                    <a:pt x="358" y="1905"/>
                    <a:pt x="1918" y="346"/>
                    <a:pt x="3835" y="346"/>
                  </a:cubicBezTo>
                  <a:cubicBezTo>
                    <a:pt x="4787" y="346"/>
                    <a:pt x="5656" y="727"/>
                    <a:pt x="6276" y="1346"/>
                  </a:cubicBezTo>
                  <a:cubicBezTo>
                    <a:pt x="6305" y="1376"/>
                    <a:pt x="6350" y="1390"/>
                    <a:pt x="6395" y="1390"/>
                  </a:cubicBezTo>
                  <a:cubicBezTo>
                    <a:pt x="6439" y="1390"/>
                    <a:pt x="6484" y="1376"/>
                    <a:pt x="6514" y="1346"/>
                  </a:cubicBezTo>
                  <a:cubicBezTo>
                    <a:pt x="6573" y="1262"/>
                    <a:pt x="6573" y="1167"/>
                    <a:pt x="6514" y="1108"/>
                  </a:cubicBezTo>
                  <a:cubicBezTo>
                    <a:pt x="5835" y="417"/>
                    <a:pt x="4882"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6"/>
            <p:cNvSpPr/>
            <p:nvPr/>
          </p:nvSpPr>
          <p:spPr>
            <a:xfrm>
              <a:off x="4749464" y="3911534"/>
              <a:ext cx="153134" cy="151065"/>
            </a:xfrm>
            <a:custGeom>
              <a:avLst/>
              <a:gdLst/>
              <a:ahLst/>
              <a:cxnLst/>
              <a:rect l="l" t="t" r="r" b="b"/>
              <a:pathLst>
                <a:path w="4811" h="4746" extrusionOk="0">
                  <a:moveTo>
                    <a:pt x="1384" y="0"/>
                  </a:moveTo>
                  <a:cubicBezTo>
                    <a:pt x="1342" y="0"/>
                    <a:pt x="1304" y="18"/>
                    <a:pt x="1274" y="54"/>
                  </a:cubicBezTo>
                  <a:lnTo>
                    <a:pt x="274" y="1054"/>
                  </a:lnTo>
                  <a:cubicBezTo>
                    <a:pt x="36" y="1292"/>
                    <a:pt x="0" y="1661"/>
                    <a:pt x="202" y="1935"/>
                  </a:cubicBezTo>
                  <a:cubicBezTo>
                    <a:pt x="619" y="2495"/>
                    <a:pt x="1072" y="3031"/>
                    <a:pt x="1572" y="3531"/>
                  </a:cubicBezTo>
                  <a:cubicBezTo>
                    <a:pt x="1601" y="3560"/>
                    <a:pt x="1646" y="3575"/>
                    <a:pt x="1691" y="3575"/>
                  </a:cubicBezTo>
                  <a:cubicBezTo>
                    <a:pt x="1735" y="3575"/>
                    <a:pt x="1780" y="3560"/>
                    <a:pt x="1810" y="3531"/>
                  </a:cubicBezTo>
                  <a:cubicBezTo>
                    <a:pt x="1881" y="3447"/>
                    <a:pt x="1869" y="3352"/>
                    <a:pt x="1810" y="3293"/>
                  </a:cubicBezTo>
                  <a:cubicBezTo>
                    <a:pt x="1310" y="2816"/>
                    <a:pt x="869" y="2304"/>
                    <a:pt x="464" y="1745"/>
                  </a:cubicBezTo>
                  <a:cubicBezTo>
                    <a:pt x="381" y="1602"/>
                    <a:pt x="393" y="1423"/>
                    <a:pt x="500" y="1304"/>
                  </a:cubicBezTo>
                  <a:lnTo>
                    <a:pt x="1369" y="435"/>
                  </a:lnTo>
                  <a:lnTo>
                    <a:pt x="2107" y="1161"/>
                  </a:lnTo>
                  <a:lnTo>
                    <a:pt x="1750" y="1518"/>
                  </a:lnTo>
                  <a:cubicBezTo>
                    <a:pt x="1703" y="1566"/>
                    <a:pt x="1691" y="1638"/>
                    <a:pt x="1703" y="1697"/>
                  </a:cubicBezTo>
                  <a:cubicBezTo>
                    <a:pt x="1941" y="2400"/>
                    <a:pt x="2405" y="2876"/>
                    <a:pt x="3096" y="3090"/>
                  </a:cubicBezTo>
                  <a:cubicBezTo>
                    <a:pt x="3112" y="3097"/>
                    <a:pt x="3131" y="3100"/>
                    <a:pt x="3150" y="3100"/>
                  </a:cubicBezTo>
                  <a:cubicBezTo>
                    <a:pt x="3198" y="3100"/>
                    <a:pt x="3248" y="3080"/>
                    <a:pt x="3274" y="3054"/>
                  </a:cubicBezTo>
                  <a:lnTo>
                    <a:pt x="3631" y="2697"/>
                  </a:lnTo>
                  <a:lnTo>
                    <a:pt x="4370" y="3423"/>
                  </a:lnTo>
                  <a:lnTo>
                    <a:pt x="3489" y="4305"/>
                  </a:lnTo>
                  <a:cubicBezTo>
                    <a:pt x="3424" y="4369"/>
                    <a:pt x="3343" y="4402"/>
                    <a:pt x="3261" y="4402"/>
                  </a:cubicBezTo>
                  <a:cubicBezTo>
                    <a:pt x="3191" y="4402"/>
                    <a:pt x="3120" y="4378"/>
                    <a:pt x="3060" y="4328"/>
                  </a:cubicBezTo>
                  <a:cubicBezTo>
                    <a:pt x="2834" y="4162"/>
                    <a:pt x="2607" y="4007"/>
                    <a:pt x="2405" y="3828"/>
                  </a:cubicBezTo>
                  <a:cubicBezTo>
                    <a:pt x="2368" y="3801"/>
                    <a:pt x="2330" y="3789"/>
                    <a:pt x="2295" y="3789"/>
                  </a:cubicBezTo>
                  <a:cubicBezTo>
                    <a:pt x="2251" y="3789"/>
                    <a:pt x="2212" y="3807"/>
                    <a:pt x="2179" y="3840"/>
                  </a:cubicBezTo>
                  <a:cubicBezTo>
                    <a:pt x="2107" y="3912"/>
                    <a:pt x="2119" y="4031"/>
                    <a:pt x="2191" y="4090"/>
                  </a:cubicBezTo>
                  <a:cubicBezTo>
                    <a:pt x="2417" y="4269"/>
                    <a:pt x="2643" y="4447"/>
                    <a:pt x="2858" y="4614"/>
                  </a:cubicBezTo>
                  <a:cubicBezTo>
                    <a:pt x="2977" y="4697"/>
                    <a:pt x="3119" y="4745"/>
                    <a:pt x="3250" y="4745"/>
                  </a:cubicBezTo>
                  <a:cubicBezTo>
                    <a:pt x="3429" y="4745"/>
                    <a:pt x="3596" y="4674"/>
                    <a:pt x="3727" y="4555"/>
                  </a:cubicBezTo>
                  <a:lnTo>
                    <a:pt x="4727" y="3554"/>
                  </a:lnTo>
                  <a:cubicBezTo>
                    <a:pt x="4798" y="3495"/>
                    <a:pt x="4810" y="3423"/>
                    <a:pt x="4786" y="3352"/>
                  </a:cubicBezTo>
                  <a:cubicBezTo>
                    <a:pt x="4763" y="3328"/>
                    <a:pt x="4751" y="3304"/>
                    <a:pt x="4739" y="3293"/>
                  </a:cubicBezTo>
                  <a:lnTo>
                    <a:pt x="3774" y="2316"/>
                  </a:lnTo>
                  <a:cubicBezTo>
                    <a:pt x="3733" y="2280"/>
                    <a:pt x="3688" y="2263"/>
                    <a:pt x="3646" y="2263"/>
                  </a:cubicBezTo>
                  <a:cubicBezTo>
                    <a:pt x="3605" y="2263"/>
                    <a:pt x="3566" y="2280"/>
                    <a:pt x="3536" y="2316"/>
                  </a:cubicBezTo>
                  <a:lnTo>
                    <a:pt x="3131" y="2721"/>
                  </a:lnTo>
                  <a:cubicBezTo>
                    <a:pt x="2619" y="2531"/>
                    <a:pt x="2286" y="2185"/>
                    <a:pt x="2072" y="1661"/>
                  </a:cubicBezTo>
                  <a:lnTo>
                    <a:pt x="2477" y="1268"/>
                  </a:lnTo>
                  <a:cubicBezTo>
                    <a:pt x="2548" y="1185"/>
                    <a:pt x="2548" y="1090"/>
                    <a:pt x="2477" y="1030"/>
                  </a:cubicBezTo>
                  <a:lnTo>
                    <a:pt x="1512" y="54"/>
                  </a:lnTo>
                  <a:cubicBezTo>
                    <a:pt x="1470" y="18"/>
                    <a:pt x="1426" y="0"/>
                    <a:pt x="1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RF_GLB: Gestione libro</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864596412"/>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182992">
                  <a:extLst>
                    <a:ext uri="{9D8B030D-6E8A-4147-A177-3AD203B41FA5}">
                      <a16:colId xmlns:a16="http://schemas.microsoft.com/office/drawing/2014/main" val="498608872"/>
                    </a:ext>
                  </a:extLst>
                </a:gridCol>
                <a:gridCol w="3262743">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RF_GLB_1</a:t>
                      </a:r>
                    </a:p>
                  </a:txBody>
                  <a:tcPr anchor="ctr"/>
                </a:tc>
                <a:tc>
                  <a:txBody>
                    <a:bodyPr/>
                    <a:lstStyle/>
                    <a:p>
                      <a:pPr algn="just"/>
                      <a:r>
                        <a:rPr lang="it-IT" dirty="0"/>
                        <a:t>Inserimento recensione</a:t>
                      </a:r>
                    </a:p>
                  </a:txBody>
                  <a:tcPr anchor="ctr"/>
                </a:tc>
                <a:tc>
                  <a:txBody>
                    <a:bodyPr/>
                    <a:lstStyle/>
                    <a:p>
                      <a:pPr algn="just"/>
                      <a:r>
                        <a:rPr lang="it-IT" dirty="0"/>
                        <a:t>Il sistema dovrà consentire la ricerca di un libro presente nella piattaforma per titolo, autore e ISBN.</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RF_GLB_2</a:t>
                      </a:r>
                    </a:p>
                  </a:txBody>
                  <a:tcPr anchor="ctr"/>
                </a:tc>
                <a:tc>
                  <a:txBody>
                    <a:bodyPr/>
                    <a:lstStyle/>
                    <a:p>
                      <a:pPr algn="just"/>
                      <a:r>
                        <a:rPr lang="it-IT" dirty="0"/>
                        <a:t>Rimozione </a:t>
                      </a:r>
                    </a:p>
                    <a:p>
                      <a:pPr algn="just"/>
                      <a:r>
                        <a:rPr lang="it-IT" dirty="0"/>
                        <a:t>recensione</a:t>
                      </a:r>
                    </a:p>
                  </a:txBody>
                  <a:tcPr anchor="ctr"/>
                </a:tc>
                <a:tc>
                  <a:txBody>
                    <a:bodyPr/>
                    <a:lstStyle/>
                    <a:p>
                      <a:pPr algn="just"/>
                      <a:r>
                        <a:rPr lang="it-IT" dirty="0"/>
                        <a:t>Il sistema dovrà consentire la possibilità di aggiungere manualmente un libro al lettore, qualora non fosse presente tra i risultati della ricerca.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RF_GLB_3</a:t>
                      </a:r>
                    </a:p>
                  </a:txBody>
                  <a:tcPr anchor="ctr"/>
                </a:tc>
                <a:tc>
                  <a:txBody>
                    <a:bodyPr/>
                    <a:lstStyle/>
                    <a:p>
                      <a:pPr algn="just"/>
                      <a:r>
                        <a:rPr lang="it-IT" dirty="0"/>
                        <a:t>Modificare </a:t>
                      </a:r>
                    </a:p>
                    <a:p>
                      <a:pPr algn="just"/>
                      <a:r>
                        <a:rPr lang="it-IT" dirty="0"/>
                        <a:t>recensione</a:t>
                      </a:r>
                    </a:p>
                  </a:txBody>
                  <a:tcPr anchor="ctr"/>
                </a:tc>
                <a:tc>
                  <a:txBody>
                    <a:bodyPr/>
                    <a:lstStyle/>
                    <a:p>
                      <a:pPr algn="just"/>
                      <a:r>
                        <a:rPr lang="it-IT" dirty="0"/>
                        <a:t>Il sistema dovrà consentire al lettore di visualizzare le informazioni dettagliate del libro.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7784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 Gestione libreria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708663228"/>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57755">
                  <a:extLst>
                    <a:ext uri="{9D8B030D-6E8A-4147-A177-3AD203B41FA5}">
                      <a16:colId xmlns:a16="http://schemas.microsoft.com/office/drawing/2014/main" val="498608872"/>
                    </a:ext>
                  </a:extLst>
                </a:gridCol>
                <a:gridCol w="2964180">
                  <a:extLst>
                    <a:ext uri="{9D8B030D-6E8A-4147-A177-3AD203B41FA5}">
                      <a16:colId xmlns:a16="http://schemas.microsoft.com/office/drawing/2014/main" val="3184971111"/>
                    </a:ext>
                  </a:extLst>
                </a:gridCol>
                <a:gridCol w="9264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GL_1</a:t>
                      </a:r>
                    </a:p>
                  </a:txBody>
                  <a:tcPr anchor="ctr"/>
                </a:tc>
                <a:tc>
                  <a:txBody>
                    <a:bodyPr/>
                    <a:lstStyle/>
                    <a:p>
                      <a:pPr algn="just"/>
                      <a:r>
                        <a:rPr lang="it-IT" dirty="0"/>
                        <a:t>Inserimento libro nella libreria</a:t>
                      </a:r>
                    </a:p>
                  </a:txBody>
                  <a:tcPr anchor="ctr"/>
                </a:tc>
                <a:tc>
                  <a:txBody>
                    <a:bodyPr/>
                    <a:lstStyle/>
                    <a:p>
                      <a:pPr algn="just"/>
                      <a:r>
                        <a:rPr lang="it-IT" dirty="0"/>
                        <a:t>Il sistema dovrà permettere l’aggiunta di un libro, da parte del lettore, nella sua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GL_2</a:t>
                      </a:r>
                    </a:p>
                  </a:txBody>
                  <a:tcPr anchor="ctr"/>
                </a:tc>
                <a:tc>
                  <a:txBody>
                    <a:bodyPr/>
                    <a:lstStyle/>
                    <a:p>
                      <a:pPr algn="just"/>
                      <a:r>
                        <a:rPr lang="it-IT" dirty="0"/>
                        <a:t>Cancellazione libro nella libreria</a:t>
                      </a:r>
                    </a:p>
                  </a:txBody>
                  <a:tcPr anchor="ctr"/>
                </a:tc>
                <a:tc>
                  <a:txBody>
                    <a:bodyPr/>
                    <a:lstStyle/>
                    <a:p>
                      <a:pPr algn="just"/>
                      <a:r>
                        <a:rPr lang="it-IT" dirty="0"/>
                        <a:t>Il sistema dovrà permettere la rimozione di un libro, da parte dell’utente, dalla sua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RF_GL_4</a:t>
                      </a:r>
                    </a:p>
                  </a:txBody>
                  <a:tcPr anchor="ctr"/>
                </a:tc>
                <a:tc>
                  <a:txBody>
                    <a:bodyPr/>
                    <a:lstStyle/>
                    <a:p>
                      <a:pPr algn="just"/>
                      <a:r>
                        <a:rPr lang="it-IT" dirty="0"/>
                        <a:t>Visualizzazione</a:t>
                      </a:r>
                    </a:p>
                    <a:p>
                      <a:pPr algn="just"/>
                      <a:r>
                        <a:rPr lang="it-IT" dirty="0"/>
                        <a:t>della libreria</a:t>
                      </a:r>
                    </a:p>
                  </a:txBody>
                  <a:tcPr anchor="ctr"/>
                </a:tc>
                <a:tc>
                  <a:txBody>
                    <a:bodyPr/>
                    <a:lstStyle/>
                    <a:p>
                      <a:pPr algn="just"/>
                      <a:r>
                        <a:rPr lang="it-IT" dirty="0"/>
                        <a:t>Il sistema dovrà essere in grado di far visualizzare la collezione dei libri aggiunti alla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27679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RF_GC: Gestione classifica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735298740"/>
              </p:ext>
            </p:extLst>
          </p:nvPr>
        </p:nvGraphicFramePr>
        <p:xfrm>
          <a:off x="720000" y="1432560"/>
          <a:ext cx="7704000" cy="29921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1075">
                  <a:extLst>
                    <a:ext uri="{9D8B030D-6E8A-4147-A177-3AD203B41FA5}">
                      <a16:colId xmlns:a16="http://schemas.microsoft.com/office/drawing/2014/main" val="498608872"/>
                    </a:ext>
                  </a:extLst>
                </a:gridCol>
                <a:gridCol w="317754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GC_1</a:t>
                      </a:r>
                    </a:p>
                  </a:txBody>
                  <a:tcPr anchor="ctr"/>
                </a:tc>
                <a:tc>
                  <a:txBody>
                    <a:bodyPr/>
                    <a:lstStyle/>
                    <a:p>
                      <a:pPr algn="just"/>
                      <a:r>
                        <a:rPr lang="it-IT"/>
                        <a:t>Calcolo punteggio </a:t>
                      </a:r>
                    </a:p>
                    <a:p>
                      <a:pPr algn="just"/>
                      <a:r>
                        <a:rPr lang="it-IT"/>
                        <a:t>utente</a:t>
                      </a:r>
                      <a:endParaRPr lang="it-IT" dirty="0"/>
                    </a:p>
                  </a:txBody>
                  <a:tcPr anchor="ctr"/>
                </a:tc>
                <a:tc>
                  <a:txBody>
                    <a:bodyPr/>
                    <a:lstStyle/>
                    <a:p>
                      <a:pPr algn="just"/>
                      <a:r>
                        <a:rPr lang="it-IT" dirty="0"/>
                        <a:t>Il sistema deve essere in grado di elaborare il punteggio dell’utente basandosi sulle statistiche di lettura definite nella sessione.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GC_2</a:t>
                      </a:r>
                    </a:p>
                  </a:txBody>
                  <a:tcPr anchor="ctr"/>
                </a:tc>
                <a:tc>
                  <a:txBody>
                    <a:bodyPr/>
                    <a:lstStyle/>
                    <a:p>
                      <a:pPr algn="just"/>
                      <a:r>
                        <a:rPr lang="it-IT" dirty="0"/>
                        <a:t>Visualizzazione </a:t>
                      </a:r>
                    </a:p>
                    <a:p>
                      <a:pPr algn="just"/>
                      <a:r>
                        <a:rPr lang="it-IT" dirty="0"/>
                        <a:t>classifica</a:t>
                      </a:r>
                    </a:p>
                  </a:txBody>
                  <a:tcPr anchor="ctr"/>
                </a:tc>
                <a:tc>
                  <a:txBody>
                    <a:bodyPr/>
                    <a:lstStyle/>
                    <a:p>
                      <a:pPr algn="just"/>
                      <a:r>
                        <a:rPr lang="it-IT" dirty="0"/>
                        <a:t>Il sistema deve prevedere la possibilità da parte dell’utente di visualizzare la classifica mensile.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 GC_3</a:t>
                      </a:r>
                    </a:p>
                  </a:txBody>
                  <a:tcPr anchor="ctr"/>
                </a:tc>
                <a:tc>
                  <a:txBody>
                    <a:bodyPr/>
                    <a:lstStyle/>
                    <a:p>
                      <a:pPr algn="just"/>
                      <a:r>
                        <a:rPr lang="it-IT" dirty="0"/>
                        <a:t>Modifica posizione classifica</a:t>
                      </a:r>
                    </a:p>
                  </a:txBody>
                  <a:tcPr anchor="ctr"/>
                </a:tc>
                <a:tc>
                  <a:txBody>
                    <a:bodyPr/>
                    <a:lstStyle/>
                    <a:p>
                      <a:pPr algn="just"/>
                      <a:r>
                        <a:rPr lang="it-IT" dirty="0"/>
                        <a:t>Il sistema dovrà prevedere una funzionalità per il calcolo del punteggio dell’utente e modificarne la posizione in classifica.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32956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RF_GU: Gestione dell’utente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022131678"/>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1297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6546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RF_GU_1</a:t>
                      </a:r>
                    </a:p>
                  </a:txBody>
                  <a:tcPr anchor="ctr"/>
                </a:tc>
                <a:tc>
                  <a:txBody>
                    <a:bodyPr/>
                    <a:lstStyle/>
                    <a:p>
                      <a:pPr algn="just"/>
                      <a:r>
                        <a:rPr lang="it-IT" dirty="0"/>
                        <a:t>Registrazione </a:t>
                      </a:r>
                    </a:p>
                    <a:p>
                      <a:pPr algn="just"/>
                      <a:r>
                        <a:rPr lang="it-IT" dirty="0"/>
                        <a:t>alla piattaforma</a:t>
                      </a:r>
                    </a:p>
                  </a:txBody>
                  <a:tcPr anchor="ctr"/>
                </a:tc>
                <a:tc>
                  <a:txBody>
                    <a:bodyPr/>
                    <a:lstStyle/>
                    <a:p>
                      <a:pPr algn="just"/>
                      <a:r>
                        <a:rPr lang="it-IT" dirty="0"/>
                        <a:t>La piattaforma consentirà la registrazione di utenti non ancora registrati.</a:t>
                      </a:r>
                    </a:p>
                  </a:txBody>
                  <a:tcPr/>
                </a:tc>
                <a:tc>
                  <a:txBody>
                    <a:bodyPr/>
                    <a:lstStyle/>
                    <a:p>
                      <a:pPr algn="ctr"/>
                      <a:r>
                        <a:rPr lang="it-IT" dirty="0"/>
                        <a:t>Ospite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RF_GU_2</a:t>
                      </a:r>
                    </a:p>
                  </a:txBody>
                  <a:tcPr anchor="ctr"/>
                </a:tc>
                <a:tc>
                  <a:txBody>
                    <a:bodyPr/>
                    <a:lstStyle/>
                    <a:p>
                      <a:pPr algn="just"/>
                      <a:r>
                        <a:rPr lang="it-IT" dirty="0"/>
                        <a:t>Eliminazione </a:t>
                      </a:r>
                    </a:p>
                    <a:p>
                      <a:pPr algn="just"/>
                      <a:r>
                        <a:rPr lang="it-IT" dirty="0"/>
                        <a:t>registrazione</a:t>
                      </a:r>
                    </a:p>
                  </a:txBody>
                  <a:tcPr anchor="ctr"/>
                </a:tc>
                <a:tc>
                  <a:txBody>
                    <a:bodyPr/>
                    <a:lstStyle/>
                    <a:p>
                      <a:pPr algn="just"/>
                      <a:r>
                        <a:rPr lang="it-IT" dirty="0"/>
                        <a:t>Il sistema dovrà consentire l’eventuale eliminazione dell’account di un utente registrato.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RF_GU_4</a:t>
                      </a:r>
                    </a:p>
                  </a:txBody>
                  <a:tcPr anchor="ctr"/>
                </a:tc>
                <a:tc>
                  <a:txBody>
                    <a:bodyPr/>
                    <a:lstStyle/>
                    <a:p>
                      <a:pPr algn="just"/>
                      <a:r>
                        <a:rPr lang="it-IT" dirty="0"/>
                        <a:t>Accesso alla </a:t>
                      </a:r>
                    </a:p>
                    <a:p>
                      <a:pPr algn="just"/>
                      <a:r>
                        <a:rPr lang="it-IT" dirty="0"/>
                        <a:t>piattaforma</a:t>
                      </a:r>
                    </a:p>
                  </a:txBody>
                  <a:tcPr anchor="ctr"/>
                </a:tc>
                <a:tc>
                  <a:txBody>
                    <a:bodyPr/>
                    <a:lstStyle/>
                    <a:p>
                      <a:pPr algn="just"/>
                      <a:r>
                        <a:rPr lang="it-IT" dirty="0"/>
                        <a:t>La piattaforma permetterà, ai soli utenti registrati, di accedere al proprio account.</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30397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RF_#GLC: Gestione dei libri consigliati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01143408"/>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869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RF_GLC_1</a:t>
                      </a:r>
                    </a:p>
                  </a:txBody>
                  <a:tcPr anchor="ctr"/>
                </a:tc>
                <a:tc>
                  <a:txBody>
                    <a:bodyPr/>
                    <a:lstStyle/>
                    <a:p>
                      <a:pPr algn="l"/>
                      <a:r>
                        <a:rPr lang="it-IT" dirty="0"/>
                        <a:t>Analisi libreria dinamica del lettore</a:t>
                      </a:r>
                    </a:p>
                  </a:txBody>
                  <a:tcPr anchor="ctr"/>
                </a:tc>
                <a:tc>
                  <a:txBody>
                    <a:bodyPr/>
                    <a:lstStyle/>
                    <a:p>
                      <a:pPr algn="just"/>
                      <a:r>
                        <a:rPr lang="it-IT" dirty="0"/>
                        <a:t>La piattaforma, su consenso del lettore, analizzerà la libreria dinamica del lettore per poter consigliare </a:t>
                      </a:r>
                    </a:p>
                    <a:p>
                      <a:pPr algn="just"/>
                      <a:r>
                        <a:rPr lang="it-IT" dirty="0"/>
                        <a:t>libri affini ai gusti del lettore.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RF_GLC_2</a:t>
                      </a:r>
                    </a:p>
                  </a:txBody>
                  <a:tcPr anchor="ctr"/>
                </a:tc>
                <a:tc>
                  <a:txBody>
                    <a:bodyPr/>
                    <a:lstStyle/>
                    <a:p>
                      <a:pPr algn="l"/>
                      <a:r>
                        <a:rPr lang="it-IT" dirty="0"/>
                        <a:t>Visualizzazione libri consigliati</a:t>
                      </a:r>
                    </a:p>
                  </a:txBody>
                  <a:tcPr anchor="ctr"/>
                </a:tc>
                <a:tc>
                  <a:txBody>
                    <a:bodyPr/>
                    <a:lstStyle/>
                    <a:p>
                      <a:pPr algn="just"/>
                      <a:r>
                        <a:rPr lang="it-IT" dirty="0"/>
                        <a:t>Il sistema mostrerà una lista di libri consigliati divisi in due categorie:</a:t>
                      </a:r>
                    </a:p>
                    <a:p>
                      <a:pPr marL="285750" indent="-285750" algn="just">
                        <a:buFont typeface="Arial" panose="020B0604020202020204" pitchFamily="34" charset="0"/>
                        <a:buChar char="•"/>
                      </a:pPr>
                      <a:r>
                        <a:rPr lang="it-IT" dirty="0"/>
                        <a:t>Libri vicini ai gusti del lettore.</a:t>
                      </a:r>
                    </a:p>
                    <a:p>
                      <a:pPr marL="285750" indent="-285750" algn="just">
                        <a:buFont typeface="Arial" panose="020B0604020202020204" pitchFamily="34" charset="0"/>
                        <a:buChar char="•"/>
                      </a:pPr>
                      <a:r>
                        <a:rPr lang="it-IT" dirty="0"/>
                        <a:t>Libri completamente diversi dai gusti del lettore, che però, potrebbero permettergli di scoprire nuovi generi.</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r h="370840">
                <a:tc>
                  <a:txBody>
                    <a:bodyPr/>
                    <a:lstStyle/>
                    <a:p>
                      <a:pPr algn="ctr"/>
                      <a:r>
                        <a:rPr lang="it-IT" dirty="0"/>
                        <a:t>RF_GLC_3</a:t>
                      </a:r>
                    </a:p>
                  </a:txBody>
                  <a:tcPr anchor="ctr"/>
                </a:tc>
                <a:tc>
                  <a:txBody>
                    <a:bodyPr/>
                    <a:lstStyle/>
                    <a:p>
                      <a:pPr algn="l"/>
                      <a:r>
                        <a:rPr lang="it-IT" dirty="0"/>
                        <a:t>Rimozione dei </a:t>
                      </a:r>
                    </a:p>
                    <a:p>
                      <a:pPr algn="l"/>
                      <a:r>
                        <a:rPr lang="it-IT" dirty="0"/>
                        <a:t>suggerimenti</a:t>
                      </a:r>
                    </a:p>
                  </a:txBody>
                  <a:tcPr anchor="ctr"/>
                </a:tc>
                <a:tc>
                  <a:txBody>
                    <a:bodyPr/>
                    <a:lstStyle/>
                    <a:p>
                      <a:pPr algn="just"/>
                      <a:r>
                        <a:rPr lang="it-IT" dirty="0"/>
                        <a:t>Il sistema dovrà prevedere una possibile rimozione dei libri consigliati su richiesta del lettore.</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6281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Supportability</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744334123"/>
              </p:ext>
            </p:extLst>
          </p:nvPr>
        </p:nvGraphicFramePr>
        <p:xfrm>
          <a:off x="720000" y="1432560"/>
          <a:ext cx="7704000" cy="24739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RNF_S_1</a:t>
                      </a:r>
                    </a:p>
                  </a:txBody>
                  <a:tcPr anchor="ctr"/>
                </a:tc>
                <a:tc>
                  <a:txBody>
                    <a:bodyPr/>
                    <a:lstStyle/>
                    <a:p>
                      <a:pPr algn="l"/>
                      <a:r>
                        <a:rPr lang="it-IT" dirty="0"/>
                        <a:t>Manutenibilità</a:t>
                      </a:r>
                    </a:p>
                  </a:txBody>
                  <a:tcPr anchor="ctr"/>
                </a:tc>
                <a:tc>
                  <a:txBody>
                    <a:bodyPr/>
                    <a:lstStyle/>
                    <a:p>
                      <a:pPr algn="just"/>
                      <a:r>
                        <a:rPr lang="it-IT" dirty="0"/>
                        <a:t>Il sistema dovrà essere progettato e ideato con le opportune facilitazioni e possibilità per la manutenibilità del sistema.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RNF_S_2</a:t>
                      </a:r>
                    </a:p>
                  </a:txBody>
                  <a:tcPr anchor="ctr"/>
                </a:tc>
                <a:tc>
                  <a:txBody>
                    <a:bodyPr/>
                    <a:lstStyle/>
                    <a:p>
                      <a:pPr algn="l"/>
                      <a:r>
                        <a:rPr lang="it-IT" dirty="0"/>
                        <a:t>Estendibilità</a:t>
                      </a:r>
                    </a:p>
                  </a:txBody>
                  <a:tcPr anchor="ctr"/>
                </a:tc>
                <a:tc>
                  <a:txBody>
                    <a:bodyPr/>
                    <a:lstStyle/>
                    <a:p>
                      <a:pPr algn="just"/>
                      <a:r>
                        <a:rPr lang="it-IT" dirty="0"/>
                        <a:t>Il sistema dovrà essere implementato con dei criteri di facilitazioni e di agevolazione per </a:t>
                      </a:r>
                    </a:p>
                    <a:p>
                      <a:pPr algn="just"/>
                      <a:r>
                        <a:rPr lang="it-IT" dirty="0"/>
                        <a:t>eventuali estendibilità delle funzionalità.</a:t>
                      </a:r>
                    </a:p>
                  </a:txBody>
                  <a:tcPr/>
                </a:tc>
                <a:tc>
                  <a:txBody>
                    <a:bodyPr/>
                    <a:lstStyle/>
                    <a:p>
                      <a:pPr algn="ctr"/>
                      <a:r>
                        <a:rPr lang="it-IT" dirty="0"/>
                        <a:t>Facile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34439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Interfacce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448924616"/>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RNF_IN_1</a:t>
                      </a:r>
                    </a:p>
                  </a:txBody>
                  <a:tcPr anchor="ctr"/>
                </a:tc>
                <a:tc>
                  <a:txBody>
                    <a:bodyPr/>
                    <a:lstStyle/>
                    <a:p>
                      <a:pPr algn="l"/>
                      <a:r>
                        <a:rPr lang="it-IT"/>
                        <a:t>Gestione libri</a:t>
                      </a:r>
                      <a:endParaRPr lang="it-IT" dirty="0"/>
                    </a:p>
                  </a:txBody>
                  <a:tcPr anchor="ctr"/>
                </a:tc>
                <a:tc>
                  <a:txBody>
                    <a:bodyPr/>
                    <a:lstStyle/>
                    <a:p>
                      <a:pPr algn="just"/>
                      <a:r>
                        <a:rPr lang="it-IT" dirty="0"/>
                        <a:t>Il  sistema  dovrà interfacciarsi  con Google  Book  API per  la  ricerca dei libri  mediante ISBN,  titolo  o autore dell’opera.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RNF_IN_2</a:t>
                      </a:r>
                    </a:p>
                  </a:txBody>
                  <a:tcPr anchor="ctr"/>
                </a:tc>
                <a:tc>
                  <a:txBody>
                    <a:bodyPr/>
                    <a:lstStyle/>
                    <a:p>
                      <a:pPr algn="l"/>
                      <a:r>
                        <a:rPr lang="it-IT" dirty="0"/>
                        <a:t>Servizio dati</a:t>
                      </a:r>
                    </a:p>
                  </a:txBody>
                  <a:tcPr anchor="ctr"/>
                </a:tc>
                <a:tc>
                  <a:txBody>
                    <a:bodyPr/>
                    <a:lstStyle/>
                    <a:p>
                      <a:pPr algn="just"/>
                      <a:r>
                        <a:rPr lang="it-IT" dirty="0"/>
                        <a:t>Il  sistema  userà come  sistema  di </a:t>
                      </a:r>
                    </a:p>
                    <a:p>
                      <a:pPr algn="just"/>
                      <a:r>
                        <a:rPr lang="it-IT" dirty="0"/>
                        <a:t>database MySQL di Oracle Corporation.</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RNF_IN_3</a:t>
                      </a:r>
                    </a:p>
                  </a:txBody>
                  <a:tcPr anchor="ctr"/>
                </a:tc>
                <a:tc>
                  <a:txBody>
                    <a:bodyPr/>
                    <a:lstStyle/>
                    <a:p>
                      <a:pPr algn="l"/>
                      <a:r>
                        <a:rPr lang="it-IT" dirty="0"/>
                        <a:t>Validità ISBN</a:t>
                      </a:r>
                    </a:p>
                  </a:txBody>
                  <a:tcPr anchor="ctr"/>
                </a:tc>
                <a:tc>
                  <a:txBody>
                    <a:bodyPr/>
                    <a:lstStyle/>
                    <a:p>
                      <a:pPr algn="just"/>
                      <a:r>
                        <a:rPr lang="it-IT" dirty="0"/>
                        <a:t>Il  sistema  dovrà interfacciarsi  con </a:t>
                      </a:r>
                    </a:p>
                    <a:p>
                      <a:pPr algn="just"/>
                      <a:r>
                        <a:rPr lang="it-IT" dirty="0"/>
                        <a:t>un servizio web per verificare  la validità  degli  ISBN dei libri.</a:t>
                      </a:r>
                    </a:p>
                  </a:txBody>
                  <a:tcPr/>
                </a:tc>
                <a:tc>
                  <a:txBody>
                    <a:bodyPr/>
                    <a:lstStyle/>
                    <a:p>
                      <a:pPr algn="ctr"/>
                      <a:r>
                        <a:rPr lang="it-IT" dirty="0"/>
                        <a:t>Facile</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10153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Legali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987927928"/>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67255">
                  <a:extLst>
                    <a:ext uri="{9D8B030D-6E8A-4147-A177-3AD203B41FA5}">
                      <a16:colId xmlns:a16="http://schemas.microsoft.com/office/drawing/2014/main" val="498608872"/>
                    </a:ext>
                  </a:extLst>
                </a:gridCol>
                <a:gridCol w="304038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RNF_LE_1</a:t>
                      </a:r>
                    </a:p>
                  </a:txBody>
                  <a:tcPr anchor="ctr"/>
                </a:tc>
                <a:tc>
                  <a:txBody>
                    <a:bodyPr/>
                    <a:lstStyle/>
                    <a:p>
                      <a:pPr algn="l"/>
                      <a:r>
                        <a:rPr lang="it-IT" dirty="0"/>
                        <a:t>GDPR Privacy</a:t>
                      </a:r>
                    </a:p>
                  </a:txBody>
                  <a:tcPr anchor="ctr"/>
                </a:tc>
                <a:tc>
                  <a:txBody>
                    <a:bodyPr/>
                    <a:lstStyle/>
                    <a:p>
                      <a:pPr algn="just"/>
                      <a:r>
                        <a:rPr lang="it-IT" dirty="0"/>
                        <a:t>L’applicazione deve garantire il rispetto delle leggi specificate dal regolamento UE GDPR 2016/679 in termini di protezione e trattamento dei dati personali.</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RNF_LE_2</a:t>
                      </a:r>
                    </a:p>
                  </a:txBody>
                  <a:tcPr anchor="ctr"/>
                </a:tc>
                <a:tc>
                  <a:txBody>
                    <a:bodyPr/>
                    <a:lstStyle/>
                    <a:p>
                      <a:pPr algn="l"/>
                      <a:r>
                        <a:rPr lang="it-IT" dirty="0"/>
                        <a:t>Licenza non </a:t>
                      </a:r>
                    </a:p>
                    <a:p>
                      <a:pPr algn="l"/>
                      <a:r>
                        <a:rPr lang="it-IT" dirty="0"/>
                        <a:t>commerciale</a:t>
                      </a:r>
                    </a:p>
                  </a:txBody>
                  <a:tcPr anchor="ctr"/>
                </a:tc>
                <a:tc>
                  <a:txBody>
                    <a:bodyPr/>
                    <a:lstStyle/>
                    <a:p>
                      <a:pPr algn="just"/>
                      <a:r>
                        <a:rPr lang="it-IT" dirty="0"/>
                        <a:t>L’applicazione dovrà riconoscere l’utilizzo dei servizi esterni utilizzati per fini non commerciali, riconoscendo una menzione di paternità adeguata.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133392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1F89338-9D0C-512D-DA57-A422026073F9}"/>
              </a:ext>
            </a:extLst>
          </p:cNvPr>
          <p:cNvSpPr>
            <a:spLocks noGrp="1"/>
          </p:cNvSpPr>
          <p:nvPr>
            <p:ph type="title"/>
          </p:nvPr>
        </p:nvSpPr>
        <p:spPr>
          <a:xfrm>
            <a:off x="720000" y="2031750"/>
            <a:ext cx="2160000" cy="1080000"/>
          </a:xfrm>
        </p:spPr>
        <p:txBody>
          <a:bodyPr anchor="ctr"/>
          <a:lstStyle/>
          <a:p>
            <a:r>
              <a:rPr lang="it-IT" dirty="0"/>
              <a:t>Francesco Alfonso Barlotti</a:t>
            </a:r>
            <a:br>
              <a:rPr lang="it-IT" dirty="0"/>
            </a:br>
            <a:r>
              <a:rPr lang="it-IT" sz="1600" b="0" dirty="0">
                <a:latin typeface="Assistant" pitchFamily="2" charset="-79"/>
                <a:cs typeface="Assistant" pitchFamily="2" charset="-79"/>
              </a:rPr>
              <a:t>0512110169</a:t>
            </a:r>
            <a:endParaRPr lang="it-IT" b="0" dirty="0">
              <a:latin typeface="Assistant" pitchFamily="2" charset="-79"/>
              <a:cs typeface="Assistant" pitchFamily="2" charset="-79"/>
            </a:endParaRPr>
          </a:p>
        </p:txBody>
      </p:sp>
      <p:sp>
        <p:nvSpPr>
          <p:cNvPr id="10" name="Titolo 9">
            <a:extLst>
              <a:ext uri="{FF2B5EF4-FFF2-40B4-BE49-F238E27FC236}">
                <a16:creationId xmlns:a16="http://schemas.microsoft.com/office/drawing/2014/main" id="{A15F95DC-E43A-F97F-7DBD-A13973D44329}"/>
              </a:ext>
            </a:extLst>
          </p:cNvPr>
          <p:cNvSpPr>
            <a:spLocks noGrp="1"/>
          </p:cNvSpPr>
          <p:nvPr>
            <p:ph type="title" idx="2"/>
          </p:nvPr>
        </p:nvSpPr>
        <p:spPr>
          <a:xfrm>
            <a:off x="3492000" y="2031750"/>
            <a:ext cx="2160000" cy="1080000"/>
          </a:xfrm>
        </p:spPr>
        <p:txBody>
          <a:bodyPr anchor="ctr"/>
          <a:lstStyle/>
          <a:p>
            <a:r>
              <a:rPr lang="it-IT" dirty="0"/>
              <a:t>Giovanni</a:t>
            </a:r>
            <a:br>
              <a:rPr lang="it-IT" dirty="0"/>
            </a:br>
            <a:r>
              <a:rPr lang="it-IT" dirty="0"/>
              <a:t>Manfredi</a:t>
            </a:r>
            <a:br>
              <a:rPr lang="it-IT" dirty="0"/>
            </a:br>
            <a:r>
              <a:rPr lang="it-IT" sz="1600" b="0" dirty="0">
                <a:latin typeface="Assistant" pitchFamily="2" charset="-79"/>
                <a:cs typeface="Assistant" pitchFamily="2" charset="-79"/>
              </a:rPr>
              <a:t>0512112926</a:t>
            </a:r>
            <a:endParaRPr lang="it-IT" b="0" dirty="0">
              <a:latin typeface="Assistant" pitchFamily="2" charset="-79"/>
              <a:cs typeface="Assistant" pitchFamily="2" charset="-79"/>
            </a:endParaRPr>
          </a:p>
        </p:txBody>
      </p:sp>
      <p:sp>
        <p:nvSpPr>
          <p:cNvPr id="12" name="Titolo 11">
            <a:extLst>
              <a:ext uri="{FF2B5EF4-FFF2-40B4-BE49-F238E27FC236}">
                <a16:creationId xmlns:a16="http://schemas.microsoft.com/office/drawing/2014/main" id="{BFA1A0BC-7996-4D4E-7B34-A676D6F0A6B7}"/>
              </a:ext>
            </a:extLst>
          </p:cNvPr>
          <p:cNvSpPr>
            <a:spLocks noGrp="1"/>
          </p:cNvSpPr>
          <p:nvPr>
            <p:ph type="title" idx="4"/>
          </p:nvPr>
        </p:nvSpPr>
        <p:spPr>
          <a:xfrm>
            <a:off x="6264000" y="2031750"/>
            <a:ext cx="2160000" cy="1080000"/>
          </a:xfrm>
        </p:spPr>
        <p:txBody>
          <a:bodyPr anchor="ctr"/>
          <a:lstStyle/>
          <a:p>
            <a:r>
              <a:rPr lang="it-IT" dirty="0"/>
              <a:t>Teodoro</a:t>
            </a:r>
            <a:br>
              <a:rPr lang="it-IT" dirty="0"/>
            </a:br>
            <a:r>
              <a:rPr lang="it-IT" dirty="0"/>
              <a:t>Grauso</a:t>
            </a:r>
            <a:br>
              <a:rPr lang="it-IT" dirty="0"/>
            </a:br>
            <a:r>
              <a:rPr lang="it-IT" sz="1600" b="0" dirty="0"/>
              <a:t>0512111084</a:t>
            </a:r>
            <a:endParaRPr lang="it-IT" b="0" dirty="0"/>
          </a:p>
        </p:txBody>
      </p:sp>
      <p:sp>
        <p:nvSpPr>
          <p:cNvPr id="14" name="Titolo 13">
            <a:extLst>
              <a:ext uri="{FF2B5EF4-FFF2-40B4-BE49-F238E27FC236}">
                <a16:creationId xmlns:a16="http://schemas.microsoft.com/office/drawing/2014/main" id="{D6F5DA61-904C-49E0-FF3C-B3812553133A}"/>
              </a:ext>
            </a:extLst>
          </p:cNvPr>
          <p:cNvSpPr>
            <a:spLocks noGrp="1"/>
          </p:cNvSpPr>
          <p:nvPr>
            <p:ph type="title" idx="6"/>
          </p:nvPr>
        </p:nvSpPr>
        <p:spPr/>
        <p:txBody>
          <a:bodyPr/>
          <a:lstStyle/>
          <a:p>
            <a:r>
              <a:rPr lang="it-IT" dirty="0"/>
              <a:t>Chi siamo?</a:t>
            </a:r>
          </a:p>
        </p:txBody>
      </p:sp>
    </p:spTree>
    <p:extLst>
      <p:ext uri="{BB962C8B-B14F-4D97-AF65-F5344CB8AC3E}">
        <p14:creationId xmlns:p14="http://schemas.microsoft.com/office/powerpoint/2010/main" val="20363676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Operazioni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23280049"/>
              </p:ext>
            </p:extLst>
          </p:nvPr>
        </p:nvGraphicFramePr>
        <p:xfrm>
          <a:off x="720000" y="1432560"/>
          <a:ext cx="7704000" cy="13157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RNF_OP_1</a:t>
                      </a:r>
                    </a:p>
                  </a:txBody>
                  <a:tcPr anchor="ctr"/>
                </a:tc>
                <a:tc>
                  <a:txBody>
                    <a:bodyPr/>
                    <a:lstStyle/>
                    <a:p>
                      <a:pPr algn="l"/>
                      <a:r>
                        <a:rPr lang="it-IT" dirty="0"/>
                        <a:t>Manutenzione</a:t>
                      </a:r>
                    </a:p>
                  </a:txBody>
                  <a:tcPr anchor="ctr"/>
                </a:tc>
                <a:tc>
                  <a:txBody>
                    <a:bodyPr/>
                    <a:lstStyle/>
                    <a:p>
                      <a:pPr algn="just"/>
                      <a:r>
                        <a:rPr lang="it-IT" dirty="0"/>
                        <a:t>La manutenzione e la risoluzione delle problematiche riscontrate nel sistema sono affidate all’Amministratore.</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277786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Performance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651396226"/>
              </p:ext>
            </p:extLst>
          </p:nvPr>
        </p:nvGraphicFramePr>
        <p:xfrm>
          <a:off x="720000" y="1432560"/>
          <a:ext cx="7704000" cy="29921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88235">
                  <a:extLst>
                    <a:ext uri="{9D8B030D-6E8A-4147-A177-3AD203B41FA5}">
                      <a16:colId xmlns:a16="http://schemas.microsoft.com/office/drawing/2014/main" val="498608872"/>
                    </a:ext>
                  </a:extLst>
                </a:gridCol>
                <a:gridCol w="2865120">
                  <a:extLst>
                    <a:ext uri="{9D8B030D-6E8A-4147-A177-3AD203B41FA5}">
                      <a16:colId xmlns:a16="http://schemas.microsoft.com/office/drawing/2014/main" val="3184971111"/>
                    </a:ext>
                  </a:extLst>
                </a:gridCol>
                <a:gridCol w="99500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de-DE" dirty="0"/>
                        <a:t>RNF_PRF_1</a:t>
                      </a:r>
                    </a:p>
                  </a:txBody>
                  <a:tcPr anchor="ctr"/>
                </a:tc>
                <a:tc>
                  <a:txBody>
                    <a:bodyPr/>
                    <a:lstStyle/>
                    <a:p>
                      <a:pPr algn="l"/>
                      <a:r>
                        <a:rPr lang="it-IT" dirty="0"/>
                        <a:t>Ottimizzazione</a:t>
                      </a:r>
                    </a:p>
                  </a:txBody>
                  <a:tcPr anchor="ctr"/>
                </a:tc>
                <a:tc>
                  <a:txBody>
                    <a:bodyPr/>
                    <a:lstStyle/>
                    <a:p>
                      <a:pPr algn="just"/>
                      <a:r>
                        <a:rPr lang="it-IT" dirty="0"/>
                        <a:t>Il sistema realizzerà criteri di ottimizzazione al fine di migliorare l’esperienza utente del lettore.</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de-DE" dirty="0"/>
                        <a:t>RNF_PRF_2</a:t>
                      </a:r>
                      <a:endParaRPr lang="it-IT" dirty="0"/>
                    </a:p>
                  </a:txBody>
                  <a:tcPr anchor="ctr"/>
                </a:tc>
                <a:tc>
                  <a:txBody>
                    <a:bodyPr/>
                    <a:lstStyle/>
                    <a:p>
                      <a:pPr algn="l"/>
                      <a:r>
                        <a:rPr lang="it-IT" dirty="0"/>
                        <a:t>Interfaccia grafica </a:t>
                      </a:r>
                    </a:p>
                    <a:p>
                      <a:pPr algn="l"/>
                      <a:r>
                        <a:rPr lang="it-IT" dirty="0"/>
                        <a:t>minimale</a:t>
                      </a:r>
                    </a:p>
                  </a:txBody>
                  <a:tcPr anchor="ctr"/>
                </a:tc>
                <a:tc>
                  <a:txBody>
                    <a:bodyPr/>
                    <a:lstStyle/>
                    <a:p>
                      <a:pPr algn="just"/>
                      <a:r>
                        <a:rPr lang="it-IT" dirty="0"/>
                        <a:t>Il sistema sarà quanto più leggero e minimale possibile al fine di incrementare le prestazioni, e di conseguenza l’utilizzo, della piattaforma stessa.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r h="370840">
                <a:tc>
                  <a:txBody>
                    <a:bodyPr/>
                    <a:lstStyle/>
                    <a:p>
                      <a:pPr algn="ctr"/>
                      <a:r>
                        <a:rPr lang="it-IT" dirty="0"/>
                        <a:t>RNF_PRF_5</a:t>
                      </a:r>
                    </a:p>
                  </a:txBody>
                  <a:tcPr anchor="ctr"/>
                </a:tc>
                <a:tc>
                  <a:txBody>
                    <a:bodyPr/>
                    <a:lstStyle/>
                    <a:p>
                      <a:pPr algn="l"/>
                      <a:r>
                        <a:rPr lang="it-IT" dirty="0"/>
                        <a:t>Attività</a:t>
                      </a:r>
                    </a:p>
                  </a:txBody>
                  <a:tcPr anchor="ctr"/>
                </a:tc>
                <a:tc>
                  <a:txBody>
                    <a:bodyPr/>
                    <a:lstStyle/>
                    <a:p>
                      <a:pPr algn="just"/>
                      <a:r>
                        <a:rPr lang="it-IT" dirty="0"/>
                        <a:t>Il sistema dovrà garantire una costante e continua attività della piattaforma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559236067"/>
                  </a:ext>
                </a:extLst>
              </a:tr>
            </a:tbl>
          </a:graphicData>
        </a:graphic>
      </p:graphicFrame>
    </p:spTree>
    <p:extLst>
      <p:ext uri="{BB962C8B-B14F-4D97-AF65-F5344CB8AC3E}">
        <p14:creationId xmlns:p14="http://schemas.microsoft.com/office/powerpoint/2010/main" val="2733477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Implementazione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4085208457"/>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74875">
                  <a:extLst>
                    <a:ext uri="{9D8B030D-6E8A-4147-A177-3AD203B41FA5}">
                      <a16:colId xmlns:a16="http://schemas.microsoft.com/office/drawing/2014/main" val="498608872"/>
                    </a:ext>
                  </a:extLst>
                </a:gridCol>
                <a:gridCol w="303276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RNF_IM_1</a:t>
                      </a:r>
                    </a:p>
                  </a:txBody>
                  <a:tcPr anchor="ctr"/>
                </a:tc>
                <a:tc>
                  <a:txBody>
                    <a:bodyPr/>
                    <a:lstStyle/>
                    <a:p>
                      <a:pPr algn="l"/>
                      <a:r>
                        <a:rPr lang="it-IT" dirty="0"/>
                        <a:t>Aggiunta nuove features</a:t>
                      </a:r>
                    </a:p>
                  </a:txBody>
                  <a:tcPr anchor="ctr"/>
                </a:tc>
                <a:tc>
                  <a:txBody>
                    <a:bodyPr/>
                    <a:lstStyle/>
                    <a:p>
                      <a:pPr algn="just"/>
                      <a:r>
                        <a:rPr lang="it-IT" dirty="0"/>
                        <a:t>Il sistema dovrà essere in grado di adattarsi completamente ai features che verranno aggiunte nel tempo, evitando, quanto più possibile, errori di sistema.</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RNF_IM_2</a:t>
                      </a:r>
                    </a:p>
                  </a:txBody>
                  <a:tcPr anchor="ctr"/>
                </a:tc>
                <a:tc>
                  <a:txBody>
                    <a:bodyPr/>
                    <a:lstStyle/>
                    <a:p>
                      <a:pPr algn="l"/>
                      <a:r>
                        <a:rPr lang="it-IT" dirty="0"/>
                        <a:t>Linguaggi</a:t>
                      </a:r>
                    </a:p>
                  </a:txBody>
                  <a:tcPr anchor="ctr"/>
                </a:tc>
                <a:tc>
                  <a:txBody>
                    <a:bodyPr/>
                    <a:lstStyle/>
                    <a:p>
                      <a:pPr algn="just"/>
                      <a:r>
                        <a:rPr lang="it-IT" dirty="0"/>
                        <a:t>Il sistema sarà sviluppato e manutenuto attraverso il linguaggio di programmazione Java lato server, Javascript lato client e MySQL per il database.</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276405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2893270110"/>
              </p:ext>
            </p:extLst>
          </p:nvPr>
        </p:nvGraphicFramePr>
        <p:xfrm>
          <a:off x="720000" y="1868170"/>
          <a:ext cx="7704000" cy="140716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r>
                        <a:rPr lang="it-IT" dirty="0"/>
                        <a:t>SC_GLB_1: Aggiunta manualmente di un libro non presente nella piattaforma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r>
                        <a:rPr lang="it-IT" dirty="0"/>
                        <a:t>Elisa: Lettore.</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r>
                        <a:rPr lang="it-IT" dirty="0"/>
                        <a:t>Il lettore inserisce manualmente il libro, che non risulta essere presente nel database della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421875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53966081"/>
              </p:ext>
            </p:extLst>
          </p:nvPr>
        </p:nvGraphicFramePr>
        <p:xfrm>
          <a:off x="720000" y="1432560"/>
          <a:ext cx="7704000" cy="183388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vuole iniziare a leggere un nuovo libro e tenerne traccia per la sua sessione di lettura. Si collega alla piattaforma e si trasferisce alla pagina di ricerca. </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visualizza  un  form  di  ricerca  per l’inserimento dei dati del libro da ricercare.</a:t>
                      </a:r>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295856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468088571"/>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inserisce il nome del libro da aggiungere ed attende l’esito della ricerca.</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provvede a verificare la corrispondenza della ricerca, ma la ricerca non ha prodotto risultati. Il sistema comunica a Elisa l’assenza del libro e la possibilità di inserirlo manualmente.</a:t>
                      </a:r>
                    </a:p>
                  </a:txBody>
                  <a:tcPr/>
                </a:tc>
                <a:extLst>
                  <a:ext uri="{0D108BD9-81ED-4DB2-BD59-A6C34878D82A}">
                    <a16:rowId xmlns:a16="http://schemas.microsoft.com/office/drawing/2014/main" val="3525057078"/>
                  </a:ext>
                </a:extLst>
              </a:tr>
              <a:tr h="370840">
                <a:tc>
                  <a:txBody>
                    <a:bodyPr/>
                    <a:lstStyle/>
                    <a:p>
                      <a:pPr algn="just"/>
                      <a:r>
                        <a:rPr lang="it-IT" dirty="0"/>
                        <a:t>Elisa seleziona l’inserimento manualmente del libro.</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265948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169045973"/>
              </p:ext>
            </p:extLst>
          </p:nvPr>
        </p:nvGraphicFramePr>
        <p:xfrm>
          <a:off x="720000" y="1432560"/>
          <a:ext cx="7704000" cy="32054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visualizza la pagina per l’inserimento dei dati.</a:t>
                      </a:r>
                    </a:p>
                  </a:txBody>
                  <a:tcPr/>
                </a:tc>
                <a:extLst>
                  <a:ext uri="{0D108BD9-81ED-4DB2-BD59-A6C34878D82A}">
                    <a16:rowId xmlns:a16="http://schemas.microsoft.com/office/drawing/2014/main" val="100465884"/>
                  </a:ext>
                </a:extLst>
              </a:tr>
              <a:tr h="370840">
                <a:tc>
                  <a:txBody>
                    <a:bodyPr/>
                    <a:lstStyle/>
                    <a:p>
                      <a:pPr algn="just"/>
                      <a:r>
                        <a:rPr lang="it-IT" dirty="0"/>
                        <a:t>Elisa controlla i dati richiesti ed inserisce “Le avventure di Christian” come Titolo, “Vincenza Ladanza” come Autore, “9785142293459” come ISBN e conferma l’aggiunta del libro.</a:t>
                      </a:r>
                    </a:p>
                  </a:txBody>
                  <a:tcPr/>
                </a:tc>
                <a:tc>
                  <a:txBody>
                    <a:bodyPr/>
                    <a:lstStyle/>
                    <a:p>
                      <a:pPr algn="just"/>
                      <a:endParaRPr lang="it-IT" dirty="0"/>
                    </a:p>
                  </a:txBody>
                  <a:tcPr/>
                </a:tc>
                <a:extLst>
                  <a:ext uri="{0D108BD9-81ED-4DB2-BD59-A6C34878D82A}">
                    <a16:rowId xmlns:a16="http://schemas.microsoft.com/office/drawing/2014/main" val="3525057078"/>
                  </a:ext>
                </a:extLst>
              </a:tr>
              <a:tr h="144780">
                <a:tc>
                  <a:txBody>
                    <a:bodyPr/>
                    <a:lstStyle/>
                    <a:p>
                      <a:pPr algn="just"/>
                      <a:endParaRPr lang="it-IT" dirty="0"/>
                    </a:p>
                  </a:txBody>
                  <a:tcPr/>
                </a:tc>
                <a:tc>
                  <a:txBody>
                    <a:bodyPr/>
                    <a:lstStyle/>
                    <a:p>
                      <a:pPr algn="just"/>
                      <a:r>
                        <a:rPr lang="it-IT" dirty="0"/>
                        <a:t>Il sistema controlla che tutti i campi obbligatori siano stati inseriti. Il sistema controlla l’IBSN, se inserito, sia corretto e non sia associato ad un altro già esistente. In seguito, il sistema comunica a Elisa che l’aggiunta del libro ha avuto esito positivo.</a:t>
                      </a:r>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4262161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3982913839"/>
              </p:ext>
            </p:extLst>
          </p:nvPr>
        </p:nvGraphicFramePr>
        <p:xfrm>
          <a:off x="720000" y="1761490"/>
          <a:ext cx="7704000" cy="162052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SC_GC_1: Modifica della classifica.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Francesco: Lettore.</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Dopo  la  generazione  della  classifica,  si  assegna  il  punteggio  ai partecipanti  della competizione e con il relativo aggiornamento delle posizioni.</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29918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257609201"/>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Francesco, appassionato di lettura, è registrato da diverso tempo nel sistema ed intende leggere il romanzo “Guerra e pace”, di cui ne ha letto gran parte. Francesco continua quindi la sua lettura impostando una sessione.</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al termine della sessione di lettura dell’utente, incrementa il contatore dei minuti totali letti e ricalcolerà il punteggio dell’utente. Al termine di tale operazione, il sistema aggiornerà la classifica e, se necessario, effettuerà le correzioni delle posizioni dei partecipanti.</a:t>
                      </a:r>
                    </a:p>
                  </a:txBody>
                  <a:tcPr/>
                </a:tc>
                <a:extLst>
                  <a:ext uri="{0D108BD9-81ED-4DB2-BD59-A6C34878D82A}">
                    <a16:rowId xmlns:a16="http://schemas.microsoft.com/office/drawing/2014/main" val="3525057078"/>
                  </a:ext>
                </a:extLst>
              </a:tr>
              <a:tr h="144780">
                <a:tc>
                  <a:txBody>
                    <a:bodyPr/>
                    <a:lstStyle/>
                    <a:p>
                      <a:pPr algn="just"/>
                      <a:r>
                        <a:rPr lang="it-IT" dirty="0"/>
                        <a:t>Francesco, dopo la sessione di lettura, si reca </a:t>
                      </a:r>
                    </a:p>
                    <a:p>
                      <a:pPr algn="just"/>
                      <a:r>
                        <a:rPr lang="it-IT" dirty="0"/>
                        <a:t>nella schermata della classifica.</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155276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377292893"/>
              </p:ext>
            </p:extLst>
          </p:nvPr>
        </p:nvGraphicFramePr>
        <p:xfrm>
          <a:off x="720000" y="2052321"/>
          <a:ext cx="7704000" cy="1620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elabora la classifica e la visualizza </a:t>
                      </a:r>
                    </a:p>
                    <a:p>
                      <a:pPr algn="just"/>
                      <a:r>
                        <a:rPr lang="it-IT" dirty="0"/>
                        <a:t>nella schermata apposita.</a:t>
                      </a:r>
                    </a:p>
                  </a:txBody>
                  <a:tcPr/>
                </a:tc>
                <a:extLst>
                  <a:ext uri="{0D108BD9-81ED-4DB2-BD59-A6C34878D82A}">
                    <a16:rowId xmlns:a16="http://schemas.microsoft.com/office/drawing/2014/main" val="100465884"/>
                  </a:ext>
                </a:extLst>
              </a:tr>
              <a:tr h="370840">
                <a:tc>
                  <a:txBody>
                    <a:bodyPr/>
                    <a:lstStyle/>
                    <a:p>
                      <a:pPr algn="just"/>
                      <a:r>
                        <a:rPr lang="it-IT" dirty="0"/>
                        <a:t>Francesco scorre la classifica finché non trova </a:t>
                      </a:r>
                    </a:p>
                    <a:p>
                      <a:pPr algn="just"/>
                      <a:r>
                        <a:rPr lang="it-IT" dirty="0"/>
                        <a:t>il suo nome utente per visualizzare il risultato ottenuto.</a:t>
                      </a:r>
                    </a:p>
                  </a:txBody>
                  <a:tcPr/>
                </a:tc>
                <a:tc>
                  <a:txBody>
                    <a:bodyPr/>
                    <a:lstStyle/>
                    <a:p>
                      <a:pPr algn="just"/>
                      <a:endParaRPr lang="it-IT" dirty="0"/>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136460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1CF808-3D3D-255B-74D4-37255B686FF9}"/>
              </a:ext>
            </a:extLst>
          </p:cNvPr>
          <p:cNvSpPr>
            <a:spLocks noGrp="1"/>
          </p:cNvSpPr>
          <p:nvPr>
            <p:ph type="title"/>
          </p:nvPr>
        </p:nvSpPr>
        <p:spPr/>
        <p:txBody>
          <a:bodyPr/>
          <a:lstStyle/>
          <a:p>
            <a:r>
              <a:rPr lang="it-IT" dirty="0"/>
              <a:t>Obiettivo Del Sistema</a:t>
            </a:r>
          </a:p>
        </p:txBody>
      </p:sp>
      <p:sp>
        <p:nvSpPr>
          <p:cNvPr id="3" name="Sottotitolo 2">
            <a:extLst>
              <a:ext uri="{FF2B5EF4-FFF2-40B4-BE49-F238E27FC236}">
                <a16:creationId xmlns:a16="http://schemas.microsoft.com/office/drawing/2014/main" id="{C0AEE1AA-7996-624C-93CB-87834C128FF1}"/>
              </a:ext>
            </a:extLst>
          </p:cNvPr>
          <p:cNvSpPr>
            <a:spLocks noGrp="1"/>
          </p:cNvSpPr>
          <p:nvPr>
            <p:ph type="subTitle" idx="1"/>
          </p:nvPr>
        </p:nvSpPr>
        <p:spPr>
          <a:xfrm rot="-458">
            <a:off x="821002" y="1740330"/>
            <a:ext cx="7501996" cy="1800000"/>
          </a:xfrm>
        </p:spPr>
        <p:txBody>
          <a:bodyPr anchor="ctr"/>
          <a:lstStyle/>
          <a:p>
            <a:pPr marL="139700" indent="0" algn="just">
              <a:buNone/>
            </a:pPr>
            <a:r>
              <a:rPr lang="it-IT" dirty="0"/>
              <a:t>Il focus principale di </a:t>
            </a:r>
            <a:r>
              <a:rPr lang="it-IT" b="1" dirty="0"/>
              <a:t>Bookster</a:t>
            </a:r>
            <a:r>
              <a:rPr lang="it-IT" dirty="0"/>
              <a:t> è quello di </a:t>
            </a:r>
            <a:r>
              <a:rPr lang="it-IT" b="1" dirty="0"/>
              <a:t>promuovere la lettura </a:t>
            </a:r>
            <a:r>
              <a:rPr lang="it-IT" dirty="0"/>
              <a:t>tra tutte le fasce d'età, con l'obiettivo di ridurre nel medio-lungo termine il fenomeno della dispersione della lettura.</a:t>
            </a:r>
          </a:p>
          <a:p>
            <a:pPr marL="139700" indent="0" algn="just">
              <a:buNone/>
            </a:pPr>
            <a:endParaRPr lang="it-IT" dirty="0"/>
          </a:p>
          <a:p>
            <a:pPr marL="139700" indent="0" algn="just">
              <a:buNone/>
            </a:pPr>
            <a:r>
              <a:rPr lang="it-IT" dirty="0"/>
              <a:t>Per raggiungere questo obiettivo, Bookster utilizza un </a:t>
            </a:r>
            <a:r>
              <a:rPr lang="it-IT" b="1" dirty="0"/>
              <a:t>approccio innovativo e</a:t>
            </a:r>
            <a:r>
              <a:rPr lang="it-IT" dirty="0"/>
              <a:t> </a:t>
            </a:r>
            <a:r>
              <a:rPr lang="it-IT" b="1" dirty="0"/>
              <a:t>tecnologico </a:t>
            </a:r>
            <a:r>
              <a:rPr lang="it-IT" dirty="0"/>
              <a:t>per sensibilizzare e avvicinare le persone al mondo della lettura. Grazie alla piattaforma web, i lettori hanno la possibilità di creare una tracklist personalizzata delle proprie letture.</a:t>
            </a:r>
          </a:p>
        </p:txBody>
      </p:sp>
    </p:spTree>
    <p:extLst>
      <p:ext uri="{BB962C8B-B14F-4D97-AF65-F5344CB8AC3E}">
        <p14:creationId xmlns:p14="http://schemas.microsoft.com/office/powerpoint/2010/main" val="3566821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3534156119"/>
              </p:ext>
            </p:extLst>
          </p:nvPr>
        </p:nvGraphicFramePr>
        <p:xfrm>
          <a:off x="720000" y="1941830"/>
          <a:ext cx="7704000" cy="125984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SC_GU_1: Registrazione di un nuovo utente.</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Ospite: Mario.</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L’Ospite intende registrarsi alla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633059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772867705"/>
              </p:ext>
            </p:extLst>
          </p:nvPr>
        </p:nvGraphicFramePr>
        <p:xfrm>
          <a:off x="720000" y="1432560"/>
          <a:ext cx="7704000" cy="35102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Mario, giovane lettore, intende migliorare le sessioni di lettura affidandosi alla piattaforma Bookster, decide quindi di recarsi nella pagina di registrazione e di registrarsi.</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fontAlgn="base"/>
                      <a:r>
                        <a:rPr lang="it-IT" sz="1400" b="0" i="0" u="none" strike="noStrike" cap="none" dirty="0">
                          <a:solidFill>
                            <a:srgbClr val="000000"/>
                          </a:solidFill>
                          <a:effectLst/>
                          <a:latin typeface="Arial"/>
                          <a:ea typeface="Arial"/>
                          <a:cs typeface="Arial"/>
                          <a:sym typeface="Arial"/>
                        </a:rPr>
                        <a:t>Il sistema mostrerà un form per l’inserimento dei dati personali.</a:t>
                      </a:r>
                    </a:p>
                  </a:txBody>
                  <a:tcPr/>
                </a:tc>
                <a:extLst>
                  <a:ext uri="{0D108BD9-81ED-4DB2-BD59-A6C34878D82A}">
                    <a16:rowId xmlns:a16="http://schemas.microsoft.com/office/drawing/2014/main" val="3525057078"/>
                  </a:ext>
                </a:extLst>
              </a:tr>
              <a:tr h="144780">
                <a:tc>
                  <a:txBody>
                    <a:bodyPr/>
                    <a:lstStyle/>
                    <a:p>
                      <a:pPr algn="just"/>
                      <a:r>
                        <a:rPr lang="it-IT" sz="1400" b="0" i="0" u="none" strike="noStrike" cap="none" dirty="0">
                          <a:solidFill>
                            <a:srgbClr val="000000"/>
                          </a:solidFill>
                          <a:effectLst/>
                          <a:latin typeface="Arial"/>
                          <a:ea typeface="Arial"/>
                          <a:cs typeface="Arial"/>
                          <a:sym typeface="Arial"/>
                        </a:rPr>
                        <a:t>Mario, quindi, inserirà quindi tutti i dati richiesti dal sistema, assicurandosi di rispettare le regole sintattiche. Al termine di questo controllo, conferma la registrazione.</a:t>
                      </a:r>
                      <a:endParaRPr lang="it-IT" dirty="0"/>
                    </a:p>
                  </a:txBody>
                  <a:tcPr/>
                </a:tc>
                <a:tc>
                  <a:txBody>
                    <a:bodyPr/>
                    <a:lstStyle/>
                    <a:p>
                      <a:pPr algn="just"/>
                      <a:endParaRPr lang="it-IT" dirty="0"/>
                    </a:p>
                  </a:txBody>
                  <a:tcPr/>
                </a:tc>
                <a:extLst>
                  <a:ext uri="{0D108BD9-81ED-4DB2-BD59-A6C34878D82A}">
                    <a16:rowId xmlns:a16="http://schemas.microsoft.com/office/drawing/2014/main" val="2165209857"/>
                  </a:ext>
                </a:extLst>
              </a:tr>
              <a:tr h="144780">
                <a:tc>
                  <a:txBody>
                    <a:bodyPr/>
                    <a:lstStyle/>
                    <a:p>
                      <a:pPr algn="just"/>
                      <a:endParaRPr lang="it-IT"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effettuati tutti i controlli, completerà la registrazione inserendo il nuovo utente nel database e lo reindirizzerà alla homepage.</a:t>
                      </a:r>
                    </a:p>
                  </a:txBody>
                  <a:tcPr/>
                </a:tc>
                <a:extLst>
                  <a:ext uri="{0D108BD9-81ED-4DB2-BD59-A6C34878D82A}">
                    <a16:rowId xmlns:a16="http://schemas.microsoft.com/office/drawing/2014/main" val="1258342674"/>
                  </a:ext>
                </a:extLst>
              </a:tr>
            </a:tbl>
          </a:graphicData>
        </a:graphic>
      </p:graphicFrame>
    </p:spTree>
    <p:extLst>
      <p:ext uri="{BB962C8B-B14F-4D97-AF65-F5344CB8AC3E}">
        <p14:creationId xmlns:p14="http://schemas.microsoft.com/office/powerpoint/2010/main" val="3446747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Use Case Model</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EDD86419-E8E4-D939-EBB2-06A032BA3C87}"/>
              </a:ext>
            </a:extLst>
          </p:cNvPr>
          <p:cNvPicPr>
            <a:picLocks noChangeAspect="1"/>
          </p:cNvPicPr>
          <p:nvPr/>
        </p:nvPicPr>
        <p:blipFill>
          <a:blip r:embed="rId3"/>
          <a:stretch>
            <a:fillRect/>
          </a:stretch>
        </p:blipFill>
        <p:spPr>
          <a:xfrm>
            <a:off x="2650394" y="1432560"/>
            <a:ext cx="3843211" cy="3497580"/>
          </a:xfrm>
          <a:prstGeom prst="rect">
            <a:avLst/>
          </a:prstGeom>
        </p:spPr>
      </p:pic>
    </p:spTree>
    <p:extLst>
      <p:ext uri="{BB962C8B-B14F-4D97-AF65-F5344CB8AC3E}">
        <p14:creationId xmlns:p14="http://schemas.microsoft.com/office/powerpoint/2010/main" val="3117123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965080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 name="Titolo 3">
            <a:extLst>
              <a:ext uri="{FF2B5EF4-FFF2-40B4-BE49-F238E27FC236}">
                <a16:creationId xmlns:a16="http://schemas.microsoft.com/office/drawing/2014/main" id="{93BA8B96-EE55-E011-E537-058D0747F7E2}"/>
              </a:ext>
            </a:extLst>
          </p:cNvPr>
          <p:cNvSpPr>
            <a:spLocks noGrp="1"/>
          </p:cNvSpPr>
          <p:nvPr>
            <p:ph type="title" idx="2"/>
          </p:nvPr>
        </p:nvSpPr>
        <p:spPr>
          <a:xfrm>
            <a:off x="3428850" y="1188000"/>
            <a:ext cx="2286300" cy="450300"/>
          </a:xfrm>
        </p:spPr>
        <p:txBody>
          <a:bodyPr/>
          <a:lstStyle/>
          <a:p>
            <a:r>
              <a:rPr lang="it-IT" dirty="0"/>
              <a:t>Control</a:t>
            </a:r>
          </a:p>
        </p:txBody>
      </p:sp>
      <p:sp>
        <p:nvSpPr>
          <p:cNvPr id="6" name="Titolo 5">
            <a:extLst>
              <a:ext uri="{FF2B5EF4-FFF2-40B4-BE49-F238E27FC236}">
                <a16:creationId xmlns:a16="http://schemas.microsoft.com/office/drawing/2014/main" id="{CF9E90E1-9658-496D-A688-6C1C7DC83EC2}"/>
              </a:ext>
            </a:extLst>
          </p:cNvPr>
          <p:cNvSpPr>
            <a:spLocks noGrp="1"/>
          </p:cNvSpPr>
          <p:nvPr>
            <p:ph type="title" idx="4"/>
          </p:nvPr>
        </p:nvSpPr>
        <p:spPr>
          <a:xfrm>
            <a:off x="6137694" y="1187989"/>
            <a:ext cx="2286300" cy="450300"/>
          </a:xfrm>
        </p:spPr>
        <p:txBody>
          <a:bodyPr/>
          <a:lstStyle/>
          <a:p>
            <a:r>
              <a:rPr lang="it-IT" dirty="0"/>
              <a:t>Entity</a:t>
            </a:r>
          </a:p>
        </p:txBody>
      </p:sp>
      <p:sp>
        <p:nvSpPr>
          <p:cNvPr id="8" name="Titolo 7">
            <a:extLst>
              <a:ext uri="{FF2B5EF4-FFF2-40B4-BE49-F238E27FC236}">
                <a16:creationId xmlns:a16="http://schemas.microsoft.com/office/drawing/2014/main" id="{9E4B8DD4-374E-9AEA-CE3E-DFE3821F06F5}"/>
              </a:ext>
            </a:extLst>
          </p:cNvPr>
          <p:cNvSpPr>
            <a:spLocks noGrp="1"/>
          </p:cNvSpPr>
          <p:nvPr>
            <p:ph type="title" idx="6"/>
          </p:nvPr>
        </p:nvSpPr>
        <p:spPr>
          <a:xfrm>
            <a:off x="720000" y="540000"/>
            <a:ext cx="7704000" cy="648000"/>
          </a:xfrm>
        </p:spPr>
        <p:txBody>
          <a:bodyPr/>
          <a:lstStyle/>
          <a:p>
            <a:pPr algn="l"/>
            <a:r>
              <a:rPr lang="it-IT" dirty="0">
                <a:solidFill>
                  <a:srgbClr val="595959"/>
                </a:solidFill>
                <a:latin typeface="Anaheim"/>
                <a:ea typeface="Anaheim"/>
                <a:cs typeface="Anaheim"/>
                <a:sym typeface="Anaheim"/>
              </a:rPr>
              <a:t>6. Use Case</a:t>
            </a:r>
            <a:endParaRPr lang="it-IT" dirty="0"/>
          </a:p>
        </p:txBody>
      </p:sp>
      <p:sp>
        <p:nvSpPr>
          <p:cNvPr id="9" name="Titolo 3">
            <a:extLst>
              <a:ext uri="{FF2B5EF4-FFF2-40B4-BE49-F238E27FC236}">
                <a16:creationId xmlns:a16="http://schemas.microsoft.com/office/drawing/2014/main" id="{6EEF8978-47AB-2FBF-D3EB-0A5B929C793B}"/>
              </a:ext>
            </a:extLst>
          </p:cNvPr>
          <p:cNvSpPr txBox="1">
            <a:spLocks/>
          </p:cNvSpPr>
          <p:nvPr/>
        </p:nvSpPr>
        <p:spPr>
          <a:xfrm>
            <a:off x="719995" y="1187989"/>
            <a:ext cx="2286300" cy="45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Boundary</a:t>
            </a:r>
          </a:p>
        </p:txBody>
      </p:sp>
      <p:sp>
        <p:nvSpPr>
          <p:cNvPr id="12" name="Titolo 3">
            <a:extLst>
              <a:ext uri="{FF2B5EF4-FFF2-40B4-BE49-F238E27FC236}">
                <a16:creationId xmlns:a16="http://schemas.microsoft.com/office/drawing/2014/main" id="{95546DB3-EB35-17C8-5D1D-174A05D4706F}"/>
              </a:ext>
            </a:extLst>
          </p:cNvPr>
          <p:cNvSpPr txBox="1">
            <a:spLocks/>
          </p:cNvSpPr>
          <p:nvPr/>
        </p:nvSpPr>
        <p:spPr>
          <a:xfrm>
            <a:off x="719995" y="1638288"/>
            <a:ext cx="2286300"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a:t>RicercaLibroBoundary</a:t>
            </a:r>
          </a:p>
          <a:p>
            <a:pPr marL="285750" indent="-285750" algn="l">
              <a:buFont typeface="Arial" panose="020B0604020202020204" pitchFamily="34" charset="0"/>
              <a:buChar char="•"/>
            </a:pPr>
            <a:r>
              <a:rPr lang="it-IT" sz="1600" b="0" dirty="0"/>
              <a:t>RicercaLibroForm</a:t>
            </a:r>
          </a:p>
          <a:p>
            <a:pPr marL="285750" indent="-285750" algn="l">
              <a:buFont typeface="Arial" panose="020B0604020202020204" pitchFamily="34" charset="0"/>
              <a:buChar char="•"/>
            </a:pPr>
            <a:r>
              <a:rPr lang="it-IT" sz="1600" b="0" dirty="0"/>
              <a:t>VisualizzaSchedaLibroButton</a:t>
            </a:r>
          </a:p>
          <a:p>
            <a:pPr marL="285750" indent="-285750" algn="l">
              <a:buFont typeface="Arial" panose="020B0604020202020204" pitchFamily="34" charset="0"/>
              <a:buChar char="•"/>
            </a:pPr>
            <a:r>
              <a:rPr lang="it-IT" sz="1600" b="0" dirty="0"/>
              <a:t>InserisciLibroButton</a:t>
            </a:r>
          </a:p>
        </p:txBody>
      </p:sp>
      <p:sp>
        <p:nvSpPr>
          <p:cNvPr id="13" name="Titolo 3">
            <a:extLst>
              <a:ext uri="{FF2B5EF4-FFF2-40B4-BE49-F238E27FC236}">
                <a16:creationId xmlns:a16="http://schemas.microsoft.com/office/drawing/2014/main" id="{C0971BD6-5C38-FAEF-BC47-FFF8450E2C19}"/>
              </a:ext>
            </a:extLst>
          </p:cNvPr>
          <p:cNvSpPr txBox="1">
            <a:spLocks/>
          </p:cNvSpPr>
          <p:nvPr/>
        </p:nvSpPr>
        <p:spPr>
          <a:xfrm>
            <a:off x="3428850" y="1638288"/>
            <a:ext cx="2286300"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a:t>RicercaLibroControl</a:t>
            </a:r>
          </a:p>
          <a:p>
            <a:pPr marL="285750" indent="-285750" algn="l">
              <a:buFont typeface="Arial" panose="020B0604020202020204" pitchFamily="34" charset="0"/>
              <a:buChar char="•"/>
            </a:pPr>
            <a:r>
              <a:rPr lang="it-IT" sz="1600" b="0" dirty="0"/>
              <a:t>InserisciLibroControl</a:t>
            </a:r>
          </a:p>
          <a:p>
            <a:pPr marL="285750" indent="-285750" algn="l">
              <a:buFont typeface="Arial" panose="020B0604020202020204" pitchFamily="34" charset="0"/>
              <a:buChar char="•"/>
            </a:pPr>
            <a:r>
              <a:rPr lang="it-IT" sz="1600" b="0" dirty="0" err="1"/>
              <a:t>VisualizzaSchedaLibroControl</a:t>
            </a:r>
            <a:endParaRPr lang="it-IT" sz="1600" b="0" dirty="0"/>
          </a:p>
        </p:txBody>
      </p:sp>
      <p:sp>
        <p:nvSpPr>
          <p:cNvPr id="14" name="Titolo 3">
            <a:extLst>
              <a:ext uri="{FF2B5EF4-FFF2-40B4-BE49-F238E27FC236}">
                <a16:creationId xmlns:a16="http://schemas.microsoft.com/office/drawing/2014/main" id="{3660360C-FC38-FE05-6694-E8C1970682C5}"/>
              </a:ext>
            </a:extLst>
          </p:cNvPr>
          <p:cNvSpPr txBox="1">
            <a:spLocks/>
          </p:cNvSpPr>
          <p:nvPr/>
        </p:nvSpPr>
        <p:spPr>
          <a:xfrm>
            <a:off x="6137694" y="1638288"/>
            <a:ext cx="2286300"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342900" indent="-342900" algn="l">
              <a:buFont typeface="Arial" panose="020B0604020202020204" pitchFamily="34" charset="0"/>
              <a:buChar char="•"/>
            </a:pPr>
            <a:r>
              <a:rPr lang="it-IT" sz="1600" b="0" dirty="0"/>
              <a:t>Libreria</a:t>
            </a:r>
          </a:p>
          <a:p>
            <a:pPr marL="342900" indent="-342900" algn="l">
              <a:buFont typeface="Arial" panose="020B0604020202020204" pitchFamily="34" charset="0"/>
              <a:buChar char="•"/>
            </a:pPr>
            <a:r>
              <a:rPr lang="it-IT" sz="1600" b="0" dirty="0"/>
              <a:t>Libro</a:t>
            </a:r>
          </a:p>
        </p:txBody>
      </p:sp>
    </p:spTree>
    <p:extLst>
      <p:ext uri="{BB962C8B-B14F-4D97-AF65-F5344CB8AC3E}">
        <p14:creationId xmlns:p14="http://schemas.microsoft.com/office/powerpoint/2010/main" val="1128498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7. Class Diagram</a:t>
            </a:r>
          </a:p>
        </p:txBody>
      </p:sp>
      <p:pic>
        <p:nvPicPr>
          <p:cNvPr id="4" name="Immagine 3">
            <a:extLst>
              <a:ext uri="{FF2B5EF4-FFF2-40B4-BE49-F238E27FC236}">
                <a16:creationId xmlns:a16="http://schemas.microsoft.com/office/drawing/2014/main" id="{52E33D54-5C75-BB89-F4CD-7B6FD6B87823}"/>
              </a:ext>
            </a:extLst>
          </p:cNvPr>
          <p:cNvPicPr>
            <a:picLocks noChangeAspect="1"/>
          </p:cNvPicPr>
          <p:nvPr/>
        </p:nvPicPr>
        <p:blipFill>
          <a:blip r:embed="rId3"/>
          <a:stretch>
            <a:fillRect/>
          </a:stretch>
        </p:blipFill>
        <p:spPr>
          <a:xfrm>
            <a:off x="2818747" y="1188000"/>
            <a:ext cx="3506505" cy="3674896"/>
          </a:xfrm>
          <a:prstGeom prst="rect">
            <a:avLst/>
          </a:prstGeom>
        </p:spPr>
      </p:pic>
    </p:spTree>
    <p:extLst>
      <p:ext uri="{BB962C8B-B14F-4D97-AF65-F5344CB8AC3E}">
        <p14:creationId xmlns:p14="http://schemas.microsoft.com/office/powerpoint/2010/main" val="1313260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8. Sequence Diagram</a:t>
            </a:r>
          </a:p>
        </p:txBody>
      </p:sp>
      <p:pic>
        <p:nvPicPr>
          <p:cNvPr id="3" name="Immagine 2">
            <a:extLst>
              <a:ext uri="{FF2B5EF4-FFF2-40B4-BE49-F238E27FC236}">
                <a16:creationId xmlns:a16="http://schemas.microsoft.com/office/drawing/2014/main" id="{E974F163-697E-386F-3F60-50EE2E076351}"/>
              </a:ext>
            </a:extLst>
          </p:cNvPr>
          <p:cNvPicPr>
            <a:picLocks noChangeAspect="1"/>
          </p:cNvPicPr>
          <p:nvPr/>
        </p:nvPicPr>
        <p:blipFill>
          <a:blip r:embed="rId3"/>
          <a:stretch>
            <a:fillRect/>
          </a:stretch>
        </p:blipFill>
        <p:spPr>
          <a:xfrm>
            <a:off x="2334949" y="1188000"/>
            <a:ext cx="4474102" cy="3909060"/>
          </a:xfrm>
          <a:prstGeom prst="rect">
            <a:avLst/>
          </a:prstGeom>
        </p:spPr>
      </p:pic>
    </p:spTree>
    <p:extLst>
      <p:ext uri="{BB962C8B-B14F-4D97-AF65-F5344CB8AC3E}">
        <p14:creationId xmlns:p14="http://schemas.microsoft.com/office/powerpoint/2010/main" val="385986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9. Activity Diagram</a:t>
            </a:r>
          </a:p>
        </p:txBody>
      </p:sp>
      <p:pic>
        <p:nvPicPr>
          <p:cNvPr id="4" name="Immagine 3">
            <a:extLst>
              <a:ext uri="{FF2B5EF4-FFF2-40B4-BE49-F238E27FC236}">
                <a16:creationId xmlns:a16="http://schemas.microsoft.com/office/drawing/2014/main" id="{68D5E82F-4417-5922-ACAE-D88E9EEA9B66}"/>
              </a:ext>
            </a:extLst>
          </p:cNvPr>
          <p:cNvPicPr>
            <a:picLocks noChangeAspect="1"/>
          </p:cNvPicPr>
          <p:nvPr/>
        </p:nvPicPr>
        <p:blipFill>
          <a:blip r:embed="rId3"/>
          <a:stretch>
            <a:fillRect/>
          </a:stretch>
        </p:blipFill>
        <p:spPr>
          <a:xfrm>
            <a:off x="4572000" y="0"/>
            <a:ext cx="3452648" cy="5143500"/>
          </a:xfrm>
          <a:prstGeom prst="rect">
            <a:avLst/>
          </a:prstGeom>
        </p:spPr>
      </p:pic>
    </p:spTree>
    <p:extLst>
      <p:ext uri="{BB962C8B-B14F-4D97-AF65-F5344CB8AC3E}">
        <p14:creationId xmlns:p14="http://schemas.microsoft.com/office/powerpoint/2010/main" val="3810788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SDD</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92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0" y="1909956"/>
            <a:ext cx="5228669" cy="2901121"/>
          </a:xfrm>
          <a:prstGeom prst="rect">
            <a:avLst/>
          </a:prstGeom>
        </p:spPr>
      </p:pic>
    </p:spTree>
    <p:extLst>
      <p:ext uri="{BB962C8B-B14F-4D97-AF65-F5344CB8AC3E}">
        <p14:creationId xmlns:p14="http://schemas.microsoft.com/office/powerpoint/2010/main" val="337662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olo 18">
            <a:extLst>
              <a:ext uri="{FF2B5EF4-FFF2-40B4-BE49-F238E27FC236}">
                <a16:creationId xmlns:a16="http://schemas.microsoft.com/office/drawing/2014/main" id="{1F293AC2-3809-6B8D-D5DD-57793D0CDA9F}"/>
              </a:ext>
            </a:extLst>
          </p:cNvPr>
          <p:cNvSpPr>
            <a:spLocks noGrp="1"/>
          </p:cNvSpPr>
          <p:nvPr>
            <p:ph type="title"/>
          </p:nvPr>
        </p:nvSpPr>
        <p:spPr>
          <a:xfrm>
            <a:off x="720000" y="1702126"/>
            <a:ext cx="2286300" cy="450300"/>
          </a:xfrm>
        </p:spPr>
        <p:txBody>
          <a:bodyPr/>
          <a:lstStyle/>
          <a:p>
            <a:r>
              <a:rPr lang="it-IT" dirty="0"/>
              <a:t>Implementazione</a:t>
            </a:r>
          </a:p>
        </p:txBody>
      </p:sp>
      <p:sp>
        <p:nvSpPr>
          <p:cNvPr id="21" name="Titolo 20">
            <a:extLst>
              <a:ext uri="{FF2B5EF4-FFF2-40B4-BE49-F238E27FC236}">
                <a16:creationId xmlns:a16="http://schemas.microsoft.com/office/drawing/2014/main" id="{62B317CE-8FA5-845C-0B8C-4D880C2000F5}"/>
              </a:ext>
            </a:extLst>
          </p:cNvPr>
          <p:cNvSpPr>
            <a:spLocks noGrp="1"/>
          </p:cNvSpPr>
          <p:nvPr>
            <p:ph type="title" idx="2"/>
          </p:nvPr>
        </p:nvSpPr>
        <p:spPr>
          <a:xfrm>
            <a:off x="3428856" y="1702137"/>
            <a:ext cx="2286300" cy="450300"/>
          </a:xfrm>
        </p:spPr>
        <p:txBody>
          <a:bodyPr/>
          <a:lstStyle/>
          <a:p>
            <a:r>
              <a:rPr lang="it-IT" dirty="0"/>
              <a:t>Organizzazione</a:t>
            </a:r>
          </a:p>
        </p:txBody>
      </p:sp>
      <p:sp>
        <p:nvSpPr>
          <p:cNvPr id="23" name="Titolo 22">
            <a:extLst>
              <a:ext uri="{FF2B5EF4-FFF2-40B4-BE49-F238E27FC236}">
                <a16:creationId xmlns:a16="http://schemas.microsoft.com/office/drawing/2014/main" id="{E2418D30-8AAE-89E1-0D94-9697BE05E3DF}"/>
              </a:ext>
            </a:extLst>
          </p:cNvPr>
          <p:cNvSpPr>
            <a:spLocks noGrp="1"/>
          </p:cNvSpPr>
          <p:nvPr>
            <p:ph type="title" idx="4"/>
          </p:nvPr>
        </p:nvSpPr>
        <p:spPr>
          <a:xfrm>
            <a:off x="6137700" y="1702126"/>
            <a:ext cx="2286300" cy="450300"/>
          </a:xfrm>
        </p:spPr>
        <p:txBody>
          <a:bodyPr/>
          <a:lstStyle/>
          <a:p>
            <a:r>
              <a:rPr lang="it-IT" dirty="0"/>
              <a:t>Comunicazione</a:t>
            </a:r>
          </a:p>
        </p:txBody>
      </p:sp>
      <p:sp>
        <p:nvSpPr>
          <p:cNvPr id="25" name="Titolo 24">
            <a:extLst>
              <a:ext uri="{FF2B5EF4-FFF2-40B4-BE49-F238E27FC236}">
                <a16:creationId xmlns:a16="http://schemas.microsoft.com/office/drawing/2014/main" id="{67400D73-B4AA-14F7-9F5B-0F7D31ED5614}"/>
              </a:ext>
            </a:extLst>
          </p:cNvPr>
          <p:cNvSpPr>
            <a:spLocks noGrp="1"/>
          </p:cNvSpPr>
          <p:nvPr>
            <p:ph type="title" idx="6"/>
          </p:nvPr>
        </p:nvSpPr>
        <p:spPr/>
        <p:txBody>
          <a:bodyPr/>
          <a:lstStyle/>
          <a:p>
            <a:r>
              <a:rPr lang="it-IT" dirty="0"/>
              <a:t>Tecnologie Utilizzate</a:t>
            </a:r>
          </a:p>
        </p:txBody>
      </p:sp>
      <p:pic>
        <p:nvPicPr>
          <p:cNvPr id="41" name="Immagine 40" descr="Immagine che contiene testo, clipart, segnale&#10;&#10;Descrizione generata automaticamente">
            <a:extLst>
              <a:ext uri="{FF2B5EF4-FFF2-40B4-BE49-F238E27FC236}">
                <a16:creationId xmlns:a16="http://schemas.microsoft.com/office/drawing/2014/main" id="{62547401-A053-87D3-3D45-F576BAB5C08F}"/>
              </a:ext>
            </a:extLst>
          </p:cNvPr>
          <p:cNvPicPr>
            <a:picLocks noChangeAspect="1"/>
          </p:cNvPicPr>
          <p:nvPr/>
        </p:nvPicPr>
        <p:blipFill>
          <a:blip r:embed="rId2"/>
          <a:stretch>
            <a:fillRect/>
          </a:stretch>
        </p:blipFill>
        <p:spPr>
          <a:xfrm>
            <a:off x="1104853" y="2152426"/>
            <a:ext cx="1516594" cy="590774"/>
          </a:xfrm>
          <a:prstGeom prst="rect">
            <a:avLst/>
          </a:prstGeom>
        </p:spPr>
      </p:pic>
      <p:pic>
        <p:nvPicPr>
          <p:cNvPr id="45" name="Immagine 44">
            <a:extLst>
              <a:ext uri="{FF2B5EF4-FFF2-40B4-BE49-F238E27FC236}">
                <a16:creationId xmlns:a16="http://schemas.microsoft.com/office/drawing/2014/main" id="{63DC8C5E-10EB-A1CE-8A27-B64D9D79E3B7}"/>
              </a:ext>
            </a:extLst>
          </p:cNvPr>
          <p:cNvPicPr>
            <a:picLocks noChangeAspect="1"/>
          </p:cNvPicPr>
          <p:nvPr/>
        </p:nvPicPr>
        <p:blipFill>
          <a:blip r:embed="rId3"/>
          <a:stretch>
            <a:fillRect/>
          </a:stretch>
        </p:blipFill>
        <p:spPr>
          <a:xfrm>
            <a:off x="3901972" y="2056571"/>
            <a:ext cx="1340056" cy="541849"/>
          </a:xfrm>
          <a:prstGeom prst="rect">
            <a:avLst/>
          </a:prstGeom>
        </p:spPr>
      </p:pic>
      <p:pic>
        <p:nvPicPr>
          <p:cNvPr id="47" name="Immagine 46">
            <a:extLst>
              <a:ext uri="{FF2B5EF4-FFF2-40B4-BE49-F238E27FC236}">
                <a16:creationId xmlns:a16="http://schemas.microsoft.com/office/drawing/2014/main" id="{2E6F058C-CB9F-AB27-CFAF-AAD09776ED20}"/>
              </a:ext>
            </a:extLst>
          </p:cNvPr>
          <p:cNvPicPr>
            <a:picLocks noChangeAspect="1"/>
          </p:cNvPicPr>
          <p:nvPr/>
        </p:nvPicPr>
        <p:blipFill>
          <a:blip r:embed="rId4"/>
          <a:stretch>
            <a:fillRect/>
          </a:stretch>
        </p:blipFill>
        <p:spPr>
          <a:xfrm>
            <a:off x="4005710" y="2598420"/>
            <a:ext cx="1178300" cy="336920"/>
          </a:xfrm>
          <a:prstGeom prst="rect">
            <a:avLst/>
          </a:prstGeom>
        </p:spPr>
      </p:pic>
      <p:pic>
        <p:nvPicPr>
          <p:cNvPr id="49" name="Immagine 48">
            <a:extLst>
              <a:ext uri="{FF2B5EF4-FFF2-40B4-BE49-F238E27FC236}">
                <a16:creationId xmlns:a16="http://schemas.microsoft.com/office/drawing/2014/main" id="{28C12F75-E3D6-9440-3350-D28F725C4F81}"/>
              </a:ext>
            </a:extLst>
          </p:cNvPr>
          <p:cNvPicPr>
            <a:picLocks noChangeAspect="1"/>
          </p:cNvPicPr>
          <p:nvPr/>
        </p:nvPicPr>
        <p:blipFill>
          <a:blip r:embed="rId5"/>
          <a:stretch>
            <a:fillRect/>
          </a:stretch>
        </p:blipFill>
        <p:spPr>
          <a:xfrm>
            <a:off x="1274000" y="2766880"/>
            <a:ext cx="1178300" cy="662794"/>
          </a:xfrm>
          <a:prstGeom prst="rect">
            <a:avLst/>
          </a:prstGeom>
        </p:spPr>
      </p:pic>
      <p:pic>
        <p:nvPicPr>
          <p:cNvPr id="51" name="Immagine 50">
            <a:extLst>
              <a:ext uri="{FF2B5EF4-FFF2-40B4-BE49-F238E27FC236}">
                <a16:creationId xmlns:a16="http://schemas.microsoft.com/office/drawing/2014/main" id="{97E9736B-2CAD-D397-642F-76DD1A1AFC87}"/>
              </a:ext>
            </a:extLst>
          </p:cNvPr>
          <p:cNvPicPr>
            <a:picLocks noChangeAspect="1"/>
          </p:cNvPicPr>
          <p:nvPr/>
        </p:nvPicPr>
        <p:blipFill>
          <a:blip r:embed="rId6"/>
          <a:stretch>
            <a:fillRect/>
          </a:stretch>
        </p:blipFill>
        <p:spPr>
          <a:xfrm>
            <a:off x="6713925" y="2080962"/>
            <a:ext cx="1127056" cy="287487"/>
          </a:xfrm>
          <a:prstGeom prst="rect">
            <a:avLst/>
          </a:prstGeom>
        </p:spPr>
      </p:pic>
      <p:pic>
        <p:nvPicPr>
          <p:cNvPr id="53" name="Immagine 52">
            <a:extLst>
              <a:ext uri="{FF2B5EF4-FFF2-40B4-BE49-F238E27FC236}">
                <a16:creationId xmlns:a16="http://schemas.microsoft.com/office/drawing/2014/main" id="{BCDA8B05-BAAA-06C8-FE44-4237EF90C36B}"/>
              </a:ext>
            </a:extLst>
          </p:cNvPr>
          <p:cNvPicPr>
            <a:picLocks noChangeAspect="1"/>
          </p:cNvPicPr>
          <p:nvPr/>
        </p:nvPicPr>
        <p:blipFill>
          <a:blip r:embed="rId7"/>
          <a:stretch>
            <a:fillRect/>
          </a:stretch>
        </p:blipFill>
        <p:spPr>
          <a:xfrm>
            <a:off x="6617687" y="2463053"/>
            <a:ext cx="1387284" cy="263096"/>
          </a:xfrm>
          <a:prstGeom prst="rect">
            <a:avLst/>
          </a:prstGeom>
        </p:spPr>
      </p:pic>
      <p:pic>
        <p:nvPicPr>
          <p:cNvPr id="55" name="Immagine 54">
            <a:extLst>
              <a:ext uri="{FF2B5EF4-FFF2-40B4-BE49-F238E27FC236}">
                <a16:creationId xmlns:a16="http://schemas.microsoft.com/office/drawing/2014/main" id="{431325F2-5BF3-5CF2-B89D-A3BC899A3590}"/>
              </a:ext>
            </a:extLst>
          </p:cNvPr>
          <p:cNvPicPr>
            <a:picLocks noChangeAspect="1"/>
          </p:cNvPicPr>
          <p:nvPr/>
        </p:nvPicPr>
        <p:blipFill rotWithShape="1">
          <a:blip r:embed="rId8"/>
          <a:srcRect t="27259" b="27408"/>
          <a:stretch/>
        </p:blipFill>
        <p:spPr>
          <a:xfrm>
            <a:off x="6604136" y="2746117"/>
            <a:ext cx="1387283" cy="353758"/>
          </a:xfrm>
          <a:prstGeom prst="rect">
            <a:avLst/>
          </a:prstGeom>
        </p:spPr>
      </p:pic>
      <p:pic>
        <p:nvPicPr>
          <p:cNvPr id="57" name="Immagine 56">
            <a:extLst>
              <a:ext uri="{FF2B5EF4-FFF2-40B4-BE49-F238E27FC236}">
                <a16:creationId xmlns:a16="http://schemas.microsoft.com/office/drawing/2014/main" id="{AA3DDC46-19A4-248C-E738-74416FD35A95}"/>
              </a:ext>
            </a:extLst>
          </p:cNvPr>
          <p:cNvPicPr>
            <a:picLocks noChangeAspect="1"/>
          </p:cNvPicPr>
          <p:nvPr/>
        </p:nvPicPr>
        <p:blipFill>
          <a:blip r:embed="rId9"/>
          <a:stretch>
            <a:fillRect/>
          </a:stretch>
        </p:blipFill>
        <p:spPr>
          <a:xfrm>
            <a:off x="3786006" y="2955336"/>
            <a:ext cx="1632948" cy="450300"/>
          </a:xfrm>
          <a:prstGeom prst="rect">
            <a:avLst/>
          </a:prstGeom>
        </p:spPr>
      </p:pic>
      <p:pic>
        <p:nvPicPr>
          <p:cNvPr id="5" name="Immagine 4">
            <a:extLst>
              <a:ext uri="{FF2B5EF4-FFF2-40B4-BE49-F238E27FC236}">
                <a16:creationId xmlns:a16="http://schemas.microsoft.com/office/drawing/2014/main" id="{C34C941B-6CA0-DBB1-EFC1-4B2D8DA0802F}"/>
              </a:ext>
            </a:extLst>
          </p:cNvPr>
          <p:cNvPicPr>
            <a:picLocks noChangeAspect="1"/>
          </p:cNvPicPr>
          <p:nvPr/>
        </p:nvPicPr>
        <p:blipFill rotWithShape="1">
          <a:blip r:embed="rId10"/>
          <a:srcRect t="18996" b="9949"/>
          <a:stretch/>
        </p:blipFill>
        <p:spPr>
          <a:xfrm>
            <a:off x="1044765" y="3453354"/>
            <a:ext cx="1697730" cy="705318"/>
          </a:xfrm>
          <a:prstGeom prst="rect">
            <a:avLst/>
          </a:prstGeom>
        </p:spPr>
      </p:pic>
    </p:spTree>
    <p:extLst>
      <p:ext uri="{BB962C8B-B14F-4D97-AF65-F5344CB8AC3E}">
        <p14:creationId xmlns:p14="http://schemas.microsoft.com/office/powerpoint/2010/main" val="490837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sp>
        <p:nvSpPr>
          <p:cNvPr id="405" name="Google Shape;405;p42"/>
          <p:cNvSpPr txBox="1">
            <a:spLocks noGrp="1"/>
          </p:cNvSpPr>
          <p:nvPr>
            <p:ph type="subTitle" idx="1"/>
          </p:nvPr>
        </p:nvSpPr>
        <p:spPr>
          <a:xfrm>
            <a:off x="1061000" y="1889952"/>
            <a:ext cx="4667100" cy="3187569"/>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Design Goal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Trade-off</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Scomposizione in sottosistemi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Component Diagram</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Architettura del Sistema</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Deployment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Gestione dei Dati Persistenti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Modello ER</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ER ristrutturato</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Schema logico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degli accessi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del flusso globale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Boundary Use Case</a:t>
            </a:r>
          </a:p>
        </p:txBody>
      </p:sp>
    </p:spTree>
    <p:extLst>
      <p:ext uri="{BB962C8B-B14F-4D97-AF65-F5344CB8AC3E}">
        <p14:creationId xmlns:p14="http://schemas.microsoft.com/office/powerpoint/2010/main" val="619535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860479259"/>
              </p:ext>
            </p:extLst>
          </p:nvPr>
        </p:nvGraphicFramePr>
        <p:xfrm>
          <a:off x="720000" y="1167000"/>
          <a:ext cx="7704000" cy="34188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2</a:t>
                      </a:r>
                    </a:p>
                  </a:txBody>
                  <a:tcPr anchor="ctr"/>
                </a:tc>
                <a:tc>
                  <a:txBody>
                    <a:bodyPr/>
                    <a:lstStyle/>
                    <a:p>
                      <a:r>
                        <a:rPr lang="it-IT" sz="1400" b="0" i="0" u="none" strike="noStrike" cap="none" dirty="0">
                          <a:solidFill>
                            <a:srgbClr val="000000"/>
                          </a:solidFill>
                          <a:effectLst/>
                          <a:latin typeface="Arial"/>
                          <a:ea typeface="Arial"/>
                          <a:cs typeface="Arial"/>
                          <a:sym typeface="Arial"/>
                        </a:rPr>
                        <a:t>DG_1</a:t>
                      </a:r>
                    </a:p>
                    <a:p>
                      <a:r>
                        <a:rPr lang="it-IT" sz="1400" b="0" i="0" u="none" strike="noStrike" cap="none" dirty="0">
                          <a:solidFill>
                            <a:srgbClr val="000000"/>
                          </a:solidFill>
                          <a:effectLst/>
                          <a:latin typeface="Arial"/>
                          <a:ea typeface="Arial"/>
                          <a:cs typeface="Arial"/>
                          <a:sym typeface="Arial"/>
                        </a:rPr>
                        <a:t>Tempi di risposta</a:t>
                      </a:r>
                      <a:endParaRPr lang="it-IT" dirty="0"/>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dei tempi di risposta inferiori ai 10 secondi.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RNF_PRF_4</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9</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Spazio di memoria account inutilizzati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uno spazio di memoria relativamente piccolo (in proporzione al numero di lettori) per contenere gli account inutilizzati.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RNF_PRF_3</a:t>
                      </a:r>
                    </a:p>
                  </a:txBody>
                  <a:tcPr anchor="ctr"/>
                </a:tc>
                <a:extLst>
                  <a:ext uri="{0D108BD9-81ED-4DB2-BD59-A6C34878D82A}">
                    <a16:rowId xmlns:a16="http://schemas.microsoft.com/office/drawing/2014/main" val="92539993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7</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DG_3</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Manutenibilità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grado di garantire una facile manutenibilità ed estensione.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RNF_S_1</a:t>
                      </a:r>
                    </a:p>
                  </a:txBody>
                  <a:tcPr anchor="ctr"/>
                </a:tc>
                <a:extLst>
                  <a:ext uri="{0D108BD9-81ED-4DB2-BD59-A6C34878D82A}">
                    <a16:rowId xmlns:a16="http://schemas.microsoft.com/office/drawing/2014/main" val="1816120176"/>
                  </a:ext>
                </a:extLst>
              </a:tr>
            </a:tbl>
          </a:graphicData>
        </a:graphic>
      </p:graphicFrame>
    </p:spTree>
    <p:extLst>
      <p:ext uri="{BB962C8B-B14F-4D97-AF65-F5344CB8AC3E}">
        <p14:creationId xmlns:p14="http://schemas.microsoft.com/office/powerpoint/2010/main" val="1306164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429229724"/>
              </p:ext>
            </p:extLst>
          </p:nvPr>
        </p:nvGraphicFramePr>
        <p:xfrm>
          <a:off x="720000" y="1167000"/>
          <a:ext cx="7704000" cy="332740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40280">
                  <a:extLst>
                    <a:ext uri="{9D8B030D-6E8A-4147-A177-3AD203B41FA5}">
                      <a16:colId xmlns:a16="http://schemas.microsoft.com/office/drawing/2014/main" val="111951607"/>
                    </a:ext>
                  </a:extLst>
                </a:gridCol>
                <a:gridCol w="140442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Estendibilità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l’aggiunta di nuove funzionalità, essendo che il sistema potrebbe prevedere nuove caratteristiche per gli utenti.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RNF_S_2</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8</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Interfaccia minimale</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un’interfaccia intuitiva, affinché l’utente possa usufruire di tutte le funzionalità che la piattaforma offre.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RNF_PRF_2</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3909883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2384716118"/>
              </p:ext>
            </p:extLst>
          </p:nvPr>
        </p:nvGraphicFramePr>
        <p:xfrm>
          <a:off x="720000" y="1167000"/>
          <a:ext cx="7704000" cy="268732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DG_6</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Compatibilità e scalabilità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compatibile e scalabile rispetto ai dispositivi quali pc, smartphone e tablet.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RNF_OP_1</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Trattamento dei dati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 massima protezione dei dati sensibili degli utenti, procedendo al salvataggio in maniera protetta e sicura.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RNF_LE_1</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539034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625121769"/>
              </p:ext>
            </p:extLst>
          </p:nvPr>
        </p:nvGraphicFramePr>
        <p:xfrm>
          <a:off x="720000" y="1167000"/>
          <a:ext cx="7704000" cy="20472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17420">
                  <a:extLst>
                    <a:ext uri="{9D8B030D-6E8A-4147-A177-3AD203B41FA5}">
                      <a16:colId xmlns:a16="http://schemas.microsoft.com/office/drawing/2014/main" val="111951607"/>
                    </a:ext>
                  </a:extLst>
                </a:gridCol>
                <a:gridCol w="142728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4</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DG_8</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Attività del sistema</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un’attività continua di tutte le sue funzionalità.</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RNF_PRF_5</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5</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DG_9</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Input non validi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in grado di rilevare gli ISBN, che non rispettano la corretta sintassi.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RNF_IN_3</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420564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2556506294"/>
              </p:ext>
            </p:extLst>
          </p:nvPr>
        </p:nvGraphicFramePr>
        <p:xfrm>
          <a:off x="720000" y="122555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Tempo di rilascio </a:t>
                      </a:r>
                      <a:r>
                        <a:rPr lang="it-IT" b="0" dirty="0"/>
                        <a:t>vs Staffing</a:t>
                      </a:r>
                      <a:endParaRPr lang="it-IT" b="1" dirty="0"/>
                    </a:p>
                  </a:txBody>
                  <a:tcPr anchor="ctr"/>
                </a:tc>
                <a:tc>
                  <a:txBody>
                    <a:bodyPr/>
                    <a:lstStyle/>
                    <a:p>
                      <a:pPr algn="just"/>
                      <a:r>
                        <a:rPr lang="it-IT" dirty="0"/>
                        <a:t>L’eventuale aumento delle risorse al progetto non potrebbe incrementare la produttività ed il tempo di rilascio del sistema software. Si preferisce, pertanto, non procedere ad incrementare l’insieme delle risorse, facendo riferimento alle forze a disposizione nell’organico.</a:t>
                      </a:r>
                    </a:p>
                  </a:txBody>
                  <a:tcPr anchor="ctr"/>
                </a:tc>
                <a:extLst>
                  <a:ext uri="{0D108BD9-81ED-4DB2-BD59-A6C34878D82A}">
                    <a16:rowId xmlns:a16="http://schemas.microsoft.com/office/drawing/2014/main" val="1842292035"/>
                  </a:ext>
                </a:extLst>
              </a:tr>
              <a:tr h="370840">
                <a:tc>
                  <a:txBody>
                    <a:bodyPr/>
                    <a:lstStyle/>
                    <a:p>
                      <a:pPr algn="ctr"/>
                      <a:r>
                        <a:rPr lang="it-IT" sz="1400" b="0" i="0" u="none" strike="noStrike" cap="none" dirty="0">
                          <a:solidFill>
                            <a:srgbClr val="000000"/>
                          </a:solidFill>
                          <a:effectLst/>
                          <a:latin typeface="Arial"/>
                          <a:ea typeface="Arial"/>
                          <a:cs typeface="Arial"/>
                          <a:sym typeface="Arial"/>
                        </a:rPr>
                        <a:t>Spazio vs </a:t>
                      </a:r>
                      <a:r>
                        <a:rPr lang="it-IT" sz="1400" b="1" i="0" u="none" strike="noStrike" cap="none" dirty="0">
                          <a:solidFill>
                            <a:srgbClr val="000000"/>
                          </a:solidFill>
                          <a:effectLst/>
                          <a:latin typeface="Arial"/>
                          <a:ea typeface="Arial"/>
                          <a:cs typeface="Arial"/>
                          <a:sym typeface="Arial"/>
                        </a:rPr>
                        <a:t>Velocità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predilige definire dei tempi di risposta non superiori ai 10 secondi a discapito della memoria. È stata definita questa scelta per garantire una maggiore soddisfazione alle richieste inoltrate dai lettori.</a:t>
                      </a:r>
                      <a:endParaRPr lang="it-IT" dirty="0"/>
                    </a:p>
                  </a:txBody>
                  <a:tcPr anchor="ctr"/>
                </a:tc>
                <a:extLst>
                  <a:ext uri="{0D108BD9-81ED-4DB2-BD59-A6C34878D82A}">
                    <a16:rowId xmlns:a16="http://schemas.microsoft.com/office/drawing/2014/main" val="393753003"/>
                  </a:ext>
                </a:extLst>
              </a:tr>
            </a:tbl>
          </a:graphicData>
        </a:graphic>
      </p:graphicFrame>
    </p:spTree>
    <p:extLst>
      <p:ext uri="{BB962C8B-B14F-4D97-AF65-F5344CB8AC3E}">
        <p14:creationId xmlns:p14="http://schemas.microsoft.com/office/powerpoint/2010/main" val="1438243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nvGraphicFramePr>
        <p:xfrm>
          <a:off x="720000" y="1225550"/>
          <a:ext cx="7704000" cy="24739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a:t>
                      </a:r>
                      <a:r>
                        <a:rPr lang="it-IT" sz="1400" b="0" i="0" u="none" strike="noStrike" cap="none" dirty="0">
                          <a:solidFill>
                            <a:srgbClr val="000000"/>
                          </a:solidFill>
                          <a:effectLst/>
                          <a:latin typeface="Arial"/>
                          <a:ea typeface="Arial"/>
                          <a:cs typeface="Arial"/>
                          <a:sym typeface="Arial"/>
                        </a:rPr>
                        <a:t> vs Funzionalità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Essendo i tempi di rilascio stringenti, potranno essere rilasciate meno funzionalità di quelle richieste, ma nei tempi giusti.</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 </a:t>
                      </a:r>
                      <a:r>
                        <a:rPr lang="it-IT" sz="1400" b="0" i="0" u="none" strike="noStrike" cap="none" dirty="0">
                          <a:solidFill>
                            <a:srgbClr val="000000"/>
                          </a:solidFill>
                          <a:effectLst/>
                          <a:latin typeface="Arial"/>
                          <a:ea typeface="Arial"/>
                          <a:cs typeface="Arial"/>
                          <a:sym typeface="Arial"/>
                        </a:rPr>
                        <a:t>vs Qualità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Siccome i tempi di rilascio risultano essere ristretti, il software viene rilasciato nei tempi prefissati con dei bug, e in tempi successivi correggerli, ottenendo un feedback dal committente rispettando i tempi prefissati e definiti.</a:t>
                      </a:r>
                      <a:endParaRPr lang="it-IT" dirty="0"/>
                    </a:p>
                  </a:txBody>
                  <a:tcPr anchor="ctr"/>
                </a:tc>
                <a:extLst>
                  <a:ext uri="{0D108BD9-81ED-4DB2-BD59-A6C34878D82A}">
                    <a16:rowId xmlns:a16="http://schemas.microsoft.com/office/drawing/2014/main" val="88681604"/>
                  </a:ext>
                </a:extLst>
              </a:tr>
            </a:tbl>
          </a:graphicData>
        </a:graphic>
      </p:graphicFrame>
    </p:spTree>
    <p:extLst>
      <p:ext uri="{BB962C8B-B14F-4D97-AF65-F5344CB8AC3E}">
        <p14:creationId xmlns:p14="http://schemas.microsoft.com/office/powerpoint/2010/main" val="620540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2307166139"/>
              </p:ext>
            </p:extLst>
          </p:nvPr>
        </p:nvGraphicFramePr>
        <p:xfrm>
          <a:off x="720000" y="1225550"/>
          <a:ext cx="7704000" cy="32969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Registrazione</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di definire la registrazione del lettore.</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Login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le funzionalità di Accesso all’area personale.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Area personale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la disconnessione dall’area personale, visualizzazione dell’area personale e la modifica dei dati dell’Area personale.</a:t>
                      </a:r>
                      <a:endParaRPr lang="it-IT" dirty="0"/>
                    </a:p>
                  </a:txBody>
                  <a:tcPr anchor="ctr"/>
                </a:tc>
                <a:extLst>
                  <a:ext uri="{0D108BD9-81ED-4DB2-BD59-A6C34878D82A}">
                    <a16:rowId xmlns:a16="http://schemas.microsoft.com/office/drawing/2014/main" val="1060682120"/>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Libreria</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delle funzionalità di creazione della collezione di libri letti, in lettura o in programma di lettura, visualizzazione dei libri, aggiunta/rimozione dei libri alla collezione e alla sezione dei preferiti.</a:t>
                      </a:r>
                      <a:endParaRPr lang="it-IT" dirty="0"/>
                    </a:p>
                  </a:txBody>
                  <a:tcPr anchor="ctr"/>
                </a:tc>
                <a:extLst>
                  <a:ext uri="{0D108BD9-81ED-4DB2-BD59-A6C34878D82A}">
                    <a16:rowId xmlns:a16="http://schemas.microsoft.com/office/drawing/2014/main" val="3317930098"/>
                  </a:ext>
                </a:extLst>
              </a:tr>
            </a:tbl>
          </a:graphicData>
        </a:graphic>
      </p:graphicFrame>
    </p:spTree>
    <p:extLst>
      <p:ext uri="{BB962C8B-B14F-4D97-AF65-F5344CB8AC3E}">
        <p14:creationId xmlns:p14="http://schemas.microsoft.com/office/powerpoint/2010/main" val="1283393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2500763707"/>
              </p:ext>
            </p:extLst>
          </p:nvPr>
        </p:nvGraphicFramePr>
        <p:xfrm>
          <a:off x="720000" y="1225550"/>
          <a:ext cx="7704000" cy="32054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Classifica</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generazione della classifica dei lettori, procedendo a calcolare il relativo punteggio per i partecipanti alla competizione. Si occupa della visualizzazione della classifica e del relativo aggiornamento del punteggio.</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Libri consigli</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dei consigli e delle proposte di lettura per i Lettori, analizzando la Libreria del Lettore.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Recensione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dell’inserimento e della gestione delle recensioni da parte di un Lettore relativa ad un dato Libro.</a:t>
                      </a:r>
                      <a:endParaRPr lang="it-IT" dirty="0"/>
                    </a:p>
                  </a:txBody>
                  <a:tcPr anchor="ctr"/>
                </a:tc>
                <a:extLst>
                  <a:ext uri="{0D108BD9-81ED-4DB2-BD59-A6C34878D82A}">
                    <a16:rowId xmlns:a16="http://schemas.microsoft.com/office/drawing/2014/main" val="1060682120"/>
                  </a:ext>
                </a:extLst>
              </a:tr>
            </a:tbl>
          </a:graphicData>
        </a:graphic>
      </p:graphicFrame>
    </p:spTree>
    <p:extLst>
      <p:ext uri="{BB962C8B-B14F-4D97-AF65-F5344CB8AC3E}">
        <p14:creationId xmlns:p14="http://schemas.microsoft.com/office/powerpoint/2010/main" val="21724217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4136735266"/>
              </p:ext>
            </p:extLst>
          </p:nvPr>
        </p:nvGraphicFramePr>
        <p:xfrm>
          <a:off x="720000" y="1225550"/>
          <a:ext cx="7704000" cy="25654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Libro</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delle funzioni riguardati le visualizzazioni delle schede informative dei libri, la ricerca dei libri e l’aggiunta manualmente, qualora non fosse presente tra i risultati di ricerca.</a:t>
                      </a:r>
                      <a:endParaRPr lang="it-IT" dirty="0"/>
                    </a:p>
                  </a:txBody>
                  <a:tcPr anchor="ctr"/>
                </a:tc>
                <a:extLst>
                  <a:ext uri="{0D108BD9-81ED-4DB2-BD59-A6C34878D82A}">
                    <a16:rowId xmlns:a16="http://schemas.microsoft.com/office/drawing/2014/main" val="3317930098"/>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StorageConnection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interpone tra i sottosistemi ed il sottosistema di Storage.</a:t>
                      </a:r>
                      <a:endParaRPr lang="it-IT" dirty="0"/>
                    </a:p>
                  </a:txBody>
                  <a:tcPr anchor="ctr"/>
                </a:tc>
                <a:extLst>
                  <a:ext uri="{0D108BD9-81ED-4DB2-BD59-A6C34878D82A}">
                    <a16:rowId xmlns:a16="http://schemas.microsoft.com/office/drawing/2014/main" val="2848776889"/>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gestione dei dati persistenti con un database.</a:t>
                      </a:r>
                      <a:endParaRPr lang="it-IT" dirty="0"/>
                    </a:p>
                  </a:txBody>
                  <a:tcPr anchor="ctr"/>
                </a:tc>
                <a:extLst>
                  <a:ext uri="{0D108BD9-81ED-4DB2-BD59-A6C34878D82A}">
                    <a16:rowId xmlns:a16="http://schemas.microsoft.com/office/drawing/2014/main" val="2831124454"/>
                  </a:ext>
                </a:extLst>
              </a:tr>
            </a:tbl>
          </a:graphicData>
        </a:graphic>
      </p:graphicFrame>
    </p:spTree>
    <p:extLst>
      <p:ext uri="{BB962C8B-B14F-4D97-AF65-F5344CB8AC3E}">
        <p14:creationId xmlns:p14="http://schemas.microsoft.com/office/powerpoint/2010/main" val="379355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01</a:t>
            </a:r>
            <a:endParaRPr b="1" dirty="0"/>
          </a:p>
        </p:txBody>
      </p:sp>
      <p:sp>
        <p:nvSpPr>
          <p:cNvPr id="362" name="Google Shape;362;p39"/>
          <p:cNvSpPr txBox="1">
            <a:spLocks noGrp="1"/>
          </p:cNvSpPr>
          <p:nvPr>
            <p:ph type="title" idx="2"/>
          </p:nvPr>
        </p:nvSpPr>
        <p:spPr>
          <a:xfrm>
            <a:off x="640155" y="194182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RAD</a:t>
            </a:r>
            <a:endParaRPr dirty="0"/>
          </a:p>
        </p:txBody>
      </p:sp>
      <p:sp>
        <p:nvSpPr>
          <p:cNvPr id="363" name="Google Shape;363;p39"/>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5" name="Google Shape;365;p39"/>
          <p:cNvSpPr txBox="1">
            <a:spLocks noGrp="1"/>
          </p:cNvSpPr>
          <p:nvPr>
            <p:ph type="title" idx="3"/>
          </p:nvPr>
        </p:nvSpPr>
        <p:spPr>
          <a:xfrm rot="2701">
            <a:off x="2418255" y="3017839"/>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03</a:t>
            </a:r>
            <a:endParaRPr b="1" dirty="0"/>
          </a:p>
        </p:txBody>
      </p:sp>
      <p:sp>
        <p:nvSpPr>
          <p:cNvPr id="366" name="Google Shape;366;p39"/>
          <p:cNvSpPr txBox="1">
            <a:spLocks noGrp="1"/>
          </p:cNvSpPr>
          <p:nvPr>
            <p:ph type="title" idx="4"/>
          </p:nvPr>
        </p:nvSpPr>
        <p:spPr>
          <a:xfrm>
            <a:off x="1243944" y="366107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t-IT" dirty="0"/>
              <a:t>Testing Funzionale</a:t>
            </a:r>
            <a:endParaRPr dirty="0"/>
          </a:p>
        </p:txBody>
      </p:sp>
      <p:sp>
        <p:nvSpPr>
          <p:cNvPr id="367" name="Google Shape;367;p39"/>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 Plan, Test Case Specification, Test Summary Report, Test Incident Report</a:t>
            </a:r>
            <a:endParaRPr dirty="0"/>
          </a:p>
        </p:txBody>
      </p:sp>
      <p:sp>
        <p:nvSpPr>
          <p:cNvPr id="368" name="Google Shape;368;p39"/>
          <p:cNvSpPr txBox="1">
            <a:spLocks noGrp="1"/>
          </p:cNvSpPr>
          <p:nvPr>
            <p:ph type="title" idx="6"/>
          </p:nvPr>
        </p:nvSpPr>
        <p:spPr>
          <a:xfrm rot="2701">
            <a:off x="5961866"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9" name="Google Shape;369;p39"/>
          <p:cNvSpPr txBox="1">
            <a:spLocks noGrp="1"/>
          </p:cNvSpPr>
          <p:nvPr>
            <p:ph type="title" idx="7"/>
          </p:nvPr>
        </p:nvSpPr>
        <p:spPr>
          <a:xfrm>
            <a:off x="4787556" y="194182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SDD</a:t>
            </a:r>
            <a:endParaRPr dirty="0"/>
          </a:p>
        </p:txBody>
      </p:sp>
      <p:sp>
        <p:nvSpPr>
          <p:cNvPr id="370" name="Google Shape;370;p39"/>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endParaRPr dirty="0"/>
          </a:p>
        </p:txBody>
      </p:sp>
      <p:sp>
        <p:nvSpPr>
          <p:cNvPr id="371" name="Google Shape;371;p39"/>
          <p:cNvSpPr txBox="1">
            <a:spLocks noGrp="1"/>
          </p:cNvSpPr>
          <p:nvPr>
            <p:ph type="title" idx="9"/>
          </p:nvPr>
        </p:nvSpPr>
        <p:spPr>
          <a:xfrm rot="2701">
            <a:off x="5961912" y="3017841"/>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2" name="Google Shape;372;p39"/>
          <p:cNvSpPr txBox="1">
            <a:spLocks noGrp="1"/>
          </p:cNvSpPr>
          <p:nvPr>
            <p:ph type="title" idx="13"/>
          </p:nvPr>
        </p:nvSpPr>
        <p:spPr>
          <a:xfrm>
            <a:off x="4787556" y="3661002"/>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ODD</a:t>
            </a:r>
            <a:endParaRPr dirty="0"/>
          </a:p>
        </p:txBody>
      </p:sp>
      <p:sp>
        <p:nvSpPr>
          <p:cNvPr id="373" name="Google Shape;373;p39"/>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Object Design Document</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Component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3074" name="Picture 2">
            <a:extLst>
              <a:ext uri="{FF2B5EF4-FFF2-40B4-BE49-F238E27FC236}">
                <a16:creationId xmlns:a16="http://schemas.microsoft.com/office/drawing/2014/main" id="{DEE94700-15A4-5D8D-7A01-28D95754B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86400"/>
            <a:ext cx="3985260" cy="398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91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Architettura del Sistema (Three-Tier)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291" y="1432800"/>
            <a:ext cx="6017418" cy="366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91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srcRect/>
          <a:stretch/>
        </p:blipFill>
        <p:spPr bwMode="auto">
          <a:xfrm>
            <a:off x="4572000" y="540000"/>
            <a:ext cx="3852000" cy="4278824"/>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Deployment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170467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Modello 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CasellaDiTesto 3">
            <a:extLst>
              <a:ext uri="{FF2B5EF4-FFF2-40B4-BE49-F238E27FC236}">
                <a16:creationId xmlns:a16="http://schemas.microsoft.com/office/drawing/2014/main" id="{439D201A-EAC8-F210-0871-6C498BE6815D}"/>
              </a:ext>
            </a:extLst>
          </p:cNvPr>
          <p:cNvSpPr txBox="1"/>
          <p:nvPr/>
        </p:nvSpPr>
        <p:spPr>
          <a:xfrm>
            <a:off x="796200" y="3352800"/>
            <a:ext cx="2648040" cy="1323439"/>
          </a:xfrm>
          <a:prstGeom prst="rect">
            <a:avLst/>
          </a:prstGeom>
          <a:noFill/>
        </p:spPr>
        <p:txBody>
          <a:bodyPr wrap="square" rtlCol="0">
            <a:spAutoFit/>
          </a:bodyPr>
          <a:lstStyle/>
          <a:p>
            <a:r>
              <a:rPr lang="it-IT" sz="4000" b="1" dirty="0">
                <a:highlight>
                  <a:srgbClr val="FFFF00"/>
                </a:highlight>
              </a:rPr>
              <a:t>Da verificare</a:t>
            </a:r>
          </a:p>
        </p:txBody>
      </p:sp>
    </p:spTree>
    <p:extLst>
      <p:ext uri="{BB962C8B-B14F-4D97-AF65-F5344CB8AC3E}">
        <p14:creationId xmlns:p14="http://schemas.microsoft.com/office/powerpoint/2010/main" val="3492891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ER ristrutturato</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CasellaDiTesto 3">
            <a:extLst>
              <a:ext uri="{FF2B5EF4-FFF2-40B4-BE49-F238E27FC236}">
                <a16:creationId xmlns:a16="http://schemas.microsoft.com/office/drawing/2014/main" id="{439D201A-EAC8-F210-0871-6C498BE6815D}"/>
              </a:ext>
            </a:extLst>
          </p:cNvPr>
          <p:cNvSpPr txBox="1"/>
          <p:nvPr/>
        </p:nvSpPr>
        <p:spPr>
          <a:xfrm>
            <a:off x="796200" y="3352800"/>
            <a:ext cx="2648040" cy="1323439"/>
          </a:xfrm>
          <a:prstGeom prst="rect">
            <a:avLst/>
          </a:prstGeom>
          <a:noFill/>
        </p:spPr>
        <p:txBody>
          <a:bodyPr wrap="square" rtlCol="0">
            <a:spAutoFit/>
          </a:bodyPr>
          <a:lstStyle/>
          <a:p>
            <a:r>
              <a:rPr lang="it-IT" sz="4000" b="1" dirty="0">
                <a:highlight>
                  <a:srgbClr val="FFFF00"/>
                </a:highlight>
              </a:rPr>
              <a:t>Da verificare</a:t>
            </a:r>
          </a:p>
        </p:txBody>
      </p:sp>
    </p:spTree>
    <p:extLst>
      <p:ext uri="{BB962C8B-B14F-4D97-AF65-F5344CB8AC3E}">
        <p14:creationId xmlns:p14="http://schemas.microsoft.com/office/powerpoint/2010/main" val="3488546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Schema logico</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CasellaDiTesto 3">
            <a:extLst>
              <a:ext uri="{FF2B5EF4-FFF2-40B4-BE49-F238E27FC236}">
                <a16:creationId xmlns:a16="http://schemas.microsoft.com/office/drawing/2014/main" id="{439D201A-EAC8-F210-0871-6C498BE6815D}"/>
              </a:ext>
            </a:extLst>
          </p:cNvPr>
          <p:cNvSpPr txBox="1"/>
          <p:nvPr/>
        </p:nvSpPr>
        <p:spPr>
          <a:xfrm>
            <a:off x="796200" y="3352800"/>
            <a:ext cx="2648040" cy="1323439"/>
          </a:xfrm>
          <a:prstGeom prst="rect">
            <a:avLst/>
          </a:prstGeom>
          <a:noFill/>
        </p:spPr>
        <p:txBody>
          <a:bodyPr wrap="square" rtlCol="0">
            <a:spAutoFit/>
          </a:bodyPr>
          <a:lstStyle/>
          <a:p>
            <a:r>
              <a:rPr lang="it-IT" sz="4000" b="1" dirty="0">
                <a:highlight>
                  <a:srgbClr val="FFFF00"/>
                </a:highlight>
              </a:rPr>
              <a:t>Da verificare</a:t>
            </a:r>
          </a:p>
        </p:txBody>
      </p:sp>
    </p:spTree>
    <p:extLst>
      <p:ext uri="{BB962C8B-B14F-4D97-AF65-F5344CB8AC3E}">
        <p14:creationId xmlns:p14="http://schemas.microsoft.com/office/powerpoint/2010/main" val="20977861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98586406"/>
              </p:ext>
            </p:extLst>
          </p:nvPr>
        </p:nvGraphicFramePr>
        <p:xfrm>
          <a:off x="720000" y="1188000"/>
          <a:ext cx="7704000" cy="364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extLst>
                  <a:ext uri="{0D108BD9-81ED-4DB2-BD59-A6C34878D82A}">
                    <a16:rowId xmlns:a16="http://schemas.microsoft.com/office/drawing/2014/main" val="241848033"/>
                  </a:ext>
                </a:extLst>
              </a:tr>
              <a:tr h="370840">
                <a:tc>
                  <a:txBody>
                    <a:bodyPr/>
                    <a:lstStyle/>
                    <a:p>
                      <a:pPr algn="l"/>
                      <a:r>
                        <a:rPr lang="it-IT" sz="1400" b="0" i="0" u="none" strike="noStrike" cap="none" dirty="0">
                          <a:solidFill>
                            <a:srgbClr val="000000"/>
                          </a:solidFill>
                          <a:effectLst/>
                          <a:latin typeface="Arial"/>
                          <a:ea typeface="Arial"/>
                          <a:cs typeface="Arial"/>
                          <a:sym typeface="Arial"/>
                        </a:rPr>
                        <a:t>Libreria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AggiungiLibroPreferiti</a:t>
                      </a:r>
                      <a:endParaRPr lang="it-IT" b="0" dirty="0">
                        <a:solidFill>
                          <a:schemeClr val="tx1"/>
                        </a:solidFill>
                      </a:endParaRPr>
                    </a:p>
                  </a:txBody>
                  <a:tcPr anchor="ctr">
                    <a:noFill/>
                  </a:tcPr>
                </a:tc>
                <a:extLst>
                  <a:ext uri="{0D108BD9-81ED-4DB2-BD59-A6C34878D82A}">
                    <a16:rowId xmlns:a16="http://schemas.microsoft.com/office/drawing/2014/main" val="2160649802"/>
                  </a:ext>
                </a:extLst>
              </a:tr>
            </a:tbl>
          </a:graphicData>
        </a:graphic>
      </p:graphicFrame>
    </p:spTree>
    <p:extLst>
      <p:ext uri="{BB962C8B-B14F-4D97-AF65-F5344CB8AC3E}">
        <p14:creationId xmlns:p14="http://schemas.microsoft.com/office/powerpoint/2010/main" val="2236448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88276981"/>
              </p:ext>
            </p:extLst>
          </p:nvPr>
        </p:nvGraphicFramePr>
        <p:xfrm>
          <a:off x="720000" y="1188000"/>
          <a:ext cx="7704000" cy="3754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Libro</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RicercaLibro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VisualizzaSchedaLibro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InserimentoLibroManualmente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ModificaDatiLibroManualmente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ImpostaObiettivoLettura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ImpostaSegnalibroLettura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ImpostaSezioneAppunti</a:t>
                      </a:r>
                      <a:endParaRPr lang="it-IT" sz="1400" b="0" i="0" u="none" strike="noStrike" cap="none" dirty="0">
                        <a:solidFill>
                          <a:srgbClr val="000000"/>
                        </a:solidFill>
                        <a:effectLst/>
                        <a:latin typeface="Arial"/>
                        <a:ea typeface="Arial"/>
                        <a:cs typeface="Arial"/>
                        <a:sym typeface="Arial"/>
                      </a:endParaRPr>
                    </a:p>
                    <a:p>
                      <a:pPr algn="l"/>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Recensione</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VisualizzaRecensioniUtente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InserisciFeedbackRecensione</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356685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932113575"/>
              </p:ext>
            </p:extLst>
          </p:nvPr>
        </p:nvGraphicFramePr>
        <p:xfrm>
          <a:off x="720000" y="1188000"/>
          <a:ext cx="7704000" cy="14071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Classifica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VisualizzaClassifica</a:t>
                      </a:r>
                      <a:r>
                        <a:rPr lang="it-IT" sz="1400" b="0" i="0" u="none" strike="noStrike" cap="none" dirty="0">
                          <a:solidFill>
                            <a:srgbClr val="000000"/>
                          </a:solidFill>
                          <a:effectLst/>
                          <a:latin typeface="Arial"/>
                          <a:ea typeface="Arial"/>
                          <a:cs typeface="Arial"/>
                          <a:sym typeface="Arial"/>
                        </a:rPr>
                        <a:t> </a:t>
                      </a:r>
                      <a:r>
                        <a:rPr lang="it-IT" sz="1400" b="0" i="0" u="none" strike="noStrike" cap="none" dirty="0" err="1">
                          <a:solidFill>
                            <a:srgbClr val="000000"/>
                          </a:solidFill>
                          <a:effectLst/>
                          <a:latin typeface="Arial"/>
                          <a:ea typeface="Arial"/>
                          <a:cs typeface="Arial"/>
                          <a:sym typeface="Aria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LibriConsigliati</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VisualizzaLibriSuggeriti</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RimuoviSuggerimenti</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2151826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637967494"/>
              </p:ext>
            </p:extLst>
          </p:nvPr>
        </p:nvGraphicFramePr>
        <p:xfrm>
          <a:off x="720000" y="1188000"/>
          <a:ext cx="7704000" cy="32715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tc>
                  <a:txBody>
                    <a:bodyPr/>
                    <a:lstStyle/>
                    <a:p>
                      <a:pPr algn="l"/>
                      <a:r>
                        <a:rPr lang="it-IT" b="0" dirty="0" err="1">
                          <a:solidFill>
                            <a:schemeClr val="tx1"/>
                          </a:solidFill>
                        </a:rPr>
                        <a:t>RegistrazioneLettore</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ModificaAreaPersonale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b="0" dirty="0">
                          <a:solidFill>
                            <a:schemeClr val="tx1"/>
                          </a:solidFill>
                        </a:rPr>
                        <a:t>Libreria</a:t>
                      </a:r>
                    </a:p>
                  </a:txBody>
                  <a:tcPr anchor="ctr">
                    <a:noFill/>
                  </a:tcPr>
                </a:tc>
                <a:tc>
                  <a:txBody>
                    <a:bodyPr/>
                    <a:lstStyle/>
                    <a:p>
                      <a:pPr algn="l"/>
                      <a:r>
                        <a:rPr lang="it-IT" b="0" dirty="0" err="1">
                          <a:solidFill>
                            <a:schemeClr val="tx1"/>
                          </a:solidFill>
                        </a:rPr>
                        <a:t>CreaLibreria</a:t>
                      </a:r>
                      <a:r>
                        <a:rPr lang="it-IT" b="0" dirty="0">
                          <a:solidFill>
                            <a:schemeClr val="tx1"/>
                          </a:solidFill>
                        </a:rPr>
                        <a:t> </a:t>
                      </a:r>
                    </a:p>
                    <a:p>
                      <a:pPr algn="l"/>
                      <a:r>
                        <a:rPr lang="it-IT" b="0" dirty="0" err="1">
                          <a:solidFill>
                            <a:schemeClr val="tx1"/>
                          </a:solidFill>
                        </a:rPr>
                        <a:t>VisualizzaLibreria</a:t>
                      </a:r>
                      <a:r>
                        <a:rPr lang="it-IT" b="0" dirty="0">
                          <a:solidFill>
                            <a:schemeClr val="tx1"/>
                          </a:solidFill>
                        </a:rPr>
                        <a:t> </a:t>
                      </a:r>
                    </a:p>
                    <a:p>
                      <a:pPr algn="l"/>
                      <a:r>
                        <a:rPr lang="it-IT" b="0" dirty="0" err="1">
                          <a:solidFill>
                            <a:schemeClr val="tx1"/>
                          </a:solidFill>
                        </a:rPr>
                        <a:t>ModificaLibreria</a:t>
                      </a:r>
                      <a:r>
                        <a:rPr lang="it-IT" b="0" dirty="0">
                          <a:solidFill>
                            <a:schemeClr val="tx1"/>
                          </a:solidFill>
                        </a:rPr>
                        <a:t> </a:t>
                      </a:r>
                    </a:p>
                    <a:p>
                      <a:pPr algn="l"/>
                      <a:r>
                        <a:rPr lang="it-IT" b="0" dirty="0" err="1">
                          <a:solidFill>
                            <a:schemeClr val="tx1"/>
                          </a:solidFill>
                        </a:rPr>
                        <a:t>EliminaLibreria</a:t>
                      </a:r>
                      <a:r>
                        <a:rPr lang="it-IT" b="0" dirty="0">
                          <a:solidFill>
                            <a:schemeClr val="tx1"/>
                          </a:solidFill>
                        </a:rPr>
                        <a:t> </a:t>
                      </a:r>
                    </a:p>
                    <a:p>
                      <a:pPr algn="l"/>
                      <a:r>
                        <a:rPr lang="it-IT" b="0" dirty="0" err="1">
                          <a:solidFill>
                            <a:schemeClr val="tx1"/>
                          </a:solidFill>
                        </a:rPr>
                        <a:t>AggiungiLibro</a:t>
                      </a:r>
                      <a:r>
                        <a:rPr lang="it-IT" b="0" dirty="0">
                          <a:solidFill>
                            <a:schemeClr val="tx1"/>
                          </a:solidFill>
                        </a:rPr>
                        <a:t> </a:t>
                      </a:r>
                    </a:p>
                    <a:p>
                      <a:pPr algn="l"/>
                      <a:r>
                        <a:rPr lang="it-IT" b="0" dirty="0" err="1">
                          <a:solidFill>
                            <a:schemeClr val="tx1"/>
                          </a:solidFill>
                        </a:rPr>
                        <a:t>RimuoviLibro</a:t>
                      </a:r>
                      <a:r>
                        <a:rPr lang="it-IT" b="0" dirty="0">
                          <a:solidFill>
                            <a:schemeClr val="tx1"/>
                          </a:solidFill>
                        </a:rPr>
                        <a:t> </a:t>
                      </a:r>
                    </a:p>
                    <a:p>
                      <a:pPr algn="l"/>
                      <a:r>
                        <a:rPr lang="it-IT" b="0" dirty="0" err="1">
                          <a:solidFill>
                            <a:schemeClr val="tx1"/>
                          </a:solidFill>
                        </a:rPr>
                        <a:t>AggiungiLibroPreferiti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bl>
          </a:graphicData>
        </a:graphic>
      </p:graphicFrame>
    </p:spTree>
    <p:extLst>
      <p:ext uri="{BB962C8B-B14F-4D97-AF65-F5344CB8AC3E}">
        <p14:creationId xmlns:p14="http://schemas.microsoft.com/office/powerpoint/2010/main" val="7819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05</a:t>
            </a:r>
            <a:endParaRPr b="1" dirty="0"/>
          </a:p>
        </p:txBody>
      </p:sp>
      <p:sp>
        <p:nvSpPr>
          <p:cNvPr id="362" name="Google Shape;362;p39"/>
          <p:cNvSpPr txBox="1">
            <a:spLocks noGrp="1"/>
          </p:cNvSpPr>
          <p:nvPr>
            <p:ph type="title" idx="2"/>
          </p:nvPr>
        </p:nvSpPr>
        <p:spPr>
          <a:xfrm>
            <a:off x="640155" y="244474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Implementazione</a:t>
            </a:r>
            <a:endParaRPr dirty="0"/>
          </a:p>
        </p:txBody>
      </p:sp>
      <p:sp>
        <p:nvSpPr>
          <p:cNvPr id="363" name="Google Shape;363;p39"/>
          <p:cNvSpPr txBox="1">
            <a:spLocks noGrp="1"/>
          </p:cNvSpPr>
          <p:nvPr>
            <p:ph type="subTitle" idx="1"/>
          </p:nvPr>
        </p:nvSpPr>
        <p:spPr>
          <a:xfrm>
            <a:off x="1243944"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8" name="Google Shape;368;p39"/>
          <p:cNvSpPr txBox="1">
            <a:spLocks noGrp="1"/>
          </p:cNvSpPr>
          <p:nvPr>
            <p:ph type="title" idx="6"/>
          </p:nvPr>
        </p:nvSpPr>
        <p:spPr>
          <a:xfrm rot="2701">
            <a:off x="5961866"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69" name="Google Shape;369;p39"/>
          <p:cNvSpPr txBox="1">
            <a:spLocks noGrp="1"/>
          </p:cNvSpPr>
          <p:nvPr>
            <p:ph type="title" idx="7"/>
          </p:nvPr>
        </p:nvSpPr>
        <p:spPr>
          <a:xfrm>
            <a:off x="4787556" y="244474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Testing</a:t>
            </a:r>
            <a:endParaRPr dirty="0"/>
          </a:p>
        </p:txBody>
      </p:sp>
      <p:sp>
        <p:nvSpPr>
          <p:cNvPr id="370" name="Google Shape;370;p39"/>
          <p:cNvSpPr txBox="1">
            <a:spLocks noGrp="1"/>
          </p:cNvSpPr>
          <p:nvPr>
            <p:ph type="subTitle" idx="8"/>
          </p:nvPr>
        </p:nvSpPr>
        <p:spPr>
          <a:xfrm>
            <a:off x="4787556"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Testing del sistema</a:t>
            </a:r>
            <a:endParaRPr dirty="0"/>
          </a:p>
        </p:txBody>
      </p:sp>
    </p:spTree>
    <p:extLst>
      <p:ext uri="{BB962C8B-B14F-4D97-AF65-F5344CB8AC3E}">
        <p14:creationId xmlns:p14="http://schemas.microsoft.com/office/powerpoint/2010/main" val="3011475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1776320613"/>
              </p:ext>
            </p:extLst>
          </p:nvPr>
        </p:nvGraphicFramePr>
        <p:xfrm>
          <a:off x="720000" y="1188000"/>
          <a:ext cx="7704000" cy="354076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Libro</a:t>
                      </a:r>
                    </a:p>
                  </a:txBody>
                  <a:tcPr anchor="ctr">
                    <a:noFill/>
                  </a:tcPr>
                </a:tc>
                <a:tc>
                  <a:txBody>
                    <a:bodyPr/>
                    <a:lstStyle/>
                    <a:p>
                      <a:pPr algn="l"/>
                      <a:r>
                        <a:rPr lang="it-IT" b="0" dirty="0" err="1">
                          <a:solidFill>
                            <a:schemeClr val="tx1"/>
                          </a:solidFill>
                        </a:rPr>
                        <a:t>RicercaLibro</a:t>
                      </a:r>
                      <a:r>
                        <a:rPr lang="it-IT" b="0" dirty="0">
                          <a:solidFill>
                            <a:schemeClr val="tx1"/>
                          </a:solidFill>
                        </a:rPr>
                        <a:t> </a:t>
                      </a:r>
                    </a:p>
                    <a:p>
                      <a:pPr algn="l"/>
                      <a:r>
                        <a:rPr lang="it-IT" b="0" dirty="0" err="1">
                          <a:solidFill>
                            <a:schemeClr val="tx1"/>
                          </a:solidFill>
                        </a:rPr>
                        <a:t>VisualizzaSchedaLibro</a:t>
                      </a:r>
                      <a:r>
                        <a:rPr lang="it-IT" b="0" dirty="0">
                          <a:solidFill>
                            <a:schemeClr val="tx1"/>
                          </a:solidFill>
                        </a:rPr>
                        <a:t> </a:t>
                      </a:r>
                    </a:p>
                    <a:p>
                      <a:pPr algn="l"/>
                      <a:r>
                        <a:rPr lang="it-IT" b="0" dirty="0" err="1">
                          <a:solidFill>
                            <a:schemeClr val="tx1"/>
                          </a:solidFill>
                        </a:rPr>
                        <a:t>InserimentoLibroManualmente</a:t>
                      </a:r>
                      <a:r>
                        <a:rPr lang="it-IT" b="0" dirty="0">
                          <a:solidFill>
                            <a:schemeClr val="tx1"/>
                          </a:solidFill>
                        </a:rPr>
                        <a:t> </a:t>
                      </a:r>
                    </a:p>
                    <a:p>
                      <a:pPr algn="l"/>
                      <a:r>
                        <a:rPr lang="it-IT" b="0" dirty="0" err="1">
                          <a:solidFill>
                            <a:schemeClr val="tx1"/>
                          </a:solidFill>
                        </a:rPr>
                        <a:t>ModificaDatiLibroManualmente</a:t>
                      </a:r>
                      <a:endParaRPr lang="it-IT" b="0" dirty="0">
                        <a:solidFill>
                          <a:schemeClr val="tx1"/>
                        </a:solidFill>
                      </a:endParaRPr>
                    </a:p>
                    <a:p>
                      <a:pPr algn="l"/>
                      <a:r>
                        <a:rPr lang="it-IT" b="0" dirty="0" err="1">
                          <a:solidFill>
                            <a:schemeClr val="tx1"/>
                          </a:solidFill>
                        </a:rPr>
                        <a:t>ImpostaObiettivoLettura</a:t>
                      </a:r>
                      <a:endParaRPr lang="it-IT" b="0" dirty="0">
                        <a:solidFill>
                          <a:schemeClr val="tx1"/>
                        </a:solidFill>
                      </a:endParaRPr>
                    </a:p>
                    <a:p>
                      <a:pPr algn="l"/>
                      <a:r>
                        <a:rPr lang="it-IT" b="0" dirty="0" err="1">
                          <a:solidFill>
                            <a:schemeClr val="tx1"/>
                          </a:solidFill>
                        </a:rPr>
                        <a:t>ImpostaSegnalibroLettura</a:t>
                      </a:r>
                      <a:endParaRPr lang="it-IT" b="0" dirty="0">
                        <a:solidFill>
                          <a:schemeClr val="tx1"/>
                        </a:solidFill>
                      </a:endParaRPr>
                    </a:p>
                    <a:p>
                      <a:pPr algn="l"/>
                      <a:r>
                        <a:rPr lang="it-IT" b="0" dirty="0" err="1">
                          <a:solidFill>
                            <a:schemeClr val="tx1"/>
                          </a:solidFill>
                        </a:rPr>
                        <a:t>ImpostaSezioneAppunti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a:solidFill>
                            <a:schemeClr val="tx1"/>
                          </a:solidFill>
                        </a:rPr>
                        <a:t>Recensione</a:t>
                      </a:r>
                    </a:p>
                  </a:txBody>
                  <a:tcPr anchor="ctr">
                    <a:noFill/>
                  </a:tcPr>
                </a:tc>
                <a:tc>
                  <a:txBody>
                    <a:bodyPr/>
                    <a:lstStyle/>
                    <a:p>
                      <a:pPr algn="l"/>
                      <a:r>
                        <a:rPr lang="it-IT" b="0" dirty="0" err="1">
                          <a:solidFill>
                            <a:schemeClr val="tx1"/>
                          </a:solidFill>
                        </a:rPr>
                        <a:t>CreaRecensione</a:t>
                      </a:r>
                      <a:r>
                        <a:rPr lang="it-IT" b="0" dirty="0">
                          <a:solidFill>
                            <a:schemeClr val="tx1"/>
                          </a:solidFill>
                        </a:rPr>
                        <a:t> </a:t>
                      </a:r>
                    </a:p>
                    <a:p>
                      <a:pPr algn="l"/>
                      <a:r>
                        <a:rPr lang="it-IT" b="0" dirty="0" err="1">
                          <a:solidFill>
                            <a:schemeClr val="tx1"/>
                          </a:solidFill>
                        </a:rPr>
                        <a:t>InserisciRecensione</a:t>
                      </a:r>
                      <a:r>
                        <a:rPr lang="it-IT" b="0" dirty="0">
                          <a:solidFill>
                            <a:schemeClr val="tx1"/>
                          </a:solidFill>
                        </a:rPr>
                        <a:t> </a:t>
                      </a:r>
                    </a:p>
                    <a:p>
                      <a:pPr algn="l"/>
                      <a:r>
                        <a:rPr lang="it-IT" b="0" dirty="0" err="1">
                          <a:solidFill>
                            <a:schemeClr val="tx1"/>
                          </a:solidFill>
                        </a:rPr>
                        <a:t>ModificaRecensione</a:t>
                      </a:r>
                      <a:r>
                        <a:rPr lang="it-IT" b="0" dirty="0">
                          <a:solidFill>
                            <a:schemeClr val="tx1"/>
                          </a:solidFill>
                        </a:rPr>
                        <a:t> </a:t>
                      </a:r>
                    </a:p>
                    <a:p>
                      <a:pPr algn="l"/>
                      <a:r>
                        <a:rPr lang="it-IT" b="0" dirty="0" err="1">
                          <a:solidFill>
                            <a:schemeClr val="tx1"/>
                          </a:solidFill>
                        </a:rPr>
                        <a:t>VisualizzaRecensione</a:t>
                      </a:r>
                      <a:r>
                        <a:rPr lang="it-IT" b="0" dirty="0">
                          <a:solidFill>
                            <a:schemeClr val="tx1"/>
                          </a:solidFill>
                        </a:rPr>
                        <a:t> </a:t>
                      </a:r>
                    </a:p>
                    <a:p>
                      <a:pPr algn="l"/>
                      <a:r>
                        <a:rPr lang="it-IT" b="0" dirty="0" err="1">
                          <a:solidFill>
                            <a:schemeClr val="tx1"/>
                          </a:solidFill>
                        </a:rPr>
                        <a:t>VisualizzaRecensioniUtente</a:t>
                      </a:r>
                      <a:r>
                        <a:rPr lang="it-IT" b="0" dirty="0">
                          <a:solidFill>
                            <a:schemeClr val="tx1"/>
                          </a:solidFill>
                        </a:rPr>
                        <a:t> </a:t>
                      </a:r>
                    </a:p>
                    <a:p>
                      <a:pPr algn="l"/>
                      <a:r>
                        <a:rPr lang="it-IT" b="0" dirty="0" err="1">
                          <a:solidFill>
                            <a:schemeClr val="tx1"/>
                          </a:solidFill>
                        </a:rPr>
                        <a:t>EliminaRecensione</a:t>
                      </a:r>
                      <a:r>
                        <a:rPr lang="it-IT" b="0" dirty="0">
                          <a:solidFill>
                            <a:schemeClr val="tx1"/>
                          </a:solidFill>
                        </a:rPr>
                        <a:t> </a:t>
                      </a:r>
                    </a:p>
                    <a:p>
                      <a:pPr algn="l"/>
                      <a:r>
                        <a:rPr lang="it-IT" b="0" dirty="0" err="1">
                          <a:solidFill>
                            <a:schemeClr val="tx1"/>
                          </a:solidFill>
                        </a:rPr>
                        <a:t>InserisciFeedbackRecensione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8883852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4063568787"/>
              </p:ext>
            </p:extLst>
          </p:nvPr>
        </p:nvGraphicFramePr>
        <p:xfrm>
          <a:off x="720000" y="1188000"/>
          <a:ext cx="7704000" cy="1833880"/>
        </p:xfrm>
        <a:graphic>
          <a:graphicData uri="http://schemas.openxmlformats.org/drawingml/2006/table">
            <a:tbl>
              <a:tblPr firstRow="1" bandRow="1">
                <a:tableStyleId>{12B09812-A647-4515-9731-A2773E5B4820}</a:tableStyleId>
              </a:tblPr>
              <a:tblGrid>
                <a:gridCol w="2465160">
                  <a:extLst>
                    <a:ext uri="{9D8B030D-6E8A-4147-A177-3AD203B41FA5}">
                      <a16:colId xmlns:a16="http://schemas.microsoft.com/office/drawing/2014/main" val="2196393379"/>
                    </a:ext>
                  </a:extLst>
                </a:gridCol>
                <a:gridCol w="3017520">
                  <a:extLst>
                    <a:ext uri="{9D8B030D-6E8A-4147-A177-3AD203B41FA5}">
                      <a16:colId xmlns:a16="http://schemas.microsoft.com/office/drawing/2014/main" val="4202057215"/>
                    </a:ext>
                  </a:extLst>
                </a:gridCol>
                <a:gridCol w="22213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Classifica</a:t>
                      </a: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r>
                        <a:rPr lang="it-IT" b="0" dirty="0">
                          <a:solidFill>
                            <a:schemeClr val="tx1"/>
                          </a:solidFill>
                        </a:rPr>
                        <a:t> </a:t>
                      </a:r>
                    </a:p>
                    <a:p>
                      <a:pPr algn="l"/>
                      <a:r>
                        <a:rPr lang="it-IT" b="0" dirty="0" err="1">
                          <a:solidFill>
                            <a:schemeClr val="tx1"/>
                          </a:solidFill>
                        </a:rPr>
                        <a:t>CalcolaClassifica</a:t>
                      </a:r>
                      <a:endParaRPr lang="it-IT" b="0" dirty="0">
                        <a:solidFill>
                          <a:schemeClr val="tx1"/>
                        </a:solidFill>
                      </a:endParaRPr>
                    </a:p>
                    <a:p>
                      <a:pPr algn="l"/>
                      <a:r>
                        <a:rPr lang="it-IT" b="0" dirty="0" err="1">
                          <a:solidFill>
                            <a:schemeClr val="tx1"/>
                          </a:solidFill>
                        </a:rPr>
                        <a:t>ModificaClassifica</a:t>
                      </a:r>
                      <a:endParaRPr lang="it-IT" b="0" dirty="0">
                        <a:solidFill>
                          <a:schemeClr val="tx1"/>
                        </a:solidFill>
                      </a:endParaRP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err="1">
                          <a:solidFill>
                            <a:schemeClr val="tx1"/>
                          </a:solidFill>
                        </a:rPr>
                        <a:t>LibriConsigliati</a:t>
                      </a:r>
                      <a:endParaRPr lang="it-IT" b="0" dirty="0">
                        <a:solidFill>
                          <a:schemeClr val="tx1"/>
                        </a:solidFill>
                      </a:endParaRPr>
                    </a:p>
                  </a:txBody>
                  <a:tcPr anchor="ctr">
                    <a:noFill/>
                  </a:tcPr>
                </a:tc>
                <a:tc>
                  <a:txBody>
                    <a:bodyPr/>
                    <a:lstStyle/>
                    <a:p>
                      <a:pPr algn="l"/>
                      <a:r>
                        <a:rPr lang="it-IT" b="0" dirty="0" err="1">
                          <a:solidFill>
                            <a:schemeClr val="tx1"/>
                          </a:solidFill>
                        </a:rPr>
                        <a:t>VisualizzaLibriSuggeriti</a:t>
                      </a:r>
                      <a:r>
                        <a:rPr lang="it-IT" b="0" dirty="0">
                          <a:solidFill>
                            <a:schemeClr val="tx1"/>
                          </a:solidFill>
                        </a:rPr>
                        <a:t> </a:t>
                      </a:r>
                    </a:p>
                    <a:p>
                      <a:pPr algn="l"/>
                      <a:r>
                        <a:rPr lang="it-IT" b="0" dirty="0" err="1">
                          <a:solidFill>
                            <a:schemeClr val="tx1"/>
                          </a:solidFill>
                        </a:rPr>
                        <a:t>RimuoviSuggerimenti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28026420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del flusso globale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9AAECCD6-C754-084C-EE7B-9BD61AE4B668}"/>
              </a:ext>
            </a:extLst>
          </p:cNvPr>
          <p:cNvSpPr>
            <a:spLocks noGrp="1"/>
          </p:cNvSpPr>
          <p:nvPr>
            <p:ph type="subTitle" idx="1"/>
          </p:nvPr>
        </p:nvSpPr>
        <p:spPr>
          <a:xfrm rot="-458">
            <a:off x="965791" y="1532100"/>
            <a:ext cx="7212417" cy="2079300"/>
          </a:xfrm>
        </p:spPr>
        <p:txBody>
          <a:bodyPr anchor="ctr"/>
          <a:lstStyle/>
          <a:p>
            <a:pPr marL="139700" indent="0" algn="just">
              <a:buNone/>
            </a:pPr>
            <a:r>
              <a:rPr lang="it-IT" dirty="0"/>
              <a:t>Bookster è un servizio </a:t>
            </a:r>
            <a:r>
              <a:rPr lang="it-IT" b="1" dirty="0"/>
              <a:t>dinamico</a:t>
            </a:r>
            <a:r>
              <a:rPr lang="it-IT" dirty="0"/>
              <a:t> ed </a:t>
            </a:r>
            <a:r>
              <a:rPr lang="it-IT" b="1" dirty="0"/>
              <a:t>interattivo</a:t>
            </a:r>
            <a:r>
              <a:rPr lang="it-IT" dirty="0"/>
              <a:t>, dove il fruitore dei servizi della piattaforma si interfaccia ed interagisce  col  sistema  tramite  l’</a:t>
            </a:r>
            <a:r>
              <a:rPr lang="it-IT" b="1" dirty="0"/>
              <a:t>utilizzo  di  interfacce  grafiche</a:t>
            </a:r>
            <a:r>
              <a:rPr lang="it-IT" dirty="0"/>
              <a:t>. </a:t>
            </a:r>
          </a:p>
          <a:p>
            <a:pPr marL="139700" indent="0" algn="just">
              <a:buNone/>
            </a:pPr>
            <a:endParaRPr lang="it-IT" dirty="0"/>
          </a:p>
          <a:p>
            <a:pPr marL="139700" indent="0" algn="just">
              <a:buNone/>
            </a:pPr>
            <a:r>
              <a:rPr lang="it-IT" dirty="0"/>
              <a:t>A  seconda  delle  funzionalità  utilizzate dall’utente, viene determinato l’appropriato </a:t>
            </a:r>
            <a:r>
              <a:rPr lang="it-IT" b="1" dirty="0"/>
              <a:t>controllo e gestione dell’evento</a:t>
            </a:r>
            <a:r>
              <a:rPr lang="it-IT" dirty="0"/>
              <a:t>. Il controllo dell’evento e delle funzionalità risiede nel </a:t>
            </a:r>
            <a:r>
              <a:rPr lang="it-IT" b="1" dirty="0"/>
              <a:t>dispatcher</a:t>
            </a:r>
            <a:r>
              <a:rPr lang="it-IT" dirty="0"/>
              <a:t>, che procede a gestire le funzioni dei sottosistemi.</a:t>
            </a:r>
          </a:p>
          <a:p>
            <a:pPr marL="139700" indent="0" algn="just">
              <a:buNone/>
            </a:pPr>
            <a:endParaRPr lang="it-IT" dirty="0"/>
          </a:p>
          <a:p>
            <a:pPr marL="139700" indent="0" algn="just">
              <a:buNone/>
            </a:pPr>
            <a:r>
              <a:rPr lang="it-IT" dirty="0"/>
              <a:t>Il controllo di flusso utilizzato in Bookster risulta essere di tipo </a:t>
            </a:r>
            <a:r>
              <a:rPr lang="it-IT" b="1" dirty="0"/>
              <a:t>event-driven</a:t>
            </a:r>
            <a:r>
              <a:rPr lang="it-IT" dirty="0"/>
              <a:t>, essendo che Bookster viene implementata secondo una web-application.</a:t>
            </a:r>
          </a:p>
        </p:txBody>
      </p:sp>
    </p:spTree>
    <p:extLst>
      <p:ext uri="{BB962C8B-B14F-4D97-AF65-F5344CB8AC3E}">
        <p14:creationId xmlns:p14="http://schemas.microsoft.com/office/powerpoint/2010/main" val="1745948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942877378"/>
              </p:ext>
            </p:extLst>
          </p:nvPr>
        </p:nvGraphicFramePr>
        <p:xfrm>
          <a:off x="720000" y="1167000"/>
          <a:ext cx="7704000" cy="375920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96924"/>
                    </a:ext>
                  </a:extLst>
                </a:gridCol>
                <a:gridCol w="5136000">
                  <a:extLst>
                    <a:ext uri="{9D8B030D-6E8A-4147-A177-3AD203B41FA5}">
                      <a16:colId xmlns:a16="http://schemas.microsoft.com/office/drawing/2014/main" val="319034447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UCDC_4</a:t>
                      </a:r>
                    </a:p>
                    <a:p>
                      <a:pPr algn="ctr"/>
                      <a:r>
                        <a:rPr lang="it-IT" b="1" dirty="0">
                          <a:solidFill>
                            <a:schemeClr val="bg2"/>
                          </a:solidFill>
                        </a:rPr>
                        <a:t>Errore  di  Accesso  ai Dati Persistenti</a:t>
                      </a:r>
                    </a:p>
                  </a:txBody>
                  <a:tcPr anchor="ctr">
                    <a:solidFill>
                      <a:schemeClr val="bg1"/>
                    </a:solidFill>
                  </a:tcPr>
                </a:tc>
                <a:extLst>
                  <a:ext uri="{0D108BD9-81ED-4DB2-BD59-A6C34878D82A}">
                    <a16:rowId xmlns:a16="http://schemas.microsoft.com/office/drawing/2014/main" val="1190395498"/>
                  </a:ext>
                </a:extLst>
              </a:tr>
              <a:tr h="370840">
                <a:tc>
                  <a:txBody>
                    <a:bodyPr/>
                    <a:lstStyle/>
                    <a:p>
                      <a:r>
                        <a:rPr lang="it-IT" b="1" dirty="0"/>
                        <a:t>Descrizione</a:t>
                      </a:r>
                    </a:p>
                  </a:txBody>
                  <a:tcPr anchor="ctr"/>
                </a:tc>
                <a:tc>
                  <a:txBody>
                    <a:bodyPr/>
                    <a:lstStyle/>
                    <a:p>
                      <a:pPr algn="just"/>
                      <a:r>
                        <a:rPr lang="it-IT" dirty="0"/>
                        <a:t>L’UC  definisce  il  comportamento  del  Sistema  quando  non  i  dati persistenti risultano essere corrotti o non riesce ad accedere ai dati persistenti.</a:t>
                      </a:r>
                    </a:p>
                  </a:txBody>
                  <a:tcPr anchor="ctr"/>
                </a:tc>
                <a:extLst>
                  <a:ext uri="{0D108BD9-81ED-4DB2-BD59-A6C34878D82A}">
                    <a16:rowId xmlns:a16="http://schemas.microsoft.com/office/drawing/2014/main" val="1822216570"/>
                  </a:ext>
                </a:extLst>
              </a:tr>
              <a:tr h="370840">
                <a:tc>
                  <a:txBody>
                    <a:bodyPr/>
                    <a:lstStyle/>
                    <a:p>
                      <a:r>
                        <a:rPr lang="it-IT" b="1" dirty="0"/>
                        <a:t>Attore principale</a:t>
                      </a:r>
                    </a:p>
                  </a:txBody>
                  <a:tcPr anchor="ctr"/>
                </a:tc>
                <a:tc>
                  <a:txBody>
                    <a:bodyPr/>
                    <a:lstStyle/>
                    <a:p>
                      <a:pPr algn="just"/>
                      <a:r>
                        <a:rPr lang="it-IT" dirty="0"/>
                        <a:t>Amministratore</a:t>
                      </a:r>
                    </a:p>
                  </a:txBody>
                  <a:tcPr anchor="ctr"/>
                </a:tc>
                <a:extLst>
                  <a:ext uri="{0D108BD9-81ED-4DB2-BD59-A6C34878D82A}">
                    <a16:rowId xmlns:a16="http://schemas.microsoft.com/office/drawing/2014/main" val="69321192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Attorie secondari</a:t>
                      </a:r>
                    </a:p>
                  </a:txBody>
                  <a:tcPr anchor="ctr"/>
                </a:tc>
                <a:tc>
                  <a:txBody>
                    <a:bodyPr/>
                    <a:lstStyle/>
                    <a:p>
                      <a:pPr algn="just"/>
                      <a:r>
                        <a:rPr lang="it-IT" dirty="0"/>
                        <a:t>NA</a:t>
                      </a:r>
                    </a:p>
                  </a:txBody>
                  <a:tcPr anchor="ctr"/>
                </a:tc>
                <a:extLst>
                  <a:ext uri="{0D108BD9-81ED-4DB2-BD59-A6C34878D82A}">
                    <a16:rowId xmlns:a16="http://schemas.microsoft.com/office/drawing/2014/main" val="3042690369"/>
                  </a:ext>
                </a:extLst>
              </a:tr>
              <a:tr h="370840">
                <a:tc>
                  <a:txBody>
                    <a:bodyPr/>
                    <a:lstStyle/>
                    <a:p>
                      <a:r>
                        <a:rPr lang="it-IT" b="1" dirty="0"/>
                        <a:t>Entry condition</a:t>
                      </a:r>
                    </a:p>
                  </a:txBody>
                  <a:tcPr anchor="ctr"/>
                </a:tc>
                <a:tc>
                  <a:txBody>
                    <a:bodyPr/>
                    <a:lstStyle/>
                    <a:p>
                      <a:pPr algn="just"/>
                      <a:r>
                        <a:rPr lang="it-IT" dirty="0"/>
                        <a:t>Il Sistema non riesce ad accedere ai dati persistenti </a:t>
                      </a:r>
                    </a:p>
                    <a:p>
                      <a:pPr algn="just"/>
                      <a:r>
                        <a:rPr lang="it-IT" dirty="0"/>
                        <a:t>OR</a:t>
                      </a:r>
                    </a:p>
                    <a:p>
                      <a:pPr algn="just"/>
                      <a:r>
                        <a:rPr lang="it-IT" dirty="0"/>
                        <a:t>I dati persistenti sono corrotti</a:t>
                      </a:r>
                    </a:p>
                  </a:txBody>
                  <a:tcPr anchor="ctr"/>
                </a:tc>
                <a:extLst>
                  <a:ext uri="{0D108BD9-81ED-4DB2-BD59-A6C34878D82A}">
                    <a16:rowId xmlns:a16="http://schemas.microsoft.com/office/drawing/2014/main" val="15278952"/>
                  </a:ext>
                </a:extLst>
              </a:tr>
              <a:tr h="370840">
                <a:tc>
                  <a:txBody>
                    <a:bodyPr/>
                    <a:lstStyle/>
                    <a:p>
                      <a:r>
                        <a:rPr lang="it-IT" b="1" dirty="0"/>
                        <a:t>Exit condition</a:t>
                      </a:r>
                    </a:p>
                    <a:p>
                      <a:r>
                        <a:rPr lang="it-IT" b="1" dirty="0"/>
                        <a:t>On success</a:t>
                      </a:r>
                    </a:p>
                  </a:txBody>
                  <a:tcPr anchor="ctr"/>
                </a:tc>
                <a:tc>
                  <a:txBody>
                    <a:bodyPr/>
                    <a:lstStyle/>
                    <a:p>
                      <a:pPr algn="just"/>
                      <a:r>
                        <a:rPr lang="it-IT" dirty="0"/>
                        <a:t>Il Sistema riesce a funzionare correttamente</a:t>
                      </a:r>
                    </a:p>
                  </a:txBody>
                  <a:tcPr anchor="ctr"/>
                </a:tc>
                <a:extLst>
                  <a:ext uri="{0D108BD9-81ED-4DB2-BD59-A6C34878D82A}">
                    <a16:rowId xmlns:a16="http://schemas.microsoft.com/office/drawing/2014/main" val="2169517373"/>
                  </a:ext>
                </a:extLst>
              </a:tr>
              <a:tr h="370840">
                <a:tc>
                  <a:txBody>
                    <a:bodyPr/>
                    <a:lstStyle/>
                    <a:p>
                      <a:r>
                        <a:rPr lang="it-IT" b="1" dirty="0"/>
                        <a:t>Exit condition</a:t>
                      </a:r>
                    </a:p>
                    <a:p>
                      <a:r>
                        <a:rPr lang="it-IT" b="1" dirty="0"/>
                        <a:t>On failure</a:t>
                      </a:r>
                    </a:p>
                  </a:txBody>
                  <a:tcPr anchor="ctr"/>
                </a:tc>
                <a:tc>
                  <a:txBody>
                    <a:bodyPr/>
                    <a:lstStyle/>
                    <a:p>
                      <a:pPr algn="just"/>
                      <a:r>
                        <a:rPr lang="it-IT" dirty="0"/>
                        <a:t>Il sistema non riesce a funzionare correttamente</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1865531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368332867"/>
              </p:ext>
            </p:extLst>
          </p:nvPr>
        </p:nvGraphicFramePr>
        <p:xfrm>
          <a:off x="720000" y="1167000"/>
          <a:ext cx="7704000" cy="3398520"/>
        </p:xfrm>
        <a:graphic>
          <a:graphicData uri="http://schemas.openxmlformats.org/drawingml/2006/table">
            <a:tbl>
              <a:tblPr firstRow="1" bandRow="1">
                <a:tableStyleId>{12B09812-A647-4515-9731-A2773E5B4820}</a:tableStyleId>
              </a:tblPr>
              <a:tblGrid>
                <a:gridCol w="1540800">
                  <a:extLst>
                    <a:ext uri="{9D8B030D-6E8A-4147-A177-3AD203B41FA5}">
                      <a16:colId xmlns:a16="http://schemas.microsoft.com/office/drawing/2014/main" val="21996924"/>
                    </a:ext>
                  </a:extLst>
                </a:gridCol>
                <a:gridCol w="1716840">
                  <a:extLst>
                    <a:ext uri="{9D8B030D-6E8A-4147-A177-3AD203B41FA5}">
                      <a16:colId xmlns:a16="http://schemas.microsoft.com/office/drawing/2014/main" val="3190344474"/>
                    </a:ext>
                  </a:extLst>
                </a:gridCol>
                <a:gridCol w="1364760">
                  <a:extLst>
                    <a:ext uri="{9D8B030D-6E8A-4147-A177-3AD203B41FA5}">
                      <a16:colId xmlns:a16="http://schemas.microsoft.com/office/drawing/2014/main" val="1267063513"/>
                    </a:ext>
                  </a:extLst>
                </a:gridCol>
                <a:gridCol w="3081600">
                  <a:extLst>
                    <a:ext uri="{9D8B030D-6E8A-4147-A177-3AD203B41FA5}">
                      <a16:colId xmlns:a16="http://schemas.microsoft.com/office/drawing/2014/main" val="4265217260"/>
                    </a:ext>
                  </a:extLst>
                </a:gridCol>
              </a:tblGrid>
              <a:tr h="370840">
                <a:tc gridSpan="4">
                  <a:txBody>
                    <a:bodyPr/>
                    <a:lstStyle/>
                    <a:p>
                      <a:pPr algn="ctr"/>
                      <a:r>
                        <a:rPr lang="it-IT" b="1" dirty="0">
                          <a:solidFill>
                            <a:schemeClr val="bg2"/>
                          </a:solidFill>
                        </a:rPr>
                        <a:t>Flusso di eventi principale</a:t>
                      </a:r>
                    </a:p>
                  </a:txBody>
                  <a:tcPr anchor="ctr">
                    <a:solidFill>
                      <a:schemeClr val="bg1"/>
                    </a:solidFill>
                  </a:tcPr>
                </a:tc>
                <a:tc hMerge="1">
                  <a:txBody>
                    <a:bodyPr/>
                    <a:lstStyle/>
                    <a:p>
                      <a:pPr algn="ctr"/>
                      <a:r>
                        <a:rPr lang="it-IT" b="1" dirty="0">
                          <a:solidFill>
                            <a:schemeClr val="bg2"/>
                          </a:solidFill>
                        </a:rPr>
                        <a:t>UCDC_3</a:t>
                      </a:r>
                    </a:p>
                    <a:p>
                      <a:pPr algn="ctr"/>
                      <a:r>
                        <a:rPr lang="it-IT" b="1" dirty="0">
                          <a:solidFill>
                            <a:schemeClr val="bg2"/>
                          </a:solidFill>
                        </a:rPr>
                        <a:t>Fallimento del Sistema</a:t>
                      </a:r>
                    </a:p>
                  </a:txBody>
                  <a:tcPr anchor="ctr">
                    <a:solidFill>
                      <a:schemeClr val="bg1"/>
                    </a:solidFill>
                  </a:tcPr>
                </a:tc>
                <a:tc hMerge="1">
                  <a:txBody>
                    <a:bodyPr/>
                    <a:lstStyle/>
                    <a:p>
                      <a:endParaRPr lang="it-IT"/>
                    </a:p>
                  </a:txBody>
                  <a:tcPr/>
                </a:tc>
                <a:tc hMerge="1">
                  <a:txBody>
                    <a:bodyPr/>
                    <a:lstStyle/>
                    <a:p>
                      <a:pPr algn="ctr"/>
                      <a:endParaRPr lang="it-IT" b="1" dirty="0">
                        <a:solidFill>
                          <a:schemeClr val="bg2"/>
                        </a:solidFill>
                      </a:endParaRPr>
                    </a:p>
                  </a:txBody>
                  <a:tcPr anchor="ctr">
                    <a:solidFill>
                      <a:schemeClr val="bg1"/>
                    </a:solidFill>
                  </a:tcPr>
                </a:tc>
                <a:extLst>
                  <a:ext uri="{0D108BD9-81ED-4DB2-BD59-A6C34878D82A}">
                    <a16:rowId xmlns:a16="http://schemas.microsoft.com/office/drawing/2014/main" val="1190395498"/>
                  </a:ext>
                </a:extLst>
              </a:tr>
              <a:tr h="370840">
                <a:tc>
                  <a:txBody>
                    <a:bodyPr/>
                    <a:lstStyle/>
                    <a:p>
                      <a:pPr algn="ctr"/>
                      <a:r>
                        <a:rPr lang="it-IT" b="1" dirty="0"/>
                        <a:t>1</a:t>
                      </a:r>
                    </a:p>
                  </a:txBody>
                  <a:tcPr anchor="ctr"/>
                </a:tc>
                <a:tc>
                  <a:txBody>
                    <a:bodyPr/>
                    <a:lstStyle/>
                    <a:p>
                      <a:pPr algn="just"/>
                      <a:r>
                        <a:rPr lang="it-IT" dirty="0"/>
                        <a:t>Sistema</a:t>
                      </a:r>
                    </a:p>
                  </a:txBody>
                  <a:tcPr anchor="ctr"/>
                </a:tc>
                <a:tc gridSpan="2">
                  <a:txBody>
                    <a:bodyPr/>
                    <a:lstStyle/>
                    <a:p>
                      <a:pPr algn="just"/>
                      <a:r>
                        <a:rPr lang="it-IT" dirty="0"/>
                        <a:t>Comunica all’Amministratore l’impossibilità di accedere ai dati </a:t>
                      </a:r>
                    </a:p>
                    <a:p>
                      <a:pPr algn="just"/>
                      <a:r>
                        <a:rPr lang="it-IT" dirty="0"/>
                        <a:t>Persistenti</a:t>
                      </a:r>
                    </a:p>
                  </a:txBody>
                  <a:tcPr anchor="ctr"/>
                </a:tc>
                <a:tc hMerge="1">
                  <a:txBody>
                    <a:bodyPr/>
                    <a:lstStyle/>
                    <a:p>
                      <a:pPr algn="just"/>
                      <a:r>
                        <a:rPr lang="it-IT" dirty="0"/>
                        <a:t>Comunica all’Amministratore l’impossibilità di accedere ai dati </a:t>
                      </a:r>
                    </a:p>
                    <a:p>
                      <a:pPr algn="just"/>
                      <a:r>
                        <a:rPr lang="it-IT" dirty="0"/>
                        <a:t>Persistenti</a:t>
                      </a:r>
                    </a:p>
                  </a:txBody>
                  <a:tcPr anchor="ctr"/>
                </a:tc>
                <a:extLst>
                  <a:ext uri="{0D108BD9-81ED-4DB2-BD59-A6C34878D82A}">
                    <a16:rowId xmlns:a16="http://schemas.microsoft.com/office/drawing/2014/main" val="1822216570"/>
                  </a:ext>
                </a:extLst>
              </a:tr>
              <a:tr h="370840">
                <a:tc>
                  <a:txBody>
                    <a:bodyPr/>
                    <a:lstStyle/>
                    <a:p>
                      <a:pPr algn="ctr"/>
                      <a:r>
                        <a:rPr lang="it-IT" b="1" dirty="0"/>
                        <a:t>2</a:t>
                      </a:r>
                    </a:p>
                  </a:txBody>
                  <a:tcPr anchor="ctr"/>
                </a:tc>
                <a:tc>
                  <a:txBody>
                    <a:bodyPr/>
                    <a:lstStyle/>
                    <a:p>
                      <a:pPr algn="just"/>
                      <a:r>
                        <a:rPr lang="it-IT" dirty="0"/>
                        <a:t>Sistema</a:t>
                      </a:r>
                    </a:p>
                  </a:txBody>
                  <a:tcPr anchor="ctr"/>
                </a:tc>
                <a:tc gridSpan="2">
                  <a:txBody>
                    <a:bodyPr/>
                    <a:lstStyle/>
                    <a:p>
                      <a:pPr algn="just"/>
                      <a:r>
                        <a:rPr lang="it-IT" dirty="0"/>
                        <a:t>Cessa di eseguire le richieste e termina con un errore.</a:t>
                      </a:r>
                    </a:p>
                  </a:txBody>
                  <a:tcPr anchor="ctr"/>
                </a:tc>
                <a:tc hMerge="1">
                  <a:txBody>
                    <a:bodyPr/>
                    <a:lstStyle/>
                    <a:p>
                      <a:pPr algn="just"/>
                      <a:endParaRPr lang="it-IT" dirty="0"/>
                    </a:p>
                  </a:txBody>
                  <a:tcPr anchor="ctr"/>
                </a:tc>
                <a:extLst>
                  <a:ext uri="{0D108BD9-81ED-4DB2-BD59-A6C34878D82A}">
                    <a16:rowId xmlns:a16="http://schemas.microsoft.com/office/drawing/2014/main" val="69321192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3</a:t>
                      </a:r>
                    </a:p>
                  </a:txBody>
                  <a:tcPr anchor="ctr"/>
                </a:tc>
                <a:tc>
                  <a:txBody>
                    <a:bodyPr/>
                    <a:lstStyle/>
                    <a:p>
                      <a:pPr algn="just"/>
                      <a:r>
                        <a:rPr lang="it-IT" dirty="0"/>
                        <a:t>Amministratore</a:t>
                      </a:r>
                    </a:p>
                  </a:txBody>
                  <a:tcPr anchor="ctr"/>
                </a:tc>
                <a:tc gridSpan="2">
                  <a:txBody>
                    <a:bodyPr/>
                    <a:lstStyle/>
                    <a:p>
                      <a:pPr algn="just"/>
                      <a:r>
                        <a:rPr lang="it-IT" dirty="0"/>
                        <a:t>Include UCBC_2.</a:t>
                      </a:r>
                    </a:p>
                  </a:txBody>
                  <a:tcPr anchor="ctr"/>
                </a:tc>
                <a:tc hMerge="1">
                  <a:txBody>
                    <a:bodyPr/>
                    <a:lstStyle/>
                    <a:p>
                      <a:pPr algn="just"/>
                      <a:endParaRPr lang="it-IT" dirty="0"/>
                    </a:p>
                  </a:txBody>
                  <a:tcPr anchor="ctr"/>
                </a:tc>
                <a:extLst>
                  <a:ext uri="{0D108BD9-81ED-4DB2-BD59-A6C34878D82A}">
                    <a16:rowId xmlns:a16="http://schemas.microsoft.com/office/drawing/2014/main" val="3042690369"/>
                  </a:ext>
                </a:extLst>
              </a:tr>
              <a:tr h="370840">
                <a:tc>
                  <a:txBody>
                    <a:bodyPr/>
                    <a:lstStyle/>
                    <a:p>
                      <a:pPr algn="ctr"/>
                      <a:r>
                        <a:rPr lang="it-IT" b="1" dirty="0"/>
                        <a:t>4</a:t>
                      </a:r>
                    </a:p>
                  </a:txBody>
                  <a:tcPr anchor="ctr"/>
                </a:tc>
                <a:tc>
                  <a:txBody>
                    <a:bodyPr/>
                    <a:lstStyle/>
                    <a:p>
                      <a:pPr algn="just"/>
                      <a:r>
                        <a:rPr lang="it-IT" dirty="0"/>
                        <a:t>Sistema</a:t>
                      </a:r>
                    </a:p>
                  </a:txBody>
                  <a:tcPr anchor="ctr"/>
                </a:tc>
                <a:tc gridSpan="2">
                  <a:txBody>
                    <a:bodyPr/>
                    <a:lstStyle/>
                    <a:p>
                      <a:pPr algn="just"/>
                      <a:r>
                        <a:rPr lang="it-IT" dirty="0"/>
                        <a:t>Riprende la corretta esecuzione delle attività e delle funzionalità.</a:t>
                      </a:r>
                    </a:p>
                  </a:txBody>
                  <a:tcPr anchor="ctr"/>
                </a:tc>
                <a:tc hMerge="1">
                  <a:txBody>
                    <a:bodyPr/>
                    <a:lstStyle/>
                    <a:p>
                      <a:pPr algn="just"/>
                      <a:endParaRPr lang="it-IT" dirty="0"/>
                    </a:p>
                  </a:txBody>
                  <a:tcPr anchor="ctr"/>
                </a:tc>
                <a:extLst>
                  <a:ext uri="{0D108BD9-81ED-4DB2-BD59-A6C34878D82A}">
                    <a16:rowId xmlns:a16="http://schemas.microsoft.com/office/drawing/2014/main" val="15278952"/>
                  </a:ext>
                </a:extLst>
              </a:tr>
              <a:tr h="370840">
                <a:tc gridSpan="4">
                  <a:txBody>
                    <a:bodyPr/>
                    <a:lstStyle/>
                    <a:p>
                      <a:pPr algn="ctr"/>
                      <a:r>
                        <a:rPr lang="it-IT" b="1" dirty="0"/>
                        <a:t>I Flusso di Eventi Alternativo: le funzionalità del sistema non vengono ripristinante al riavvio</a:t>
                      </a:r>
                    </a:p>
                  </a:txBody>
                  <a:tcPr anchor="ctr"/>
                </a:tc>
                <a:tc hMerge="1">
                  <a:txBody>
                    <a:bodyPr/>
                    <a:lstStyle/>
                    <a:p>
                      <a:pPr algn="just"/>
                      <a:endParaRPr lang="it-IT" dirty="0"/>
                    </a:p>
                  </a:txBody>
                  <a:tcPr anchor="ctr"/>
                </a:tc>
                <a:tc hMerge="1">
                  <a:txBody>
                    <a:bodyPr/>
                    <a:lstStyle/>
                    <a:p>
                      <a:endParaRPr lang="it-IT"/>
                    </a:p>
                  </a:txBody>
                  <a:tcPr/>
                </a:tc>
                <a:tc hMerge="1">
                  <a:txBody>
                    <a:bodyPr/>
                    <a:lstStyle/>
                    <a:p>
                      <a:pPr algn="just"/>
                      <a:endParaRPr lang="it-IT" dirty="0"/>
                    </a:p>
                  </a:txBody>
                  <a:tcPr anchor="ctr"/>
                </a:tc>
                <a:extLst>
                  <a:ext uri="{0D108BD9-81ED-4DB2-BD59-A6C34878D82A}">
                    <a16:rowId xmlns:a16="http://schemas.microsoft.com/office/drawing/2014/main" val="2169517373"/>
                  </a:ext>
                </a:extLst>
              </a:tr>
              <a:tr h="370840">
                <a:tc>
                  <a:txBody>
                    <a:bodyPr/>
                    <a:lstStyle/>
                    <a:p>
                      <a:pPr algn="ctr"/>
                      <a:r>
                        <a:rPr lang="it-IT" b="1" dirty="0"/>
                        <a:t>3</a:t>
                      </a:r>
                    </a:p>
                  </a:txBody>
                  <a:tcPr anchor="ctr"/>
                </a:tc>
                <a:tc gridSpan="2">
                  <a:txBody>
                    <a:bodyPr/>
                    <a:lstStyle/>
                    <a:p>
                      <a:pPr algn="just"/>
                      <a:r>
                        <a:rPr lang="it-IT" dirty="0"/>
                        <a:t>Amministratore</a:t>
                      </a:r>
                    </a:p>
                  </a:txBody>
                  <a:tcPr anchor="ctr"/>
                </a:tc>
                <a:tc hMerge="1">
                  <a:txBody>
                    <a:bodyPr/>
                    <a:lstStyle/>
                    <a:p>
                      <a:pPr algn="just"/>
                      <a:endParaRPr lang="it-IT" dirty="0"/>
                    </a:p>
                  </a:txBody>
                  <a:tcPr anchor="ctr"/>
                </a:tc>
                <a:tc>
                  <a:txBody>
                    <a:bodyPr/>
                    <a:lstStyle/>
                    <a:p>
                      <a:pPr algn="just"/>
                      <a:r>
                        <a:rPr lang="it-IT" dirty="0"/>
                        <a:t>L’Amministratore si fa carico della risoluzione della problematica .</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68073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458329" y="1987062"/>
            <a:ext cx="622734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Testing Funzionale</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94" name="Google Shape;394;p41"/>
          <p:cNvSpPr txBox="1">
            <a:spLocks noGrp="1"/>
          </p:cNvSpPr>
          <p:nvPr>
            <p:ph type="subTitle" idx="1"/>
          </p:nvPr>
        </p:nvSpPr>
        <p:spPr>
          <a:xfrm rot="264">
            <a:off x="2615992" y="3427212"/>
            <a:ext cx="3912000" cy="6570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Test Plan, Test Case Specification, Test Summary Report, Test Incident Report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9259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09956"/>
            <a:ext cx="5228667" cy="2901121"/>
          </a:xfrm>
          <a:prstGeom prst="rect">
            <a:avLst/>
          </a:prstGeom>
        </p:spPr>
      </p:pic>
    </p:spTree>
    <p:extLst>
      <p:ext uri="{BB962C8B-B14F-4D97-AF65-F5344CB8AC3E}">
        <p14:creationId xmlns:p14="http://schemas.microsoft.com/office/powerpoint/2010/main" val="27354948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sp>
        <p:nvSpPr>
          <p:cNvPr id="405" name="Google Shape;405;p42"/>
          <p:cNvSpPr txBox="1">
            <a:spLocks noGrp="1"/>
          </p:cNvSpPr>
          <p:nvPr>
            <p:ph type="subTitle" idx="1"/>
          </p:nvPr>
        </p:nvSpPr>
        <p:spPr>
          <a:xfrm>
            <a:off x="1061000" y="1889953"/>
            <a:ext cx="4667100" cy="1262126"/>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Category partition</a:t>
            </a:r>
          </a:p>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Test Case Speciﬁcation </a:t>
            </a: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3958424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63060082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Nome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CheckName [CKN]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caratteri speciali e/o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solo lettere (minuscole o maiuscole): [CATEGORY_LN_SUCCESS]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Cognome</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err="1"/>
                        <a:t>CheckSurname</a:t>
                      </a:r>
                      <a:r>
                        <a:rPr lang="it-IT" dirty="0"/>
                        <a:t> [CKC]</a:t>
                      </a:r>
                    </a:p>
                  </a:txBody>
                  <a:tcPr anchor="ctr"/>
                </a:tc>
                <a:tc>
                  <a:txBody>
                    <a:bodyPr/>
                    <a:lstStyle/>
                    <a:p>
                      <a:pPr marL="285750" indent="-285750" algn="just">
                        <a:buFont typeface="Arial" panose="020B0604020202020204" pitchFamily="34" charset="0"/>
                        <a:buChar char="•"/>
                      </a:pPr>
                      <a:r>
                        <a:rPr lang="it-IT" dirty="0"/>
                        <a:t>Il cognome contiene caratteri speciali e/o numeri: [CATEGORY_LN_ERROR]</a:t>
                      </a:r>
                    </a:p>
                    <a:p>
                      <a:pPr marL="285750" indent="-285750" algn="just">
                        <a:buFont typeface="Arial" panose="020B0604020202020204" pitchFamily="34" charset="0"/>
                        <a:buChar char="•"/>
                      </a:pPr>
                      <a:r>
                        <a:rPr lang="it-IT" dirty="0"/>
                        <a:t>Il cognome contiene solo lettere: [CATEGORY_LN_SUCCESS]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31491899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64487741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Username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Formato [USR]</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caratteri speciali: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solo lettere e/o numeri: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Data di nascita</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pPr marL="0" indent="0" algn="just">
                        <a:buFont typeface="Arial" panose="020B0604020202020204" pitchFamily="34" charset="0"/>
                        <a:buNone/>
                      </a:pPr>
                      <a:r>
                        <a:rPr lang="it-IT" dirty="0"/>
                        <a:t>Date [DT]</a:t>
                      </a:r>
                    </a:p>
                  </a:txBody>
                  <a:tcPr anchor="ctr"/>
                </a:tc>
                <a:tc>
                  <a:txBody>
                    <a:bodyPr/>
                    <a:lstStyle/>
                    <a:p>
                      <a:pPr marL="285750" indent="-285750" algn="l">
                        <a:buFont typeface="Arial" panose="020B0604020202020204" pitchFamily="34" charset="0"/>
                        <a:buChar char="•"/>
                      </a:pPr>
                      <a:r>
                        <a:rPr lang="it-IT" dirty="0"/>
                        <a:t>Data &lt; 16 anni: [CATEGORY_CK_ERROR]</a:t>
                      </a:r>
                    </a:p>
                    <a:p>
                      <a:pPr marL="285750" indent="-285750" algn="l">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Data &gt;= 16 anni: </a:t>
                      </a:r>
                      <a:r>
                        <a:rPr lang="it-IT" dirty="0"/>
                        <a:t>[CATEGORY_CK_SUCCESS]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120864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RAD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138707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Email</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CheckEmail</a:t>
                      </a:r>
                      <a:r>
                        <a:rPr lang="it-IT" dirty="0"/>
                        <a:t> [CKE]</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non contiene la @ e/o il punto dopo quest’ultima: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rispetta il formato standard della email: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Password</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a:t>Lunghezza [LNP]</a:t>
                      </a:r>
                    </a:p>
                  </a:txBody>
                  <a:tcPr anchor="ctr"/>
                </a:tc>
                <a:tc>
                  <a:txBody>
                    <a:bodyPr/>
                    <a:lstStyle/>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&lt; 6 OR Lunghezza &gt; 20 [CATEGORY_CK_ERROR]</a:t>
                      </a:r>
                    </a:p>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&gt;= 6 AND Lunghezza &lt;= 20 [CATEGORY_CK_SUCCESS]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7270962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868407270"/>
              </p:ext>
            </p:extLst>
          </p:nvPr>
        </p:nvGraphicFramePr>
        <p:xfrm>
          <a:off x="720000" y="1432800"/>
          <a:ext cx="7704000" cy="16865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Numero di telefono</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CheckPhoneNumber</a:t>
                      </a:r>
                      <a:r>
                        <a:rPr lang="it-IT" dirty="0"/>
                        <a:t>[CPN]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non contiene solo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contiene solamente numeri: [CATEGORY_LN_SUCCESS]</a:t>
                      </a:r>
                      <a:endParaRPr lang="it-IT" dirty="0"/>
                    </a:p>
                  </a:txBody>
                  <a:tcPr anchor="ctr"/>
                </a:tc>
                <a:extLst>
                  <a:ext uri="{0D108BD9-81ED-4DB2-BD59-A6C34878D82A}">
                    <a16:rowId xmlns:a16="http://schemas.microsoft.com/office/drawing/2014/main" val="199142883"/>
                  </a:ext>
                </a:extLst>
              </a:tr>
            </a:tbl>
          </a:graphicData>
        </a:graphic>
      </p:graphicFrame>
    </p:spTree>
    <p:extLst>
      <p:ext uri="{BB962C8B-B14F-4D97-AF65-F5344CB8AC3E}">
        <p14:creationId xmlns:p14="http://schemas.microsoft.com/office/powerpoint/2010/main" val="30421991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2242159607"/>
              </p:ext>
            </p:extLst>
          </p:nvPr>
        </p:nvGraphicFramePr>
        <p:xfrm>
          <a:off x="720000" y="1432800"/>
          <a:ext cx="7704000" cy="35001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195900915"/>
                    </a:ext>
                  </a:extLst>
                </a:gridCol>
                <a:gridCol w="2568000">
                  <a:extLst>
                    <a:ext uri="{9D8B030D-6E8A-4147-A177-3AD203B41FA5}">
                      <a16:colId xmlns:a16="http://schemas.microsoft.com/office/drawing/2014/main" val="3467309619"/>
                    </a:ext>
                  </a:extLst>
                </a:gridCol>
                <a:gridCol w="2568000">
                  <a:extLst>
                    <a:ext uri="{9D8B030D-6E8A-4147-A177-3AD203B41FA5}">
                      <a16:colId xmlns:a16="http://schemas.microsoft.com/office/drawing/2014/main" val="2826682242"/>
                    </a:ext>
                  </a:extLst>
                </a:gridCol>
              </a:tblGrid>
              <a:tr h="370840">
                <a:tc>
                  <a:txBody>
                    <a:bodyPr/>
                    <a:lstStyle/>
                    <a:p>
                      <a:pPr algn="ctr"/>
                      <a:r>
                        <a:rPr lang="it-IT" b="1" dirty="0">
                          <a:solidFill>
                            <a:schemeClr val="bg2"/>
                          </a:solidFill>
                        </a:rPr>
                        <a:t>Test Case ID</a:t>
                      </a:r>
                    </a:p>
                  </a:txBody>
                  <a:tcPr anchor="ctr">
                    <a:solidFill>
                      <a:schemeClr val="bg1"/>
                    </a:solidFill>
                  </a:tcPr>
                </a:tc>
                <a:tc>
                  <a:txBody>
                    <a:bodyPr/>
                    <a:lstStyle/>
                    <a:p>
                      <a:pPr algn="ctr"/>
                      <a:r>
                        <a:rPr lang="it-IT" b="1" dirty="0">
                          <a:solidFill>
                            <a:schemeClr val="bg2"/>
                          </a:solidFill>
                        </a:rPr>
                        <a:t>Test Frame</a:t>
                      </a:r>
                    </a:p>
                  </a:txBody>
                  <a:tcPr anchor="ctr">
                    <a:solidFill>
                      <a:schemeClr val="bg1"/>
                    </a:solidFill>
                  </a:tcPr>
                </a:tc>
                <a:tc>
                  <a:txBody>
                    <a:bodyPr/>
                    <a:lstStyle/>
                    <a:p>
                      <a:pPr algn="ctr"/>
                      <a:r>
                        <a:rPr lang="it-IT" b="1" dirty="0">
                          <a:solidFill>
                            <a:schemeClr val="bg2"/>
                          </a:solidFill>
                        </a:rPr>
                        <a:t>Esito</a:t>
                      </a:r>
                    </a:p>
                  </a:txBody>
                  <a:tcPr anchor="ctr">
                    <a:solidFill>
                      <a:schemeClr val="bg1"/>
                    </a:solidFill>
                  </a:tcPr>
                </a:tc>
                <a:extLst>
                  <a:ext uri="{0D108BD9-81ED-4DB2-BD59-A6C34878D82A}">
                    <a16:rowId xmlns:a16="http://schemas.microsoft.com/office/drawing/2014/main" val="805401330"/>
                  </a:ext>
                </a:extLst>
              </a:tr>
              <a:tr h="370840">
                <a:tc>
                  <a:txBody>
                    <a:bodyPr/>
                    <a:lstStyle/>
                    <a:p>
                      <a:pPr algn="ctr"/>
                      <a:r>
                        <a:rPr lang="it-IT" sz="1050" dirty="0"/>
                        <a:t>TC_1.1_1</a:t>
                      </a:r>
                    </a:p>
                  </a:txBody>
                  <a:tcPr anchor="ctr"/>
                </a:tc>
                <a:tc>
                  <a:txBody>
                    <a:bodyPr/>
                    <a:lstStyle/>
                    <a:p>
                      <a:pPr algn="l"/>
                      <a:r>
                        <a:rPr lang="it-IT" sz="1050" dirty="0"/>
                        <a:t>CKN1</a:t>
                      </a:r>
                    </a:p>
                  </a:txBody>
                  <a:tcPr anchor="ctr"/>
                </a:tc>
                <a:tc>
                  <a:txBody>
                    <a:bodyPr/>
                    <a:lstStyle/>
                    <a:p>
                      <a:pPr algn="l"/>
                      <a:r>
                        <a:rPr lang="it-IT" sz="1050" dirty="0"/>
                        <a:t>Error: Il nome non rispetta i vincoli.</a:t>
                      </a:r>
                    </a:p>
                  </a:txBody>
                  <a:tcPr anchor="ctr"/>
                </a:tc>
                <a:extLst>
                  <a:ext uri="{0D108BD9-81ED-4DB2-BD59-A6C34878D82A}">
                    <a16:rowId xmlns:a16="http://schemas.microsoft.com/office/drawing/2014/main" val="3546837805"/>
                  </a:ext>
                </a:extLst>
              </a:tr>
              <a:tr h="370840">
                <a:tc>
                  <a:txBody>
                    <a:bodyPr/>
                    <a:lstStyle/>
                    <a:p>
                      <a:pPr algn="ctr"/>
                      <a:r>
                        <a:rPr lang="it-IT" sz="1050" dirty="0"/>
                        <a:t>TC_1.1_2</a:t>
                      </a:r>
                    </a:p>
                  </a:txBody>
                  <a:tcPr anchor="ctr"/>
                </a:tc>
                <a:tc>
                  <a:txBody>
                    <a:bodyPr/>
                    <a:lstStyle/>
                    <a:p>
                      <a:pPr marL="0" indent="0" algn="l">
                        <a:buFont typeface="Arial" panose="020B0604020202020204" pitchFamily="34" charset="0"/>
                        <a:buNone/>
                      </a:pPr>
                      <a:r>
                        <a:rPr lang="it-IT" sz="1050" dirty="0"/>
                        <a:t>CKN2, CKC1</a:t>
                      </a:r>
                    </a:p>
                  </a:txBody>
                  <a:tcPr anchor="ctr"/>
                </a:tc>
                <a:tc>
                  <a:txBody>
                    <a:bodyPr/>
                    <a:lstStyle/>
                    <a:p>
                      <a:pPr marL="0" indent="0" algn="l">
                        <a:buFont typeface="Arial" panose="020B0604020202020204" pitchFamily="34" charset="0"/>
                        <a:buNone/>
                      </a:pPr>
                      <a:r>
                        <a:rPr lang="it-IT" sz="1050" dirty="0"/>
                        <a:t>Error: Il cognome non rispetta i vincoli.</a:t>
                      </a:r>
                    </a:p>
                  </a:txBody>
                  <a:tcPr anchor="ctr"/>
                </a:tc>
                <a:extLst>
                  <a:ext uri="{0D108BD9-81ED-4DB2-BD59-A6C34878D82A}">
                    <a16:rowId xmlns:a16="http://schemas.microsoft.com/office/drawing/2014/main" val="199142883"/>
                  </a:ext>
                </a:extLst>
              </a:tr>
              <a:tr h="370840">
                <a:tc>
                  <a:txBody>
                    <a:bodyPr/>
                    <a:lstStyle/>
                    <a:p>
                      <a:pPr algn="ctr"/>
                      <a:r>
                        <a:rPr lang="it-IT" sz="1050" dirty="0"/>
                        <a:t>TC_1.1_3</a:t>
                      </a:r>
                    </a:p>
                  </a:txBody>
                  <a:tcPr anchor="ctr"/>
                </a:tc>
                <a:tc>
                  <a:txBody>
                    <a:bodyPr/>
                    <a:lstStyle/>
                    <a:p>
                      <a:pPr marL="0" indent="0" algn="l">
                        <a:buFont typeface="Arial" panose="020B0604020202020204" pitchFamily="34" charset="0"/>
                        <a:buNone/>
                      </a:pPr>
                      <a:r>
                        <a:rPr lang="it-IT" sz="1050" dirty="0"/>
                        <a:t>CKN2, CKC2, USR1</a:t>
                      </a:r>
                    </a:p>
                  </a:txBody>
                  <a:tcPr anchor="ctr"/>
                </a:tc>
                <a:tc>
                  <a:txBody>
                    <a:bodyPr/>
                    <a:lstStyle/>
                    <a:p>
                      <a:pPr marL="0" indent="0" algn="l">
                        <a:buFont typeface="Arial" panose="020B0604020202020204" pitchFamily="34" charset="0"/>
                        <a:buNone/>
                      </a:pPr>
                      <a:r>
                        <a:rPr lang="it-IT" sz="1050" dirty="0"/>
                        <a:t>Error:  L'username  contiene  caratteri  non ammissibili.</a:t>
                      </a:r>
                    </a:p>
                  </a:txBody>
                  <a:tcPr anchor="ctr"/>
                </a:tc>
                <a:extLst>
                  <a:ext uri="{0D108BD9-81ED-4DB2-BD59-A6C34878D82A}">
                    <a16:rowId xmlns:a16="http://schemas.microsoft.com/office/drawing/2014/main" val="1479330162"/>
                  </a:ext>
                </a:extLst>
              </a:tr>
              <a:tr h="370840">
                <a:tc>
                  <a:txBody>
                    <a:bodyPr/>
                    <a:lstStyle/>
                    <a:p>
                      <a:pPr algn="ctr"/>
                      <a:r>
                        <a:rPr lang="it-IT" sz="1050" dirty="0"/>
                        <a:t>TC_1.1_4</a:t>
                      </a:r>
                    </a:p>
                  </a:txBody>
                  <a:tcPr anchor="ctr"/>
                </a:tc>
                <a:tc>
                  <a:txBody>
                    <a:bodyPr/>
                    <a:lstStyle/>
                    <a:p>
                      <a:pPr marL="0" indent="0" algn="l">
                        <a:buFont typeface="Arial" panose="020B0604020202020204" pitchFamily="34" charset="0"/>
                        <a:buNone/>
                      </a:pPr>
                      <a:r>
                        <a:rPr lang="it-IT" sz="1050" dirty="0"/>
                        <a:t>CKN2, CKC2, USR2, DT1</a:t>
                      </a:r>
                    </a:p>
                  </a:txBody>
                  <a:tcPr anchor="ctr"/>
                </a:tc>
                <a:tc>
                  <a:txBody>
                    <a:bodyPr/>
                    <a:lstStyle/>
                    <a:p>
                      <a:pPr marL="0" indent="0" algn="l">
                        <a:buFont typeface="Arial" panose="020B0604020202020204" pitchFamily="34" charset="0"/>
                        <a:buNone/>
                      </a:pPr>
                      <a:r>
                        <a:rPr lang="it-IT" sz="1050" dirty="0"/>
                        <a:t>Error: L’utente ha meno di 16 anni.</a:t>
                      </a:r>
                    </a:p>
                  </a:txBody>
                  <a:tcPr anchor="ctr"/>
                </a:tc>
                <a:extLst>
                  <a:ext uri="{0D108BD9-81ED-4DB2-BD59-A6C34878D82A}">
                    <a16:rowId xmlns:a16="http://schemas.microsoft.com/office/drawing/2014/main" val="2167625765"/>
                  </a:ext>
                </a:extLst>
              </a:tr>
              <a:tr h="370840">
                <a:tc>
                  <a:txBody>
                    <a:bodyPr/>
                    <a:lstStyle/>
                    <a:p>
                      <a:pPr algn="ctr"/>
                      <a:r>
                        <a:rPr lang="it-IT" sz="1050" dirty="0"/>
                        <a:t>TC_1.1_5</a:t>
                      </a:r>
                    </a:p>
                  </a:txBody>
                  <a:tcPr anchor="ctr"/>
                </a:tc>
                <a:tc>
                  <a:txBody>
                    <a:bodyPr/>
                    <a:lstStyle/>
                    <a:p>
                      <a:pPr marL="0" indent="0" algn="l">
                        <a:buFont typeface="Arial" panose="020B0604020202020204" pitchFamily="34" charset="0"/>
                        <a:buNone/>
                      </a:pPr>
                      <a:r>
                        <a:rPr lang="it-IT" sz="1050" dirty="0"/>
                        <a:t>CKN2, CKC2, USR2, DT2, CKE1</a:t>
                      </a:r>
                    </a:p>
                  </a:txBody>
                  <a:tcPr anchor="ctr"/>
                </a:tc>
                <a:tc>
                  <a:txBody>
                    <a:bodyPr/>
                    <a:lstStyle/>
                    <a:p>
                      <a:pPr marL="0" indent="0" algn="l">
                        <a:buFont typeface="Arial" panose="020B0604020202020204" pitchFamily="34" charset="0"/>
                        <a:buNone/>
                      </a:pPr>
                      <a:r>
                        <a:rPr lang="it-IT" sz="1050" dirty="0"/>
                        <a:t>Error: La email non rispetta il formato.</a:t>
                      </a:r>
                    </a:p>
                  </a:txBody>
                  <a:tcPr anchor="ctr"/>
                </a:tc>
                <a:extLst>
                  <a:ext uri="{0D108BD9-81ED-4DB2-BD59-A6C34878D82A}">
                    <a16:rowId xmlns:a16="http://schemas.microsoft.com/office/drawing/2014/main" val="249179802"/>
                  </a:ext>
                </a:extLst>
              </a:tr>
              <a:tr h="370840">
                <a:tc>
                  <a:txBody>
                    <a:bodyPr/>
                    <a:lstStyle/>
                    <a:p>
                      <a:pPr algn="ctr"/>
                      <a:r>
                        <a:rPr lang="it-IT" sz="1050" dirty="0"/>
                        <a:t>TC_1.1_6</a:t>
                      </a:r>
                    </a:p>
                  </a:txBody>
                  <a:tcPr anchor="ctr"/>
                </a:tc>
                <a:tc>
                  <a:txBody>
                    <a:bodyPr/>
                    <a:lstStyle/>
                    <a:p>
                      <a:pPr marL="0" indent="0" algn="l">
                        <a:buFont typeface="Arial" panose="020B0604020202020204" pitchFamily="34" charset="0"/>
                        <a:buNone/>
                      </a:pPr>
                      <a:r>
                        <a:rPr lang="it-IT" sz="1050" dirty="0"/>
                        <a:t>CKN2,  CKC2,  USR2,  DT2,  CKE2, LNP1</a:t>
                      </a:r>
                    </a:p>
                  </a:txBody>
                  <a:tcPr anchor="ctr"/>
                </a:tc>
                <a:tc>
                  <a:txBody>
                    <a:bodyPr/>
                    <a:lstStyle/>
                    <a:p>
                      <a:pPr marL="0" indent="0" algn="l">
                        <a:buFont typeface="Arial" panose="020B0604020202020204" pitchFamily="34" charset="0"/>
                        <a:buNone/>
                      </a:pPr>
                      <a:r>
                        <a:rPr lang="it-IT" sz="1050" dirty="0"/>
                        <a:t>Error: La lunghezza della password è inferiore ai 6 o maggiore ai 20 caratteri.</a:t>
                      </a:r>
                    </a:p>
                  </a:txBody>
                  <a:tcPr anchor="ctr"/>
                </a:tc>
                <a:extLst>
                  <a:ext uri="{0D108BD9-81ED-4DB2-BD59-A6C34878D82A}">
                    <a16:rowId xmlns:a16="http://schemas.microsoft.com/office/drawing/2014/main" val="3093769524"/>
                  </a:ext>
                </a:extLst>
              </a:tr>
              <a:tr h="370840">
                <a:tc>
                  <a:txBody>
                    <a:bodyPr/>
                    <a:lstStyle/>
                    <a:p>
                      <a:pPr algn="ctr"/>
                      <a:r>
                        <a:rPr lang="it-IT" sz="1050" dirty="0"/>
                        <a:t>TC_1.1_7</a:t>
                      </a:r>
                    </a:p>
                  </a:txBody>
                  <a:tcPr anchor="ctr"/>
                </a:tc>
                <a:tc>
                  <a:txBody>
                    <a:bodyPr/>
                    <a:lstStyle/>
                    <a:p>
                      <a:pPr marL="0" indent="0" algn="l">
                        <a:buFont typeface="Arial" panose="020B0604020202020204" pitchFamily="34" charset="0"/>
                        <a:buNone/>
                      </a:pPr>
                      <a:r>
                        <a:rPr lang="it-IT" sz="1050" dirty="0"/>
                        <a:t>CKN2,  CKC2,  USR2,  DT2,  CKE2, LNP2, CPN1</a:t>
                      </a:r>
                    </a:p>
                  </a:txBody>
                  <a:tcPr anchor="ctr"/>
                </a:tc>
                <a:tc>
                  <a:txBody>
                    <a:bodyPr/>
                    <a:lstStyle/>
                    <a:p>
                      <a:pPr marL="0" indent="0" algn="l">
                        <a:buFont typeface="Arial" panose="020B0604020202020204" pitchFamily="34" charset="0"/>
                        <a:buNone/>
                      </a:pPr>
                      <a:r>
                        <a:rPr lang="it-IT" sz="1050" dirty="0"/>
                        <a:t>Error: Il numero di telefono contiene caratteri non numerici</a:t>
                      </a:r>
                    </a:p>
                  </a:txBody>
                  <a:tcPr anchor="ctr"/>
                </a:tc>
                <a:extLst>
                  <a:ext uri="{0D108BD9-81ED-4DB2-BD59-A6C34878D82A}">
                    <a16:rowId xmlns:a16="http://schemas.microsoft.com/office/drawing/2014/main" val="3349804899"/>
                  </a:ext>
                </a:extLst>
              </a:tr>
              <a:tr h="370840">
                <a:tc>
                  <a:txBody>
                    <a:bodyPr/>
                    <a:lstStyle/>
                    <a:p>
                      <a:pPr algn="ctr"/>
                      <a:r>
                        <a:rPr lang="it-IT" sz="1050" dirty="0"/>
                        <a:t>TC_1.1_8</a:t>
                      </a:r>
                    </a:p>
                  </a:txBody>
                  <a:tcPr anchor="ctr"/>
                </a:tc>
                <a:tc>
                  <a:txBody>
                    <a:bodyPr/>
                    <a:lstStyle/>
                    <a:p>
                      <a:pPr marL="0" indent="0" algn="l">
                        <a:buFont typeface="Arial" panose="020B0604020202020204" pitchFamily="34" charset="0"/>
                        <a:buNone/>
                      </a:pPr>
                      <a:r>
                        <a:rPr lang="it-IT" sz="1050" dirty="0"/>
                        <a:t>CKN2,  CKC2,  USR2,  DT2,  CKC2, LNP2, CON2</a:t>
                      </a:r>
                    </a:p>
                  </a:txBody>
                  <a:tcPr anchor="ctr"/>
                </a:tc>
                <a:tc>
                  <a:txBody>
                    <a:bodyPr/>
                    <a:lstStyle/>
                    <a:p>
                      <a:pPr marL="0" indent="0" algn="l">
                        <a:buFont typeface="Arial" panose="020B0604020202020204" pitchFamily="34" charset="0"/>
                        <a:buNone/>
                      </a:pPr>
                      <a:r>
                        <a:rPr lang="it-IT" sz="1050" dirty="0"/>
                        <a:t>Success</a:t>
                      </a:r>
                    </a:p>
                  </a:txBody>
                  <a:tcPr anchor="ctr"/>
                </a:tc>
                <a:extLst>
                  <a:ext uri="{0D108BD9-81ED-4DB2-BD59-A6C34878D82A}">
                    <a16:rowId xmlns:a16="http://schemas.microsoft.com/office/drawing/2014/main" val="795532074"/>
                  </a:ext>
                </a:extLst>
              </a:tr>
            </a:tbl>
          </a:graphicData>
        </a:graphic>
      </p:graphicFrame>
    </p:spTree>
    <p:extLst>
      <p:ext uri="{BB962C8B-B14F-4D97-AF65-F5344CB8AC3E}">
        <p14:creationId xmlns:p14="http://schemas.microsoft.com/office/powerpoint/2010/main" val="8740374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401464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TC_1.1_1</a:t>
                      </a:r>
                    </a:p>
                  </a:txBody>
                  <a:tcPr anchor="ctr"/>
                </a:tc>
                <a:tc>
                  <a:txBody>
                    <a:bodyPr/>
                    <a:lstStyle/>
                    <a:p>
                      <a:pPr algn="ctr"/>
                      <a:r>
                        <a:rPr lang="it-IT" sz="1400" b="1" dirty="0"/>
                        <a:t>Test frame</a:t>
                      </a:r>
                      <a:r>
                        <a:rPr lang="it-IT" sz="1400" dirty="0"/>
                        <a:t>: CKN1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dirty="0"/>
                        <a:t>Valore: Giacomo23</a:t>
                      </a:r>
                    </a:p>
                  </a:txBody>
                  <a:tcPr anchor="ctr"/>
                </a:tc>
                <a:extLst>
                  <a:ext uri="{0D108BD9-81ED-4DB2-BD59-A6C34878D82A}">
                    <a16:rowId xmlns:a16="http://schemas.microsoft.com/office/drawing/2014/main" val="4024580476"/>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r h="370840">
                <a:tc gridSpan="2">
                  <a:txBody>
                    <a:bodyPr/>
                    <a:lstStyle/>
                    <a:p>
                      <a:pPr algn="just"/>
                      <a:r>
                        <a:rPr lang="it-IT" sz="1400" b="1" dirty="0">
                          <a:solidFill>
                            <a:schemeClr val="bg2"/>
                          </a:solidFill>
                        </a:rPr>
                        <a:t>Oracolo: La registrazione non è stata completata in quanto il nome inserito dall’utente non rispetta i vincoli imposti. (23 non consentito nel campo Nome)</a:t>
                      </a:r>
                    </a:p>
                  </a:txBody>
                  <a:tcP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1264913398"/>
                  </a:ext>
                </a:extLst>
              </a:tr>
            </a:tbl>
          </a:graphicData>
        </a:graphic>
      </p:graphicFrame>
    </p:spTree>
    <p:extLst>
      <p:ext uri="{BB962C8B-B14F-4D97-AF65-F5344CB8AC3E}">
        <p14:creationId xmlns:p14="http://schemas.microsoft.com/office/powerpoint/2010/main" val="14855668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467043918"/>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TC_1.1_2</a:t>
                      </a:r>
                    </a:p>
                  </a:txBody>
                  <a:tcPr anchor="ctr"/>
                </a:tc>
                <a:tc>
                  <a:txBody>
                    <a:bodyPr/>
                    <a:lstStyle/>
                    <a:p>
                      <a:pPr algn="ctr"/>
                      <a:r>
                        <a:rPr lang="it-IT" sz="1400" b="1" dirty="0"/>
                        <a:t>Test frame</a:t>
                      </a:r>
                      <a:r>
                        <a:rPr lang="it-IT" sz="1400" dirty="0"/>
                        <a:t>: CKN2, CKC1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Verd1</a:t>
                      </a:r>
                      <a:endParaRPr lang="it-IT" sz="1400" b="1" dirty="0"/>
                    </a:p>
                  </a:txBody>
                  <a:tcPr anchor="ctr"/>
                </a:tc>
                <a:extLst>
                  <a:ext uri="{0D108BD9-81ED-4DB2-BD59-A6C34878D82A}">
                    <a16:rowId xmlns:a16="http://schemas.microsoft.com/office/drawing/2014/main" val="1350187330"/>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0114971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754056487"/>
              </p:ext>
            </p:extLst>
          </p:nvPr>
        </p:nvGraphicFramePr>
        <p:xfrm>
          <a:off x="720000" y="1432800"/>
          <a:ext cx="7704000" cy="12598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1839191429"/>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solidFill>
                      <a:schemeClr val="bg1"/>
                    </a:solidFill>
                  </a:tcPr>
                </a:tc>
                <a:extLst>
                  <a:ext uri="{0D108BD9-81ED-4DB2-BD59-A6C34878D82A}">
                    <a16:rowId xmlns:a16="http://schemas.microsoft.com/office/drawing/2014/main" val="1999361365"/>
                  </a:ext>
                </a:extLst>
              </a:tr>
              <a:tr h="370840">
                <a:tc>
                  <a:txBody>
                    <a:bodyPr/>
                    <a:lstStyle/>
                    <a:p>
                      <a:pPr algn="ctr"/>
                      <a:r>
                        <a:rPr lang="it-IT" sz="1400" b="1" dirty="0"/>
                        <a:t>Test case ID</a:t>
                      </a:r>
                      <a:r>
                        <a:rPr lang="it-IT" sz="1400" dirty="0"/>
                        <a:t>: TC_1.1_2</a:t>
                      </a:r>
                    </a:p>
                  </a:txBody>
                  <a:tcPr anchor="ctr">
                    <a:noFill/>
                  </a:tcPr>
                </a:tc>
                <a:tc>
                  <a:txBody>
                    <a:bodyPr/>
                    <a:lstStyle/>
                    <a:p>
                      <a:pPr algn="ctr"/>
                      <a:r>
                        <a:rPr lang="it-IT" sz="1400" b="1" dirty="0"/>
                        <a:t>Test frame</a:t>
                      </a:r>
                      <a:r>
                        <a:rPr lang="it-IT" sz="1400" dirty="0"/>
                        <a:t>: CKN2, CKC1</a:t>
                      </a:r>
                    </a:p>
                  </a:txBody>
                  <a:tcPr anchor="ctr">
                    <a:noFill/>
                  </a:tcPr>
                </a:tc>
                <a:extLst>
                  <a:ext uri="{0D108BD9-81ED-4DB2-BD59-A6C34878D82A}">
                    <a16:rowId xmlns:a16="http://schemas.microsoft.com/office/drawing/2014/main" val="168764266"/>
                  </a:ext>
                </a:extLst>
              </a:tr>
              <a:tr h="246140">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solidFill>
                            <a:schemeClr val="tx1"/>
                          </a:solidFill>
                        </a:rPr>
                        <a:t>Oracolo</a:t>
                      </a:r>
                      <a:r>
                        <a:rPr lang="it-IT" sz="1400" b="0" dirty="0">
                          <a:solidFill>
                            <a:schemeClr val="tx1"/>
                          </a:solidFill>
                        </a:rPr>
                        <a:t>: La registrazione non è stata completata in quanto il cognome inserito dall’utente non rispetta i vincoli imposti. (1 non consentito nel campo Cognome)</a:t>
                      </a:r>
                    </a:p>
                  </a:txBody>
                  <a:tcPr>
                    <a:noFill/>
                  </a:tcPr>
                </a:tc>
                <a:tc hMerge="1">
                  <a:txBody>
                    <a:bodyPr/>
                    <a:lstStyle/>
                    <a:p>
                      <a:pPr algn="just"/>
                      <a:endParaRPr lang="it-IT" sz="1400" b="1" dirty="0">
                        <a:solidFill>
                          <a:schemeClr val="bg2"/>
                        </a:solidFill>
                      </a:endParaRPr>
                    </a:p>
                  </a:txBody>
                  <a:tcPr>
                    <a:solidFill>
                      <a:schemeClr val="bg1"/>
                    </a:solidFill>
                  </a:tcPr>
                </a:tc>
                <a:extLst>
                  <a:ext uri="{0D108BD9-81ED-4DB2-BD59-A6C34878D82A}">
                    <a16:rowId xmlns:a16="http://schemas.microsoft.com/office/drawing/2014/main" val="2315196127"/>
                  </a:ext>
                </a:extLst>
              </a:tr>
            </a:tbl>
          </a:graphicData>
        </a:graphic>
      </p:graphicFrame>
    </p:spTree>
    <p:extLst>
      <p:ext uri="{BB962C8B-B14F-4D97-AF65-F5344CB8AC3E}">
        <p14:creationId xmlns:p14="http://schemas.microsoft.com/office/powerpoint/2010/main" val="19432045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02778979"/>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algn="ctr"/>
                      <a:r>
                        <a:rPr lang="it-IT" sz="1400" b="1" dirty="0"/>
                        <a:t>Input</a:t>
                      </a:r>
                      <a:r>
                        <a:rPr lang="it-IT" sz="1400" dirty="0"/>
                        <a:t>: Username</a:t>
                      </a:r>
                    </a:p>
                  </a:txBody>
                  <a:tcPr anchor="ctr"/>
                </a:tc>
                <a:tc>
                  <a:txBody>
                    <a:bodyPr/>
                    <a:lstStyle/>
                    <a:p>
                      <a:pPr algn="ctr"/>
                      <a:r>
                        <a:rPr lang="it-IT" sz="1400" b="1" dirty="0"/>
                        <a:t>Valore: </a:t>
                      </a:r>
                      <a:r>
                        <a:rPr lang="it-IT" sz="1400" b="0" dirty="0"/>
                        <a:t>Spark!</a:t>
                      </a:r>
                    </a:p>
                  </a:txBody>
                  <a:tcPr anchor="ctr"/>
                </a:tc>
                <a:extLst>
                  <a:ext uri="{0D108BD9-81ED-4DB2-BD59-A6C34878D82A}">
                    <a16:rowId xmlns:a16="http://schemas.microsoft.com/office/drawing/2014/main" val="1094009354"/>
                  </a:ext>
                </a:extLst>
              </a:tr>
            </a:tbl>
          </a:graphicData>
        </a:graphic>
      </p:graphicFrame>
    </p:spTree>
    <p:extLst>
      <p:ext uri="{BB962C8B-B14F-4D97-AF65-F5344CB8AC3E}">
        <p14:creationId xmlns:p14="http://schemas.microsoft.com/office/powerpoint/2010/main" val="443275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91568624"/>
              </p:ext>
            </p:extLst>
          </p:nvPr>
        </p:nvGraphicFramePr>
        <p:xfrm>
          <a:off x="720000" y="1432800"/>
          <a:ext cx="7704000" cy="16306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just"/>
                      <a:r>
                        <a:rPr lang="it-IT" sz="1400" b="1" dirty="0"/>
                        <a:t>Oracolo</a:t>
                      </a:r>
                      <a:r>
                        <a:rPr lang="it-IT" sz="1400" dirty="0"/>
                        <a:t>: La registrazione non è stata completata in quanto il cognome inserito dall’utente non rispetta i vincoli imposti. (1 non consentito nel campo Cognome)</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bl>
          </a:graphicData>
        </a:graphic>
      </p:graphicFrame>
    </p:spTree>
    <p:extLst>
      <p:ext uri="{BB962C8B-B14F-4D97-AF65-F5344CB8AC3E}">
        <p14:creationId xmlns:p14="http://schemas.microsoft.com/office/powerpoint/2010/main" val="24579673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952986347"/>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202651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568137585"/>
              </p:ext>
            </p:extLst>
          </p:nvPr>
        </p:nvGraphicFramePr>
        <p:xfrm>
          <a:off x="720000" y="1432800"/>
          <a:ext cx="7704000" cy="2001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09/06/2009</a:t>
                      </a:r>
                    </a:p>
                  </a:txBody>
                  <a:tcPr anchor="ctr"/>
                </a:tc>
                <a:extLst>
                  <a:ext uri="{0D108BD9-81ED-4DB2-BD59-A6C34878D82A}">
                    <a16:rowId xmlns:a16="http://schemas.microsoft.com/office/drawing/2014/main" val="527813780"/>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l’età dell’utente è inferiore ai 16 anni.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05540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tretch>
            <a:fillRect/>
          </a:stretch>
        </p:blipFill>
        <p:spPr>
          <a:xfrm>
            <a:off x="1061000" y="1889953"/>
            <a:ext cx="5228669" cy="2941127"/>
          </a:xfrm>
          <a:prstGeom prst="rect">
            <a:avLst/>
          </a:prstGeom>
        </p:spPr>
      </p:pic>
    </p:spTree>
    <p:extLst>
      <p:ext uri="{BB962C8B-B14F-4D97-AF65-F5344CB8AC3E}">
        <p14:creationId xmlns:p14="http://schemas.microsoft.com/office/powerpoint/2010/main" val="1665025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672538684"/>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649944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9886834"/>
              </p:ext>
            </p:extLst>
          </p:nvPr>
        </p:nvGraphicFramePr>
        <p:xfrm>
          <a:off x="720000" y="1432800"/>
          <a:ext cx="7704000" cy="237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a:t>
                      </a:r>
                      <a:r>
                        <a:rPr lang="it-IT" sz="1400" b="0" dirty="0" err="1"/>
                        <a:t>giacomo.verdi@gmail</a:t>
                      </a:r>
                      <a:endParaRPr lang="it-IT" sz="1400" b="1" dirty="0"/>
                    </a:p>
                  </a:txBody>
                  <a:tcPr anchor="ctr"/>
                </a:tc>
                <a:extLst>
                  <a:ext uri="{0D108BD9-81ED-4DB2-BD59-A6C34878D82A}">
                    <a16:rowId xmlns:a16="http://schemas.microsoft.com/office/drawing/2014/main" val="143575223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la    mail    inserita    dall’utente    non    è    valida. (manca il punto dopo la chiocciola)</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3013174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93998648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1426773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195982614"/>
              </p:ext>
            </p:extLst>
          </p:nvPr>
        </p:nvGraphicFramePr>
        <p:xfrm>
          <a:off x="720000" y="1432800"/>
          <a:ext cx="7704000" cy="3103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Spk09</a:t>
                      </a:r>
                    </a:p>
                  </a:txBody>
                  <a:tcPr anchor="ctr"/>
                </a:tc>
                <a:extLst>
                  <a:ext uri="{0D108BD9-81ED-4DB2-BD59-A6C34878D82A}">
                    <a16:rowId xmlns:a16="http://schemas.microsoft.com/office/drawing/2014/main" val="2219589253"/>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la   password   scelta   dall’utente   non   è   valida. (i caratteri minimi richiesti sono 6, in questo caso la password possiede solo 5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16732969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34214801"/>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7020320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760321917"/>
              </p:ext>
            </p:extLst>
          </p:nvPr>
        </p:nvGraphicFramePr>
        <p:xfrm>
          <a:off x="720000" y="1432800"/>
          <a:ext cx="7704000" cy="3261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H477446LN4p?</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il  numero  di  telefono  immesso  dall’utente  non è  valido. (sono stati inseriti caratteri speciali e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27262492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331284638"/>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39267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692782750"/>
              </p:ext>
            </p:extLst>
          </p:nvPr>
        </p:nvGraphicFramePr>
        <p:xfrm>
          <a:off x="720000" y="143280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8609870038</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è stata completata con successo.</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694011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ODD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Object Design Document</a:t>
            </a:r>
          </a:p>
          <a:p>
            <a:pPr marL="0" lvl="0" indent="0" algn="ctr" rtl="0">
              <a:spcBef>
                <a:spcPts val="0"/>
              </a:spcBef>
              <a:spcAft>
                <a:spcPts val="0"/>
              </a:spcAft>
              <a:buNone/>
            </a:pPr>
            <a:endParaRPr lang="it-IT" dirty="0"/>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2678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14113"/>
            <a:ext cx="5228667" cy="2892807"/>
          </a:xfrm>
          <a:prstGeom prst="rect">
            <a:avLst/>
          </a:prstGeom>
        </p:spPr>
      </p:pic>
    </p:spTree>
    <p:extLst>
      <p:ext uri="{BB962C8B-B14F-4D97-AF65-F5344CB8AC3E}">
        <p14:creationId xmlns:p14="http://schemas.microsoft.com/office/powerpoint/2010/main" val="111402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sp>
        <p:nvSpPr>
          <p:cNvPr id="405" name="Google Shape;405;p42"/>
          <p:cNvSpPr txBox="1">
            <a:spLocks noGrp="1"/>
          </p:cNvSpPr>
          <p:nvPr>
            <p:ph type="subTitle" idx="1"/>
          </p:nvPr>
        </p:nvSpPr>
        <p:spPr>
          <a:xfrm>
            <a:off x="1061000" y="1889953"/>
            <a:ext cx="4667100" cy="2797294"/>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Attori del sistema</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Requisiti funzionali</a:t>
            </a:r>
          </a:p>
          <a:p>
            <a:pPr marL="342900" indent="-342900">
              <a:buFont typeface="+mj-lt"/>
              <a:buAutoNum type="arabicPeriod"/>
            </a:pPr>
            <a:r>
              <a:rPr lang="it-IT" dirty="0">
                <a:solidFill>
                  <a:srgbClr val="595959"/>
                </a:solidFill>
                <a:latin typeface="Anaheim"/>
                <a:ea typeface="Anaheim"/>
                <a:cs typeface="Anaheim"/>
                <a:sym typeface="Anaheim"/>
              </a:rPr>
              <a:t>Requisiti non funzionali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Scenario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 Model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Class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Sequence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Activity Diagram</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Divisione in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Composizione dei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Mapping package</a:t>
            </a:r>
          </a:p>
          <a:p>
            <a:pPr marL="342900" indent="-342900">
              <a:buFont typeface="+mj-lt"/>
              <a:buAutoNum type="arabicPeriod"/>
            </a:pPr>
            <a:r>
              <a:rPr lang="it-IT" dirty="0">
                <a:solidFill>
                  <a:srgbClr val="595959"/>
                </a:solidFill>
                <a:latin typeface="Anaheim"/>
                <a:ea typeface="Anaheim"/>
                <a:cs typeface="Anaheim"/>
                <a:sym typeface="Anaheim"/>
              </a:rPr>
              <a:t>Class Diagram</a:t>
            </a:r>
          </a:p>
          <a:p>
            <a:pPr marL="342900" indent="-342900">
              <a:buFont typeface="+mj-lt"/>
              <a:buAutoNum type="arabicPeriod"/>
            </a:pPr>
            <a:r>
              <a:rPr lang="it-IT" dirty="0">
                <a:solidFill>
                  <a:srgbClr val="595959"/>
                </a:solidFill>
                <a:latin typeface="Anaheim"/>
                <a:ea typeface="Anaheim"/>
                <a:cs typeface="Anaheim"/>
                <a:sym typeface="Anaheim"/>
              </a:rPr>
              <a:t>Riuso e Design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Strategy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Adapter Pattern</a:t>
            </a:r>
          </a:p>
        </p:txBody>
      </p:sp>
    </p:spTree>
    <p:extLst>
      <p:ext uri="{BB962C8B-B14F-4D97-AF65-F5344CB8AC3E}">
        <p14:creationId xmlns:p14="http://schemas.microsoft.com/office/powerpoint/2010/main" val="11401076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endParaRPr lang="it-IT" sz="1800" dirty="0">
              <a:solidFill>
                <a:srgbClr val="595959"/>
              </a:solidFill>
              <a:latin typeface="Anaheim"/>
              <a:ea typeface="Anaheim"/>
              <a:cs typeface="Anaheim"/>
              <a:sym typeface="Anaheim"/>
            </a:endParaRPr>
          </a:p>
        </p:txBody>
      </p:sp>
      <p:pic>
        <p:nvPicPr>
          <p:cNvPr id="5122" name="Picture 2">
            <a:extLst>
              <a:ext uri="{FF2B5EF4-FFF2-40B4-BE49-F238E27FC236}">
                <a16:creationId xmlns:a16="http://schemas.microsoft.com/office/drawing/2014/main" id="{55F03AE0-2E0C-A034-8495-5D86C1107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916" y="1457550"/>
            <a:ext cx="6674168" cy="273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7662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Composizione dei package</a:t>
            </a: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B1FC217-9123-52AC-395C-475E60939CEF}"/>
              </a:ext>
            </a:extLst>
          </p:cNvPr>
          <p:cNvSpPr>
            <a:spLocks noGrp="1"/>
          </p:cNvSpPr>
          <p:nvPr>
            <p:ph type="subTitle" idx="1"/>
          </p:nvPr>
        </p:nvSpPr>
        <p:spPr>
          <a:xfrm rot="-458">
            <a:off x="719982" y="1752835"/>
            <a:ext cx="7703871" cy="2201945"/>
          </a:xfrm>
        </p:spPr>
        <p:txBody>
          <a:bodyPr anchor="ctr"/>
          <a:lstStyle/>
          <a:p>
            <a:pPr marL="139700" indent="0">
              <a:buNone/>
            </a:pPr>
            <a:r>
              <a:rPr lang="it-IT" dirty="0"/>
              <a:t>Nella seguente sezione si procede a mostrare e ad evidenziare la struttura del package principale di Bookster.</a:t>
            </a:r>
          </a:p>
          <a:p>
            <a:pPr marL="139700" indent="0">
              <a:buNone/>
            </a:pPr>
            <a:endParaRPr lang="it-IT" dirty="0"/>
          </a:p>
          <a:p>
            <a:pPr marL="139700" indent="0">
              <a:buNone/>
            </a:pPr>
            <a:r>
              <a:rPr lang="it-IT" dirty="0"/>
              <a:t>La struttura prevede tre package ottenuta da tre principali scelte:</a:t>
            </a:r>
          </a:p>
          <a:p>
            <a:pPr>
              <a:buClr>
                <a:schemeClr val="tx1"/>
              </a:buClr>
              <a:buFont typeface="Arial" panose="020B0604020202020204" pitchFamily="34" charset="0"/>
              <a:buChar char="•"/>
            </a:pPr>
            <a:r>
              <a:rPr lang="it-IT" b="1" dirty="0"/>
              <a:t>package Logic</a:t>
            </a:r>
            <a:r>
              <a:rPr lang="it-IT" dirty="0"/>
              <a:t>: contiene i sottosistemi per gestire l’accesso, la registrazione, la classifica, la gestione della libreria personale del lettore e le funzionalità di ricerca di un contenuto.</a:t>
            </a:r>
          </a:p>
          <a:p>
            <a:pPr>
              <a:buClr>
                <a:schemeClr val="tx1"/>
              </a:buClr>
              <a:buFont typeface="Arial" panose="020B0604020202020204" pitchFamily="34" charset="0"/>
              <a:buChar char="•"/>
            </a:pPr>
            <a:r>
              <a:rPr lang="it-IT" b="1" dirty="0"/>
              <a:t>package Data</a:t>
            </a:r>
            <a:r>
              <a:rPr lang="it-IT" dirty="0"/>
              <a:t>: contiene le classi Entity ed i DAO per l’accesso al Database.</a:t>
            </a:r>
          </a:p>
          <a:p>
            <a:pPr>
              <a:buClr>
                <a:schemeClr val="tx1"/>
              </a:buClr>
              <a:buFont typeface="Arial" panose="020B0604020202020204" pitchFamily="34" charset="0"/>
              <a:buChar char="•"/>
            </a:pPr>
            <a:r>
              <a:rPr lang="it-IT" b="1" dirty="0"/>
              <a:t>package Utils</a:t>
            </a:r>
            <a:r>
              <a:rPr lang="it-IT" dirty="0"/>
              <a:t>: il seguente pacchetto provvederà a contenere eventuali classi software, che possono essere utilizzate dagli altri componenti del sistema.</a:t>
            </a:r>
          </a:p>
        </p:txBody>
      </p:sp>
    </p:spTree>
    <p:extLst>
      <p:ext uri="{BB962C8B-B14F-4D97-AF65-F5344CB8AC3E}">
        <p14:creationId xmlns:p14="http://schemas.microsoft.com/office/powerpoint/2010/main" val="7113279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6" name="Picture 2">
            <a:extLst>
              <a:ext uri="{FF2B5EF4-FFF2-40B4-BE49-F238E27FC236}">
                <a16:creationId xmlns:a16="http://schemas.microsoft.com/office/drawing/2014/main" id="{8A54912D-D6A6-D551-82CA-272FE2E5B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819975"/>
            <a:ext cx="3746595" cy="18452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1" y="1819975"/>
            <a:ext cx="3661502" cy="180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9834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6" name="Picture 2">
            <a:extLst>
              <a:ext uri="{FF2B5EF4-FFF2-40B4-BE49-F238E27FC236}">
                <a16:creationId xmlns:a16="http://schemas.microsoft.com/office/drawing/2014/main" id="{8A54912D-D6A6-D551-82CA-272FE2E5B3FF}"/>
              </a:ext>
            </a:extLst>
          </p:cNvPr>
          <p:cNvPicPr>
            <a:picLocks noChangeAspect="1" noChangeArrowheads="1"/>
          </p:cNvPicPr>
          <p:nvPr/>
        </p:nvPicPr>
        <p:blipFill>
          <a:blip r:embed="rId3"/>
          <a:srcRect/>
          <a:stretch/>
        </p:blipFill>
        <p:spPr bwMode="auto">
          <a:xfrm>
            <a:off x="720000" y="1819975"/>
            <a:ext cx="3746594" cy="18452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4"/>
          <a:srcRect/>
          <a:stretch/>
        </p:blipFill>
        <p:spPr bwMode="auto">
          <a:xfrm>
            <a:off x="4762502" y="1819975"/>
            <a:ext cx="3661500" cy="180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741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3"/>
          <a:srcRect/>
          <a:stretch/>
        </p:blipFill>
        <p:spPr bwMode="auto">
          <a:xfrm>
            <a:off x="2741250" y="1821600"/>
            <a:ext cx="3661500" cy="18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6836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7170" name="Picture 2">
            <a:extLst>
              <a:ext uri="{FF2B5EF4-FFF2-40B4-BE49-F238E27FC236}">
                <a16:creationId xmlns:a16="http://schemas.microsoft.com/office/drawing/2014/main" id="{03A87601-92B6-C96F-41D4-C51E16942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231"/>
            <a:ext cx="5913120" cy="4801631"/>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Class Diagram</a:t>
            </a:r>
          </a:p>
        </p:txBody>
      </p:sp>
    </p:spTree>
    <p:extLst>
      <p:ext uri="{BB962C8B-B14F-4D97-AF65-F5344CB8AC3E}">
        <p14:creationId xmlns:p14="http://schemas.microsoft.com/office/powerpoint/2010/main" val="23627088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2" cy="3125220"/>
          </a:xfrm>
        </p:spPr>
        <p:txBody>
          <a:bodyPr anchor="ctr"/>
          <a:lstStyle/>
          <a:p>
            <a:pPr marL="139700" indent="0" algn="just">
              <a:buNone/>
            </a:pPr>
            <a:r>
              <a:rPr lang="it-IT" dirty="0"/>
              <a:t>Bookster vuol rendere la lettura un momento di piacevolezza, e allo stesso tempo un momento gratificante mediante dei meccanismi competitivi.</a:t>
            </a:r>
          </a:p>
          <a:p>
            <a:pPr marL="139700" indent="0" algn="just">
              <a:buNone/>
            </a:pPr>
            <a:endParaRPr lang="it-IT" dirty="0"/>
          </a:p>
          <a:p>
            <a:pPr marL="139700" indent="0" algn="just">
              <a:buNone/>
            </a:pPr>
            <a:r>
              <a:rPr lang="it-IT" dirty="0"/>
              <a:t>Bookster prevede la definizione di una graduatoria per i lettori più attivi, andando ad associare il relativo punteggio e premiando i lettori più assidui in un determinato arco temporale.</a:t>
            </a:r>
          </a:p>
          <a:p>
            <a:pPr marL="139700" indent="0" algn="just">
              <a:buNone/>
            </a:pPr>
            <a:endParaRPr lang="it-IT" dirty="0"/>
          </a:p>
          <a:p>
            <a:pPr marL="139700" indent="0" algn="just">
              <a:buNone/>
            </a:pPr>
            <a:r>
              <a:rPr lang="it-IT" dirty="0"/>
              <a:t>La generazione della classifica dovrebbe invogliare i lettori a svolgere le sessioni di lettura col giusto brio di competitività e di motivazione.</a:t>
            </a:r>
          </a:p>
          <a:p>
            <a:pPr marL="139700" indent="0" algn="just">
              <a:buNone/>
            </a:pPr>
            <a:endParaRPr lang="it-IT" dirty="0"/>
          </a:p>
          <a:p>
            <a:pPr marL="139700" indent="0" algn="just">
              <a:buNone/>
            </a:pPr>
            <a:r>
              <a:rPr lang="it-IT" dirty="0"/>
              <a:t>La generazione della classifica è possibile definirla secondo diverse possibilità.</a:t>
            </a:r>
          </a:p>
          <a:p>
            <a:pPr marL="139700" indent="0" algn="just">
              <a:buNone/>
            </a:pPr>
            <a:endParaRPr lang="it-IT" dirty="0"/>
          </a:p>
          <a:p>
            <a:pPr marL="139700" indent="0" algn="just">
              <a:buNone/>
            </a:pPr>
            <a:r>
              <a:rPr lang="it-IT" dirty="0"/>
              <a:t>La classifica può essere stilata secondo diverse possibilità ed opportunità al fine di perseguire l’obiettivo di premiare i lettori più produttivi ed efficienti.</a:t>
            </a:r>
          </a:p>
        </p:txBody>
      </p:sp>
    </p:spTree>
    <p:extLst>
      <p:ext uri="{BB962C8B-B14F-4D97-AF65-F5344CB8AC3E}">
        <p14:creationId xmlns:p14="http://schemas.microsoft.com/office/powerpoint/2010/main" val="3281062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6" cy="3125220"/>
          </a:xfrm>
        </p:spPr>
        <p:txBody>
          <a:bodyPr anchor="ctr"/>
          <a:lstStyle/>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Per il seguente pattern di Strategy si procederà ad effettuare una suddivisione dei modi possibili della determinazione della classifica, una a seconda della strategia da adottare: </a:t>
            </a:r>
          </a:p>
          <a:p>
            <a:pPr marL="137160" marR="0" indent="0" algn="just" rtl="0">
              <a:spcBef>
                <a:spcPts val="0"/>
              </a:spcBef>
              <a:spcAft>
                <a:spcPts val="0"/>
              </a:spcAft>
              <a:buNone/>
            </a:pPr>
            <a:endParaRPr lang="it-IT" dirty="0">
              <a:ea typeface="Assistant" pitchFamily="2" charset="-79"/>
            </a:endParaRP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sulla base «sessione di lettura» impostata dai lettori, andando a calcolare il relativo punteggio sulla base di tempo dedicato alla lettura.</a:t>
            </a: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sull’insieme delle pagine lette dai lettori, andando ad associare per ogni pagina letta dal lettore il relativo punteggio.</a:t>
            </a:r>
            <a:endParaRPr lang="it-IT" dirty="0">
              <a:effectLst/>
            </a:endParaRPr>
          </a:p>
          <a:p>
            <a:pPr marL="137160" marR="0" indent="0" algn="just" rtl="0">
              <a:spcBef>
                <a:spcPts val="0"/>
              </a:spcBef>
              <a:spcAft>
                <a:spcPts val="0"/>
              </a:spcAft>
              <a:buNone/>
            </a:pPr>
            <a:endParaRPr lang="it-IT" b="0" i="0" dirty="0">
              <a:solidFill>
                <a:srgbClr val="353738"/>
              </a:solidFill>
              <a:effectLst/>
              <a:latin typeface="Assistant" pitchFamily="2" charset="-79"/>
              <a:ea typeface="Assistant" pitchFamily="2" charset="-79"/>
              <a:cs typeface="Assistant" pitchFamily="2" charset="-79"/>
            </a:endParaRPr>
          </a:p>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Successivamente all’attività di calcolo del punteggio a seconda delle modalità evidenziate, si provvederà ad effettuare la generazione della classifica secondo un ordinamento di tipo crescente per i lettori partecipanti alla competizione, salvando successivamente il relativo punteggio associato.</a:t>
            </a:r>
            <a:endParaRPr lang="it-IT" dirty="0">
              <a:effectLst/>
            </a:endParaRPr>
          </a:p>
        </p:txBody>
      </p:sp>
    </p:spTree>
    <p:extLst>
      <p:ext uri="{BB962C8B-B14F-4D97-AF65-F5344CB8AC3E}">
        <p14:creationId xmlns:p14="http://schemas.microsoft.com/office/powerpoint/2010/main" val="39037885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8198" name="Picture 6">
            <a:extLst>
              <a:ext uri="{FF2B5EF4-FFF2-40B4-BE49-F238E27FC236}">
                <a16:creationId xmlns:a16="http://schemas.microsoft.com/office/drawing/2014/main" id="{48D15D64-93F4-CBAC-3400-7E36C1098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46" y="1591629"/>
            <a:ext cx="6194107" cy="275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498272"/>
      </p:ext>
    </p:extLst>
  </p:cSld>
  <p:clrMapOvr>
    <a:masterClrMapping/>
  </p:clrMapOvr>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E45CC6EC0235A43A14B67CAA5019F4E" ma:contentTypeVersion="7" ma:contentTypeDescription="Creare un nuovo documento." ma:contentTypeScope="" ma:versionID="b876b6c4a8faea25489e0a2039cb6310">
  <xsd:schema xmlns:xsd="http://www.w3.org/2001/XMLSchema" xmlns:xs="http://www.w3.org/2001/XMLSchema" xmlns:p="http://schemas.microsoft.com/office/2006/metadata/properties" xmlns:ns3="a8261c7c-56d9-406a-b97f-6020c8a35049" xmlns:ns4="877b9c06-6f51-4a67-af20-134ed997d19a" targetNamespace="http://schemas.microsoft.com/office/2006/metadata/properties" ma:root="true" ma:fieldsID="98a7a62c779d411151605af13849a747" ns3:_="" ns4:_="">
    <xsd:import namespace="a8261c7c-56d9-406a-b97f-6020c8a35049"/>
    <xsd:import namespace="877b9c06-6f51-4a67-af20-134ed997d19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261c7c-56d9-406a-b97f-6020c8a35049"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b9c06-6f51-4a67-af20-134ed997d19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E5E99C-5E7E-4D8C-BC79-7ADAE920BB9F}">
  <ds:schemaRefs>
    <ds:schemaRef ds:uri="http://schemas.microsoft.com/sharepoint/v3/contenttype/forms"/>
  </ds:schemaRefs>
</ds:datastoreItem>
</file>

<file path=customXml/itemProps2.xml><?xml version="1.0" encoding="utf-8"?>
<ds:datastoreItem xmlns:ds="http://schemas.openxmlformats.org/officeDocument/2006/customXml" ds:itemID="{5B1B712F-3C78-4FA8-BB9D-01DA4C726D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261c7c-56d9-406a-b97f-6020c8a35049"/>
    <ds:schemaRef ds:uri="877b9c06-6f51-4a67-af20-134ed997d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D95DC-E1FC-448D-A1D9-6C9BD7AC69CC}">
  <ds:schemaRefs>
    <ds:schemaRef ds:uri="http://purl.org/dc/dcmitype/"/>
    <ds:schemaRef ds:uri="http://purl.org/dc/elements/1.1/"/>
    <ds:schemaRef ds:uri="http://schemas.microsoft.com/office/infopath/2007/PartnerControls"/>
    <ds:schemaRef ds:uri="http://purl.org/dc/terms/"/>
    <ds:schemaRef ds:uri="http://www.w3.org/XML/1998/namespace"/>
    <ds:schemaRef ds:uri="a8261c7c-56d9-406a-b97f-6020c8a35049"/>
    <ds:schemaRef ds:uri="http://schemas.microsoft.com/office/2006/documentManagement/types"/>
    <ds:schemaRef ds:uri="http://schemas.openxmlformats.org/package/2006/metadata/core-properties"/>
    <ds:schemaRef ds:uri="877b9c06-6f51-4a67-af20-134ed997d19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598</TotalTime>
  <Words>5960</Words>
  <Application>Microsoft Office PowerPoint</Application>
  <PresentationFormat>Presentazione su schermo (16:9)</PresentationFormat>
  <Paragraphs>1056</Paragraphs>
  <Slides>116</Slides>
  <Notes>113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116</vt:i4>
      </vt:variant>
    </vt:vector>
  </HeadingPairs>
  <TitlesOfParts>
    <vt:vector size="121" baseType="lpstr">
      <vt:lpstr>Anaheim</vt:lpstr>
      <vt:lpstr>Arial</vt:lpstr>
      <vt:lpstr>Asap</vt:lpstr>
      <vt:lpstr>Assistant</vt:lpstr>
      <vt:lpstr>Quality Management Consulting by Slidesgo</vt:lpstr>
      <vt:lpstr>Ingegneria Software Bookster</vt:lpstr>
      <vt:lpstr>Francesco Alfonso Barlotti 0512110169</vt:lpstr>
      <vt:lpstr>Obiettivo Del Sistema</vt:lpstr>
      <vt:lpstr>Implementazione</vt:lpstr>
      <vt:lpstr>01</vt:lpstr>
      <vt:lpstr>05</vt:lpstr>
      <vt:lpstr>RAD</vt:lpstr>
      <vt:lpstr>Requirements Analysis Document</vt:lpstr>
      <vt:lpstr>Requirements Analysis Document</vt:lpstr>
      <vt:lpstr>1. Attori del sistema</vt:lpstr>
      <vt:lpstr>2. Requisiti funzionali RF_GR: Gestione delle recensioni</vt:lpstr>
      <vt:lpstr>2. Requisiti funzionali RF_GLB: Gestione libro</vt:lpstr>
      <vt:lpstr>2. Requisiti funzionali RF_GL: Gestione libreria</vt:lpstr>
      <vt:lpstr>2. Requisiti funzionali RF_GC: Gestione classifica</vt:lpstr>
      <vt:lpstr>2. Requisiti funzionali RF_GU: Gestione dell’utente</vt:lpstr>
      <vt:lpstr>2. Requisiti funzionali RF_#GLC: Gestione dei libri consigliati</vt:lpstr>
      <vt:lpstr>3. Requisiti non funzionali Supportability</vt:lpstr>
      <vt:lpstr>3. Requisiti non funzionali Interfacce</vt:lpstr>
      <vt:lpstr>3. Requisiti non funzionali Legali</vt:lpstr>
      <vt:lpstr>3. Requisiti non funzionali Operazioni</vt:lpstr>
      <vt:lpstr>3. Requisiti non funzionali Performance</vt:lpstr>
      <vt:lpstr>3. Requisiti non funzionali Implementazione</vt:lpstr>
      <vt:lpstr>4. Scenario Gestione Libro</vt:lpstr>
      <vt:lpstr>4. Scenario Gestione Libro</vt:lpstr>
      <vt:lpstr>4. Scenario Gestione Libro</vt:lpstr>
      <vt:lpstr>4. Scenario Gestione Libro</vt:lpstr>
      <vt:lpstr>4. Scenario Modifica classifica</vt:lpstr>
      <vt:lpstr>4. Scenario Modifica classifica</vt:lpstr>
      <vt:lpstr>4. Scenario Modifica classifica</vt:lpstr>
      <vt:lpstr>4. Scenario Registrazione utente</vt:lpstr>
      <vt:lpstr>4. Scenario Registrazione utente</vt:lpstr>
      <vt:lpstr>5. Use Case Model UCD_GL: Gestione Libreria</vt:lpstr>
      <vt:lpstr>6. Use Case UCD_GL: Gestione Libreria</vt:lpstr>
      <vt:lpstr>Control</vt:lpstr>
      <vt:lpstr>7. Class Diagram</vt:lpstr>
      <vt:lpstr>8. Sequence Diagram</vt:lpstr>
      <vt:lpstr>9. Activity Diagram</vt:lpstr>
      <vt:lpstr>SDD</vt:lpstr>
      <vt:lpstr>System Design Document</vt:lpstr>
      <vt:lpstr>System Design Document</vt:lpstr>
      <vt:lpstr>1. Design Goal</vt:lpstr>
      <vt:lpstr>1. Design Goal</vt:lpstr>
      <vt:lpstr>1. Design Goal</vt:lpstr>
      <vt:lpstr>1. Design Goal</vt:lpstr>
      <vt:lpstr>2. Trade-off </vt:lpstr>
      <vt:lpstr>2. Trade-off </vt:lpstr>
      <vt:lpstr>3. Scomposizione in sottosistemi </vt:lpstr>
      <vt:lpstr>3. Scomposizione in sottosistemi </vt:lpstr>
      <vt:lpstr>3. Scomposizione in sottosistemi </vt:lpstr>
      <vt:lpstr>3. Scomposizione in sottosistemi Component Diagram  </vt:lpstr>
      <vt:lpstr>3. Scomposizione in sottosistemi Architettura del Sistema (Three-Tier)  </vt:lpstr>
      <vt:lpstr>3. Scomposizione in sottosistemi Deployment Diagram  </vt:lpstr>
      <vt:lpstr>4. Gestione dei Dati Persistenti Modello ER  </vt:lpstr>
      <vt:lpstr>4. Gestione dei Dati Persistenti ER ristrutturato  </vt:lpstr>
      <vt:lpstr>4. Gestione dei Dati Persistenti Schema logico  </vt:lpstr>
      <vt:lpstr>5. Controllo degli accessi  </vt:lpstr>
      <vt:lpstr>5. Controllo degli accessi  </vt:lpstr>
      <vt:lpstr>5. Controllo degli accessi  </vt:lpstr>
      <vt:lpstr>5. Controllo degli accessi  </vt:lpstr>
      <vt:lpstr>5. Controllo degli accessi  </vt:lpstr>
      <vt:lpstr>5. Controllo degli accessi  </vt:lpstr>
      <vt:lpstr>5. Controllo del flusso globale  </vt:lpstr>
      <vt:lpstr>6. Boundary Use Case   </vt:lpstr>
      <vt:lpstr>6. Boundary Use Case   </vt:lpstr>
      <vt:lpstr>Testing Funzionale</vt:lpstr>
      <vt:lpstr>Testing Funzionale</vt:lpstr>
      <vt:lpstr>Testing Funzionale</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ODD</vt:lpstr>
      <vt:lpstr>Object Design Document</vt:lpstr>
      <vt:lpstr>Object Design Document</vt:lpstr>
      <vt:lpstr>1. Divisione in package</vt:lpstr>
      <vt:lpstr>1. Divisione in package Composizione dei package</vt:lpstr>
      <vt:lpstr>1. Divisione in package Mapping package</vt:lpstr>
      <vt:lpstr>1. Divisione in package Mapping package</vt:lpstr>
      <vt:lpstr>1. Divisione in package Mapping package</vt:lpstr>
      <vt:lpstr>2. Class Diagram</vt:lpstr>
      <vt:lpstr>3. Riuso e Design Pattern Strategy Pattern </vt:lpstr>
      <vt:lpstr>3. Riuso e Design Pattern Strategy Pattern </vt:lpstr>
      <vt:lpstr>3. Riuso e Design Pattern Strategy Pattern </vt:lpstr>
      <vt:lpstr>3. Riuso e Design Pattern Adapter Pattern  </vt:lpstr>
      <vt:lpstr>3. Riuso e Design Pattern Adapter Pattern  </vt:lpstr>
      <vt:lpstr>3. Riuso e Design Pattern Adapter Pattern  </vt:lpstr>
      <vt:lpstr>IMPLEMENTAZIONE</vt:lpstr>
      <vt:lpstr>Implementazione</vt:lpstr>
      <vt:lpstr>Implementazione</vt:lpstr>
      <vt:lpstr>1. Linguaggi utilizzati</vt:lpstr>
      <vt:lpstr>1. Linguaggi utilizzati</vt:lpstr>
      <vt:lpstr>2. Componenti di terze parti </vt:lpstr>
      <vt:lpstr>3. Sistema di building </vt:lpstr>
      <vt:lpstr>4. Versioning </vt:lpstr>
      <vt:lpstr>TESTING</vt:lpstr>
      <vt:lpstr>Implementazione</vt:lpstr>
      <vt:lpstr>Testing</vt:lpstr>
      <vt:lpstr>1. Testing di unità</vt:lpstr>
      <vt:lpstr>2. Testing di sistema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Software Bookster</dc:title>
  <dc:creator>Teodoro</dc:creator>
  <cp:lastModifiedBy>TEODORO GRAUSO</cp:lastModifiedBy>
  <cp:revision>54</cp:revision>
  <dcterms:modified xsi:type="dcterms:W3CDTF">2023-02-20T22:04:26Z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0x010100CE45CC6EC0235A43A14B67CAA5019F4E</vt:lpwstr>
  </property>
</Properties>
</file>