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23"/>
  </p:notesMasterIdLst>
  <p:sldIdLst>
    <p:sldId id="256" r:id="rId2"/>
    <p:sldId id="327" r:id="rId3"/>
    <p:sldId id="329" r:id="rId4"/>
    <p:sldId id="328" r:id="rId5"/>
    <p:sldId id="258" r:id="rId6"/>
    <p:sldId id="260" r:id="rId7"/>
    <p:sldId id="330" r:id="rId8"/>
    <p:sldId id="261" r:id="rId9"/>
    <p:sldId id="262" r:id="rId10"/>
    <p:sldId id="331" r:id="rId11"/>
    <p:sldId id="332" r:id="rId12"/>
    <p:sldId id="333" r:id="rId13"/>
    <p:sldId id="334" r:id="rId14"/>
    <p:sldId id="335" r:id="rId15"/>
    <p:sldId id="336" r:id="rId16"/>
    <p:sldId id="338" r:id="rId17"/>
    <p:sldId id="339" r:id="rId18"/>
    <p:sldId id="340" r:id="rId19"/>
    <p:sldId id="341" r:id="rId20"/>
    <p:sldId id="342" r:id="rId21"/>
    <p:sldId id="34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B09812-A647-4515-9731-A2773E5B4820}">
  <a:tblStyle styleId="{12B09812-A647-4515-9731-A2773E5B4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43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388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274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457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755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01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56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853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92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51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22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9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85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75402" y="-2502125"/>
            <a:ext cx="13705454" cy="10079450"/>
            <a:chOff x="-2075402" y="-2502125"/>
            <a:chExt cx="13705454" cy="10079450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4788992" y="736265"/>
              <a:ext cx="5667319" cy="56673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700000">
              <a:off x="-1408836" y="-18355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7641344" y="351844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66">
            <a:off x="2749600" y="3425400"/>
            <a:ext cx="3645000" cy="4263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8400000" algn="bl" rotWithShape="0">
              <a:schemeClr val="accent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2"/>
          <p:cNvGrpSpPr/>
          <p:nvPr/>
        </p:nvGrpSpPr>
        <p:grpSpPr>
          <a:xfrm>
            <a:off x="-3438127" y="-1779747"/>
            <a:ext cx="14072232" cy="8512898"/>
            <a:chOff x="-3438127" y="-1779747"/>
            <a:chExt cx="14072232" cy="8512898"/>
          </a:xfrm>
        </p:grpSpPr>
        <p:sp>
          <p:nvSpPr>
            <p:cNvPr id="317" name="Google Shape;317;p32"/>
            <p:cNvSpPr/>
            <p:nvPr/>
          </p:nvSpPr>
          <p:spPr>
            <a:xfrm rot="-2700000">
              <a:off x="-2771561" y="15689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 rot="-2700000">
              <a:off x="-626060" y="-619427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rot="-2700000">
              <a:off x="8409915" y="2482848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rot="-2700000">
              <a:off x="7398302" y="-1320022"/>
              <a:ext cx="2219750" cy="221975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-2700000">
              <a:off x="3773484" y="4808046"/>
              <a:ext cx="1594809" cy="159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-2484577" y="-2104200"/>
            <a:ext cx="12855001" cy="11050900"/>
            <a:chOff x="-2484577" y="-2104200"/>
            <a:chExt cx="12855001" cy="11050900"/>
          </a:xfrm>
        </p:grpSpPr>
        <p:sp>
          <p:nvSpPr>
            <p:cNvPr id="324" name="Google Shape;324;p33"/>
            <p:cNvSpPr/>
            <p:nvPr/>
          </p:nvSpPr>
          <p:spPr>
            <a:xfrm rot="-2700000">
              <a:off x="4391514" y="43192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rot="-2700000">
              <a:off x="-1818011" y="-14376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rot="-2700000">
              <a:off x="1693964" y="506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rot="-2700000">
              <a:off x="8230736" y="717437"/>
              <a:ext cx="1772575" cy="1772575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3966348" y="-3218675"/>
            <a:ext cx="16680971" cy="9581975"/>
            <a:chOff x="-3966348" y="-3218675"/>
            <a:chExt cx="16680971" cy="9581975"/>
          </a:xfrm>
        </p:grpSpPr>
        <p:sp>
          <p:nvSpPr>
            <p:cNvPr id="17" name="Google Shape;17;p3"/>
            <p:cNvSpPr/>
            <p:nvPr/>
          </p:nvSpPr>
          <p:spPr>
            <a:xfrm rot="-2700000">
              <a:off x="6339814" y="-25521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2699865">
              <a:off x="-2845047" y="-1470417"/>
              <a:ext cx="5413397" cy="54136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2700000">
              <a:off x="-1846086" y="24782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2700000">
              <a:off x="8829589" y="520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 hasCustomPrompt="1"/>
          </p:nvPr>
        </p:nvSpPr>
        <p:spPr>
          <a:xfrm>
            <a:off x="3873075" y="540000"/>
            <a:ext cx="1398000" cy="12717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57150" dir="90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rot="264">
            <a:off x="2616125" y="4145275"/>
            <a:ext cx="3912000" cy="458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78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2360400" y="1987063"/>
            <a:ext cx="4423200" cy="19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 rot="-458">
            <a:off x="2320200" y="1927775"/>
            <a:ext cx="4503600" cy="20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-2237222" y="-2462962"/>
            <a:ext cx="13426375" cy="9880075"/>
            <a:chOff x="-2237222" y="-2462962"/>
            <a:chExt cx="13426375" cy="9880075"/>
          </a:xfrm>
        </p:grpSpPr>
        <p:sp>
          <p:nvSpPr>
            <p:cNvPr id="54" name="Google Shape;54;p7"/>
            <p:cNvSpPr/>
            <p:nvPr/>
          </p:nvSpPr>
          <p:spPr>
            <a:xfrm rot="-2700000">
              <a:off x="8366793" y="52428"/>
              <a:ext cx="2338119" cy="23381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2700000">
              <a:off x="5011893" y="4594753"/>
              <a:ext cx="2338119" cy="23381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-2700000">
              <a:off x="-1752982" y="3170853"/>
              <a:ext cx="2338119" cy="23381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rot="-2700000">
              <a:off x="-344132" y="-1978722"/>
              <a:ext cx="2338119" cy="23381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5667148" y="-1111475"/>
            <a:ext cx="4952326" cy="7384400"/>
            <a:chOff x="5667148" y="-1111475"/>
            <a:chExt cx="4952326" cy="7384400"/>
          </a:xfrm>
        </p:grpSpPr>
        <p:sp>
          <p:nvSpPr>
            <p:cNvPr id="69" name="Google Shape;69;p9"/>
            <p:cNvSpPr/>
            <p:nvPr/>
          </p:nvSpPr>
          <p:spPr>
            <a:xfrm rot="-2700000">
              <a:off x="6333714" y="-4449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 rot="-2700000">
              <a:off x="8542266" y="2855267"/>
              <a:ext cx="1720815" cy="172081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2700000">
              <a:off x="6145232" y="3671806"/>
              <a:ext cx="2154837" cy="215483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 rot="2701">
            <a:off x="2418255" y="1298888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/>
          </p:nvPr>
        </p:nvSpPr>
        <p:spPr>
          <a:xfrm>
            <a:off x="1243944" y="1941825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243944" y="2283257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 rot="2701">
            <a:off x="2418255" y="3017839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/>
          </p:nvPr>
        </p:nvSpPr>
        <p:spPr>
          <a:xfrm>
            <a:off x="1243944" y="3661075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1243944" y="4002300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 rot="2701">
            <a:off x="5961866" y="1298888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/>
          </p:nvPr>
        </p:nvSpPr>
        <p:spPr>
          <a:xfrm>
            <a:off x="4787556" y="1941825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4787556" y="2283257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 rot="2701">
            <a:off x="5961912" y="3017841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/>
          </p:nvPr>
        </p:nvSpPr>
        <p:spPr>
          <a:xfrm>
            <a:off x="4787556" y="3661002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4787556" y="4002300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13"/>
          <p:cNvGrpSpPr/>
          <p:nvPr/>
        </p:nvGrpSpPr>
        <p:grpSpPr>
          <a:xfrm>
            <a:off x="-3831602" y="-3865575"/>
            <a:ext cx="16127200" cy="12690250"/>
            <a:chOff x="-3831602" y="-3865575"/>
            <a:chExt cx="16127200" cy="12690250"/>
          </a:xfrm>
        </p:grpSpPr>
        <p:sp>
          <p:nvSpPr>
            <p:cNvPr id="103" name="Google Shape;103;p13"/>
            <p:cNvSpPr/>
            <p:nvPr/>
          </p:nvSpPr>
          <p:spPr>
            <a:xfrm rot="-2700000">
              <a:off x="-728711" y="-31990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-2700000">
              <a:off x="8410564" y="13525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-2700000">
              <a:off x="-3165036" y="-46498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 rot="-2700000">
              <a:off x="6429689" y="4939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3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-2081401" y="-3910975"/>
            <a:ext cx="13306800" cy="11425975"/>
            <a:chOff x="-2081401" y="-3910975"/>
            <a:chExt cx="13306800" cy="11425975"/>
          </a:xfrm>
        </p:grpSpPr>
        <p:sp>
          <p:nvSpPr>
            <p:cNvPr id="131" name="Google Shape;131;p17"/>
            <p:cNvSpPr/>
            <p:nvPr/>
          </p:nvSpPr>
          <p:spPr>
            <a:xfrm rot="-2700000">
              <a:off x="490789" y="-32444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 rot="-2700000">
              <a:off x="8834255" y="-269719"/>
              <a:ext cx="1980889" cy="198088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 rot="-2700000">
              <a:off x="-1671145" y="2967731"/>
              <a:ext cx="1980889" cy="198088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rot="-2700000">
              <a:off x="5338455" y="5123856"/>
              <a:ext cx="1980889" cy="198088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720000" y="2921326"/>
            <a:ext cx="2286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1"/>
          </p:nvPr>
        </p:nvSpPr>
        <p:spPr>
          <a:xfrm>
            <a:off x="720000" y="3218854"/>
            <a:ext cx="2286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 idx="2"/>
          </p:nvPr>
        </p:nvSpPr>
        <p:spPr>
          <a:xfrm>
            <a:off x="3428856" y="2921337"/>
            <a:ext cx="2286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3"/>
          </p:nvPr>
        </p:nvSpPr>
        <p:spPr>
          <a:xfrm>
            <a:off x="3428853" y="3218867"/>
            <a:ext cx="2286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title" idx="4"/>
          </p:nvPr>
        </p:nvSpPr>
        <p:spPr>
          <a:xfrm>
            <a:off x="6137700" y="2921326"/>
            <a:ext cx="2286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5"/>
          </p:nvPr>
        </p:nvSpPr>
        <p:spPr>
          <a:xfrm>
            <a:off x="6137694" y="3218879"/>
            <a:ext cx="2286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-2484577" y="-2104200"/>
            <a:ext cx="12855001" cy="11050900"/>
            <a:chOff x="-2484577" y="-2104200"/>
            <a:chExt cx="12855001" cy="11050900"/>
          </a:xfrm>
        </p:grpSpPr>
        <p:sp>
          <p:nvSpPr>
            <p:cNvPr id="187" name="Google Shape;187;p23"/>
            <p:cNvSpPr/>
            <p:nvPr/>
          </p:nvSpPr>
          <p:spPr>
            <a:xfrm rot="-2700000">
              <a:off x="4391514" y="43192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 rot="-2700000">
              <a:off x="-1818011" y="-14376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 rot="-2700000">
              <a:off x="1693964" y="506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 rot="-2700000">
              <a:off x="8230736" y="717437"/>
              <a:ext cx="1772575" cy="177257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1"/>
          <p:cNvGrpSpPr/>
          <p:nvPr/>
        </p:nvGrpSpPr>
        <p:grpSpPr>
          <a:xfrm>
            <a:off x="-2433151" y="-2560200"/>
            <a:ext cx="13598300" cy="10147350"/>
            <a:chOff x="-2433151" y="-2560200"/>
            <a:chExt cx="13598300" cy="10147350"/>
          </a:xfrm>
        </p:grpSpPr>
        <p:sp>
          <p:nvSpPr>
            <p:cNvPr id="311" name="Google Shape;311;p31"/>
            <p:cNvSpPr/>
            <p:nvPr/>
          </p:nvSpPr>
          <p:spPr>
            <a:xfrm rot="-2700000">
              <a:off x="-1979137" y="6172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-2700000">
              <a:off x="-480637" y="49409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 rot="-2700000">
              <a:off x="8518963" y="226901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 rot="-2700000">
              <a:off x="5133488" y="-2106186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3" r:id="rId7"/>
    <p:sldLayoutId id="2147483669" r:id="rId8"/>
    <p:sldLayoutId id="2147483677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ubTitle" idx="1"/>
          </p:nvPr>
        </p:nvSpPr>
        <p:spPr>
          <a:xfrm rot="-566">
            <a:off x="2772000" y="3228296"/>
            <a:ext cx="3600000" cy="1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Anno accademico 2022/23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Prof. Carmine Gravino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Gruppo NC_06</a:t>
            </a:r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Ingegneria Software</a:t>
            </a:r>
            <a:br>
              <a:rPr lang="en" dirty="0"/>
            </a:br>
            <a:r>
              <a:rPr lang="en" b="1" dirty="0"/>
              <a:t>Bookster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2. Requisiti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RF_GR: Gestione delle recensioni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00513"/>
              </p:ext>
            </p:extLst>
          </p:nvPr>
        </p:nvGraphicFramePr>
        <p:xfrm>
          <a:off x="720000" y="1830070"/>
          <a:ext cx="7704000" cy="256540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182992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3262743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100262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Attori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RF_GR_1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Inserimento </a:t>
                      </a:r>
                    </a:p>
                    <a:p>
                      <a:pPr algn="ctr"/>
                      <a:r>
                        <a:rPr lang="it-IT" dirty="0"/>
                        <a:t>recensione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consentire all’utente di inserire la propria recensione per i libri presenti.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4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RG_GR_2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Rimozione </a:t>
                      </a:r>
                    </a:p>
                    <a:p>
                      <a:pPr algn="just"/>
                      <a:r>
                        <a:rPr lang="it-IT" dirty="0"/>
                        <a:t>recensione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garantire al lettore di poter eliminare una o più recensioni, che sono state scritte dal lettore.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RF_GR_3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Modificare </a:t>
                      </a:r>
                    </a:p>
                    <a:p>
                      <a:pPr algn="just"/>
                      <a:r>
                        <a:rPr lang="it-IT" dirty="0"/>
                        <a:t>recensione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garantire al lettore di procedere alla modifica delle proprie recensioni, e salvare le modifiche fatte.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2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96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2. Requisiti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RF_GLB: Gestione libro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76773"/>
              </p:ext>
            </p:extLst>
          </p:nvPr>
        </p:nvGraphicFramePr>
        <p:xfrm>
          <a:off x="720000" y="1830070"/>
          <a:ext cx="7704000" cy="277876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182992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3262743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100262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Attori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RF_GLB_1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Inserimento recensione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consentire la ricerca di un libro presente nella piattaforma per titolo, autore e ISBN.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4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RF_GLB_2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Rimozione </a:t>
                      </a:r>
                    </a:p>
                    <a:p>
                      <a:pPr algn="just"/>
                      <a:r>
                        <a:rPr lang="it-IT" dirty="0"/>
                        <a:t>recensione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consentire la possibilità di aggiungere manualmente un libro al lettore, qualora non fosse presente tra i risultati della ricerca.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RF_GLB_3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Modificare </a:t>
                      </a:r>
                    </a:p>
                    <a:p>
                      <a:pPr algn="just"/>
                      <a:r>
                        <a:rPr lang="it-IT" dirty="0"/>
                        <a:t>recensione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consentire al lettore di visualizzare le informazioni dettagliate del libro.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2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84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2. Requisiti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RF_GL: Gestione libreria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48721"/>
              </p:ext>
            </p:extLst>
          </p:nvPr>
        </p:nvGraphicFramePr>
        <p:xfrm>
          <a:off x="720000" y="1830070"/>
          <a:ext cx="7704000" cy="277876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557755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2964180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92642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Attori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 GL_1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Inserimento libro nella libreria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permettere l’aggiunta di un libro, da parte del lettore, nella sua libreria personale.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4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 GL_2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Cancellazione libro nella libreria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permettere la rimozione di un libro, da parte dell’utente, dalla sua libreria personale.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RF_GL_4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Visualizzazione</a:t>
                      </a:r>
                    </a:p>
                    <a:p>
                      <a:pPr algn="just"/>
                      <a:r>
                        <a:rPr lang="it-IT" dirty="0"/>
                        <a:t>della libreria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essere in grado di far visualizzare la collezione dei libri aggiunti alla libreria personale.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2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79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2. Requisiti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RF_#GC: Gestione classifica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69840"/>
              </p:ext>
            </p:extLst>
          </p:nvPr>
        </p:nvGraphicFramePr>
        <p:xfrm>
          <a:off x="720000" y="1830070"/>
          <a:ext cx="7704000" cy="299212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451075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81974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Attori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 GC_1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/>
                        <a:t>Calcolo punteggio </a:t>
                      </a:r>
                    </a:p>
                    <a:p>
                      <a:pPr algn="just"/>
                      <a:r>
                        <a:rPr lang="it-IT"/>
                        <a:t>utente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deve essere in grado di elaborare il punteggio dell’utente basandosi sulle statistiche di lettura definite nella sessione.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4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 GC_2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Visualizzazione </a:t>
                      </a:r>
                    </a:p>
                    <a:p>
                      <a:pPr algn="just"/>
                      <a:r>
                        <a:rPr lang="it-IT" dirty="0"/>
                        <a:t>classifica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deve prevedere la possibilità da parte dell’utente di visualizzare la classifica mensile.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 GC_3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Modifica posizione classifica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prevedere una funzionalità per il calcolo del punteggio dell’utente e modificarne la posizione in classifica.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2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56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2. Requisiti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RF_GU: Gestione dell’utente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52034"/>
              </p:ext>
            </p:extLst>
          </p:nvPr>
        </p:nvGraphicFramePr>
        <p:xfrm>
          <a:off x="720000" y="1830070"/>
          <a:ext cx="7704000" cy="256540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412975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3169920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86546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Attori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RF_GU_1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Registrazione </a:t>
                      </a:r>
                    </a:p>
                    <a:p>
                      <a:pPr algn="just"/>
                      <a:r>
                        <a:rPr lang="it-IT" dirty="0"/>
                        <a:t>alla piattaforma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La piattaforma consentirà la registrazione di utenti non ancora registrati.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Ospite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4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RF_GU_2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Eliminazione </a:t>
                      </a:r>
                    </a:p>
                    <a:p>
                      <a:pPr algn="just"/>
                      <a:r>
                        <a:rPr lang="it-IT" dirty="0"/>
                        <a:t>registrazione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consentire l’eventuale eliminazione dell’account di un utente registrato.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RF_GU_4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Accesso alla </a:t>
                      </a:r>
                    </a:p>
                    <a:p>
                      <a:pPr algn="just"/>
                      <a:r>
                        <a:rPr lang="it-IT" dirty="0"/>
                        <a:t>piattaforma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La piattaforma permetterà, ai soli utenti registrati, di accedere al proprio account.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2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7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2. Requisiti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RF_#GLC: Gestione dei libri consigliati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3408"/>
              </p:ext>
            </p:extLst>
          </p:nvPr>
        </p:nvGraphicFramePr>
        <p:xfrm>
          <a:off x="720000" y="1432560"/>
          <a:ext cx="7704000" cy="363220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458695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3169920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81974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Attori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RF_GLC_1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Analisi libreria dinamica del 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La piattaforma, su consenso del lettore, analizzerà la libreria dinamica del lettore per poter consigliare </a:t>
                      </a:r>
                    </a:p>
                    <a:p>
                      <a:pPr algn="just"/>
                      <a:r>
                        <a:rPr lang="it-IT" dirty="0"/>
                        <a:t>libri affini ai gusti del lettore.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4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RF_GLC_2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Visualizzazione libri consigliati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mostrerà una lista di libri consigliati divisi in due categorie: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Libri vicini ai gusti del lettore.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Libri completamente diversi dai gusti del lettore, che però, potrebbero permettergli di scoprire nuovi generi.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RF_GLC_3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Rimozione dei </a:t>
                      </a:r>
                    </a:p>
                    <a:p>
                      <a:pPr algn="l"/>
                      <a:r>
                        <a:rPr lang="it-IT" dirty="0"/>
                        <a:t>suggerimenti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prevedere una possibile rimozione dei libri consigliati su richiesta del lettore.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2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81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3. Requisiti non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Supportability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34123"/>
              </p:ext>
            </p:extLst>
          </p:nvPr>
        </p:nvGraphicFramePr>
        <p:xfrm>
          <a:off x="720000" y="1432560"/>
          <a:ext cx="7704000" cy="247396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321535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104072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Difficoltà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RNF_S_1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Manutenibilità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essere progettato e ideato con le opportune facilitazioni e possibilità per la manutenibilità del sistema.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4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RNF_S_2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Estendibilità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essere implementato con dei criteri di facilitazioni e di agevolazione per </a:t>
                      </a:r>
                    </a:p>
                    <a:p>
                      <a:pPr algn="just"/>
                      <a:r>
                        <a:rPr lang="it-IT" dirty="0"/>
                        <a:t>eventuali estendibilità delle funzionalità.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Facile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3. Requisiti non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Interfacce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24616"/>
              </p:ext>
            </p:extLst>
          </p:nvPr>
        </p:nvGraphicFramePr>
        <p:xfrm>
          <a:off x="720000" y="1432560"/>
          <a:ext cx="7704000" cy="277876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321535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104072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Difficoltà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RNF_IN_1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Gestione libri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 sistema  dovrà interfacciarsi  con Google  Book  API per  la  ricerca dei libri  mediante ISBN,  titolo  o autore dell’opera.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4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RNF_IN_2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Servizio dati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 sistema  userà come  sistema  di </a:t>
                      </a:r>
                    </a:p>
                    <a:p>
                      <a:pPr algn="just"/>
                      <a:r>
                        <a:rPr lang="it-IT" dirty="0"/>
                        <a:t>database MySQL di Oracle Corporation.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RNF_IN_3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Validità ISBN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 sistema  dovrà interfacciarsi  con </a:t>
                      </a:r>
                    </a:p>
                    <a:p>
                      <a:pPr algn="just"/>
                      <a:r>
                        <a:rPr lang="it-IT" dirty="0"/>
                        <a:t>un servizio web per verificare  la validità  degli  ISBN dei libri.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Facile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04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3. Requisiti non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Legali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27928"/>
              </p:ext>
            </p:extLst>
          </p:nvPr>
        </p:nvGraphicFramePr>
        <p:xfrm>
          <a:off x="720000" y="1432560"/>
          <a:ext cx="7704000" cy="268732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367255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104072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Difficoltà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RNF_LE_1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GDPR Privacy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L’applicazione deve garantire il rispetto delle leggi specificate dal regolamento UE GDPR 2016/679 in termini di protezione e trattamento dei dati personali.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RNF_LE_2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Licenza non </a:t>
                      </a:r>
                    </a:p>
                    <a:p>
                      <a:pPr algn="l"/>
                      <a:r>
                        <a:rPr lang="it-IT" dirty="0"/>
                        <a:t>commerciale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L’applicazione dovrà riconoscere l’utilizzo dei servizi esterni utilizzati per fini non commerciali, riconoscendo una menzione di paternità adeguata.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04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92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3. Requisiti non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Operazioni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0049"/>
              </p:ext>
            </p:extLst>
          </p:nvPr>
        </p:nvGraphicFramePr>
        <p:xfrm>
          <a:off x="720000" y="1432560"/>
          <a:ext cx="7704000" cy="131572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321535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104072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Difficoltà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RNF_OP_1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Manutenzione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La manutenzione e la risoluzione delle problematiche riscontrate nel sistema sono affidate all’Amministratore.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6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51F89338-9D0C-512D-DA57-A4220260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37126"/>
            <a:ext cx="2160000" cy="1080000"/>
          </a:xfrm>
        </p:spPr>
        <p:txBody>
          <a:bodyPr anchor="ctr"/>
          <a:lstStyle/>
          <a:p>
            <a:r>
              <a:rPr lang="it-IT" dirty="0"/>
              <a:t>Francesco Alfonso Barlotti</a:t>
            </a:r>
            <a:br>
              <a:rPr lang="it-IT" dirty="0"/>
            </a:br>
            <a:r>
              <a:rPr lang="it-IT" sz="1600" b="0" dirty="0">
                <a:latin typeface="Assistant" pitchFamily="2" charset="-79"/>
                <a:cs typeface="Assistant" pitchFamily="2" charset="-79"/>
              </a:rPr>
              <a:t>0512110169</a:t>
            </a:r>
            <a:endParaRPr lang="it-IT" b="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A15F95DC-E43A-F97F-7DBD-A13973D4432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92000" y="2737126"/>
            <a:ext cx="2160000" cy="1080000"/>
          </a:xfrm>
        </p:spPr>
        <p:txBody>
          <a:bodyPr anchor="ctr"/>
          <a:lstStyle/>
          <a:p>
            <a:r>
              <a:rPr lang="it-IT" dirty="0"/>
              <a:t>Giovanni</a:t>
            </a:r>
            <a:br>
              <a:rPr lang="it-IT" dirty="0"/>
            </a:br>
            <a:r>
              <a:rPr lang="it-IT" dirty="0"/>
              <a:t>Manfredi</a:t>
            </a:r>
            <a:br>
              <a:rPr lang="it-IT" dirty="0"/>
            </a:br>
            <a:r>
              <a:rPr lang="it-IT" sz="1600" b="0" dirty="0">
                <a:latin typeface="Assistant" pitchFamily="2" charset="-79"/>
                <a:cs typeface="Assistant" pitchFamily="2" charset="-79"/>
              </a:rPr>
              <a:t>0512112926</a:t>
            </a:r>
            <a:endParaRPr lang="it-IT" b="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BFA1A0BC-7996-4D4E-7B34-A676D6F0A6B7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264000" y="2737126"/>
            <a:ext cx="2160000" cy="1080000"/>
          </a:xfrm>
        </p:spPr>
        <p:txBody>
          <a:bodyPr anchor="ctr"/>
          <a:lstStyle/>
          <a:p>
            <a:r>
              <a:rPr lang="it-IT" dirty="0"/>
              <a:t>Teodoro</a:t>
            </a:r>
            <a:br>
              <a:rPr lang="it-IT" dirty="0"/>
            </a:br>
            <a:r>
              <a:rPr lang="it-IT" dirty="0"/>
              <a:t>Grauso</a:t>
            </a:r>
            <a:br>
              <a:rPr lang="it-IT" dirty="0"/>
            </a:br>
            <a:r>
              <a:rPr lang="it-IT" sz="1600" b="0" dirty="0"/>
              <a:t>0512111084</a:t>
            </a:r>
            <a:endParaRPr lang="it-IT" b="0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D6F5DA61-904C-49E0-FF3C-B3812553133A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it-IT" dirty="0"/>
              <a:t>Chi siamo?</a:t>
            </a:r>
          </a:p>
        </p:txBody>
      </p:sp>
    </p:spTree>
    <p:extLst>
      <p:ext uri="{BB962C8B-B14F-4D97-AF65-F5344CB8AC3E}">
        <p14:creationId xmlns:p14="http://schemas.microsoft.com/office/powerpoint/2010/main" val="203636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3. Requisiti non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Performance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6226"/>
              </p:ext>
            </p:extLst>
          </p:nvPr>
        </p:nvGraphicFramePr>
        <p:xfrm>
          <a:off x="720000" y="1432560"/>
          <a:ext cx="7704000" cy="299212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588235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99500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Difficoltà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RNF_PRF_1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Ottimizzazione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realizzerà criteri di ottimizzazione al fine di migliorare l’esperienza utente del lettore.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RNF_PRF_2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Interfaccia grafica </a:t>
                      </a:r>
                    </a:p>
                    <a:p>
                      <a:pPr algn="l"/>
                      <a:r>
                        <a:rPr lang="it-IT" dirty="0"/>
                        <a:t>minimale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sarà quanto più leggero e minimale possibile al fine di incrementare le prestazioni, e di conseguenza l’utilizzo, della piattaforma stessa.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0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RNF_PRF_5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Attività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garantire una costante e continua attività della piattaforma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23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47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9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3. Requisiti non funzionali</a:t>
            </a:r>
            <a:b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-IT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Implementazione</a:t>
            </a:r>
            <a:endParaRPr lang="it-IT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840BA1-1F15-5D83-C841-665FC5B1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08457"/>
              </p:ext>
            </p:extLst>
          </p:nvPr>
        </p:nvGraphicFramePr>
        <p:xfrm>
          <a:off x="720000" y="1432560"/>
          <a:ext cx="7704000" cy="2687320"/>
        </p:xfrm>
        <a:graphic>
          <a:graphicData uri="http://schemas.openxmlformats.org/drawingml/2006/table">
            <a:tbl>
              <a:tblPr firstRow="1" bandRow="1">
                <a:tableStyleId>{12B09812-A647-4515-9731-A2773E5B4820}</a:tableStyleId>
              </a:tblPr>
              <a:tblGrid>
                <a:gridCol w="1349365">
                  <a:extLst>
                    <a:ext uri="{9D8B030D-6E8A-4147-A177-3AD203B41FA5}">
                      <a16:colId xmlns:a16="http://schemas.microsoft.com/office/drawing/2014/main" val="658255622"/>
                    </a:ext>
                  </a:extLst>
                </a:gridCol>
                <a:gridCol w="1374875">
                  <a:extLst>
                    <a:ext uri="{9D8B030D-6E8A-4147-A177-3AD203B41FA5}">
                      <a16:colId xmlns:a16="http://schemas.microsoft.com/office/drawing/2014/main" val="498608872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3184971111"/>
                    </a:ext>
                  </a:extLst>
                </a:gridCol>
                <a:gridCol w="1040720">
                  <a:extLst>
                    <a:ext uri="{9D8B030D-6E8A-4147-A177-3AD203B41FA5}">
                      <a16:colId xmlns:a16="http://schemas.microsoft.com/office/drawing/2014/main" val="2909220463"/>
                    </a:ext>
                  </a:extLst>
                </a:gridCol>
                <a:gridCol w="906280">
                  <a:extLst>
                    <a:ext uri="{9D8B030D-6E8A-4147-A177-3AD203B41FA5}">
                      <a16:colId xmlns:a16="http://schemas.microsoft.com/office/drawing/2014/main" val="106503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Identificativo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Descrizione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Difficoltà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2"/>
                          </a:solidFill>
                        </a:rPr>
                        <a:t>Priorità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RNF_IM_1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Aggiunta nuove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dovrà essere in grado di adattarsi completamente ai features che verranno aggiunte nel tempo, evitando, quanto più possibile, errori di sistema.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Difficile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1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RNF_IM_2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Linguaggi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Il sistema sarà sviluppato e manutenuto attraverso il linguaggio di programmazione Java lato server, Javascript lato client e MySQL per il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Difficile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Elevata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04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05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CF808-3D3D-255B-74D4-37255B68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 Del Sistema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AEE1AA-7996-624C-93CB-87834C12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458">
            <a:off x="821002" y="1671750"/>
            <a:ext cx="7501996" cy="1800000"/>
          </a:xfrm>
        </p:spPr>
        <p:txBody>
          <a:bodyPr anchor="ctr"/>
          <a:lstStyle/>
          <a:p>
            <a:pPr marL="139700" indent="0" algn="just">
              <a:buNone/>
            </a:pPr>
            <a:r>
              <a:rPr lang="it-IT" dirty="0"/>
              <a:t>Il focus principale di </a:t>
            </a:r>
            <a:r>
              <a:rPr lang="it-IT" b="1" dirty="0"/>
              <a:t>Bookster</a:t>
            </a:r>
            <a:r>
              <a:rPr lang="it-IT" dirty="0"/>
              <a:t> è quello di </a:t>
            </a:r>
            <a:r>
              <a:rPr lang="it-IT" b="1" dirty="0"/>
              <a:t>promuovere la lettura </a:t>
            </a:r>
            <a:r>
              <a:rPr lang="it-IT" dirty="0"/>
              <a:t>tra tutte le fasce d'età, con l'obiettivo di ridurre nel medio-lungo termine il fenomeno della dispersione della lettura.</a:t>
            </a:r>
          </a:p>
          <a:p>
            <a:pPr marL="139700" indent="0" algn="just">
              <a:buNone/>
            </a:pPr>
            <a:endParaRPr lang="it-IT" dirty="0"/>
          </a:p>
          <a:p>
            <a:pPr marL="139700" indent="0" algn="just">
              <a:buNone/>
            </a:pPr>
            <a:r>
              <a:rPr lang="it-IT" dirty="0"/>
              <a:t>Per raggiungere questo obiettivo, Bookster utilizza un </a:t>
            </a:r>
            <a:r>
              <a:rPr lang="it-IT" b="1" dirty="0"/>
              <a:t>approccio innovativo e</a:t>
            </a:r>
            <a:r>
              <a:rPr lang="it-IT" dirty="0"/>
              <a:t> </a:t>
            </a:r>
            <a:r>
              <a:rPr lang="it-IT" b="1" dirty="0"/>
              <a:t>tecnologico </a:t>
            </a:r>
            <a:r>
              <a:rPr lang="it-IT" dirty="0"/>
              <a:t>per sensibilizzare e avvicinare le persone al mondo della lettura. Grazie alla piattaforma web, i lettori hanno la possibilità di creare una tracklist personalizzata delle proprie letture.</a:t>
            </a:r>
          </a:p>
        </p:txBody>
      </p:sp>
    </p:spTree>
    <p:extLst>
      <p:ext uri="{BB962C8B-B14F-4D97-AF65-F5344CB8AC3E}">
        <p14:creationId xmlns:p14="http://schemas.microsoft.com/office/powerpoint/2010/main" val="35668219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1F293AC2-3809-6B8D-D5DD-57793D0C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02126"/>
            <a:ext cx="2286300" cy="450300"/>
          </a:xfrm>
        </p:spPr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21" name="Titolo 20">
            <a:extLst>
              <a:ext uri="{FF2B5EF4-FFF2-40B4-BE49-F238E27FC236}">
                <a16:creationId xmlns:a16="http://schemas.microsoft.com/office/drawing/2014/main" id="{62B317CE-8FA5-845C-0B8C-4D880C2000F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28856" y="1702137"/>
            <a:ext cx="2286300" cy="450300"/>
          </a:xfrm>
        </p:spPr>
        <p:txBody>
          <a:bodyPr/>
          <a:lstStyle/>
          <a:p>
            <a:r>
              <a:rPr lang="it-IT" dirty="0"/>
              <a:t>Organizzazione</a:t>
            </a:r>
          </a:p>
        </p:txBody>
      </p:sp>
      <p:sp>
        <p:nvSpPr>
          <p:cNvPr id="23" name="Titolo 22">
            <a:extLst>
              <a:ext uri="{FF2B5EF4-FFF2-40B4-BE49-F238E27FC236}">
                <a16:creationId xmlns:a16="http://schemas.microsoft.com/office/drawing/2014/main" id="{E2418D30-8AAE-89E1-0D94-9697BE05E3D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137700" y="1702126"/>
            <a:ext cx="2286300" cy="450300"/>
          </a:xfrm>
        </p:spPr>
        <p:txBody>
          <a:bodyPr/>
          <a:lstStyle/>
          <a:p>
            <a:r>
              <a:rPr lang="it-IT" dirty="0"/>
              <a:t>Comunicazione</a:t>
            </a:r>
          </a:p>
        </p:txBody>
      </p:sp>
      <p:sp>
        <p:nvSpPr>
          <p:cNvPr id="25" name="Titolo 24">
            <a:extLst>
              <a:ext uri="{FF2B5EF4-FFF2-40B4-BE49-F238E27FC236}">
                <a16:creationId xmlns:a16="http://schemas.microsoft.com/office/drawing/2014/main" id="{67400D73-B4AA-14F7-9F5B-0F7D31ED5614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pic>
        <p:nvPicPr>
          <p:cNvPr id="41" name="Immagine 40" descr="Immagine che contiene testo, clipart, segnale&#10;&#10;Descrizione generata automaticamente">
            <a:extLst>
              <a:ext uri="{FF2B5EF4-FFF2-40B4-BE49-F238E27FC236}">
                <a16:creationId xmlns:a16="http://schemas.microsoft.com/office/drawing/2014/main" id="{62547401-A053-87D3-3D45-F576BAB5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3" y="2152426"/>
            <a:ext cx="1516594" cy="590774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63DC8C5E-10EB-A1CE-8A27-B64D9D79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72" y="2056571"/>
            <a:ext cx="1340056" cy="541849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2E6F058C-CB9F-AB27-CFAF-AAD09776E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710" y="2598420"/>
            <a:ext cx="1178300" cy="336920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28C12F75-E3D6-9440-3350-D28F725C4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000" y="2766880"/>
            <a:ext cx="1178300" cy="662794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7E9736B-2CAD-D397-642F-76DD1A1AF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925" y="2080962"/>
            <a:ext cx="1127056" cy="287487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BCDA8B05-BAAA-06C8-FE44-4237EF90C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687" y="2463053"/>
            <a:ext cx="1387284" cy="263096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431325F2-5BF3-5CF2-B89D-A3BC899A35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7259" b="27408"/>
          <a:stretch/>
        </p:blipFill>
        <p:spPr>
          <a:xfrm>
            <a:off x="6604136" y="2746117"/>
            <a:ext cx="1387283" cy="353758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A3DDC46-19A4-248C-E738-74416FD35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6006" y="2955336"/>
            <a:ext cx="1632948" cy="4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3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>
            <a:spLocks noGrp="1"/>
          </p:cNvSpPr>
          <p:nvPr>
            <p:ph type="title"/>
          </p:nvPr>
        </p:nvSpPr>
        <p:spPr>
          <a:xfrm rot="2701">
            <a:off x="2418255" y="1298888"/>
            <a:ext cx="763800" cy="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362" name="Google Shape;362;p39"/>
          <p:cNvSpPr txBox="1">
            <a:spLocks noGrp="1"/>
          </p:cNvSpPr>
          <p:nvPr>
            <p:ph type="title" idx="2"/>
          </p:nvPr>
        </p:nvSpPr>
        <p:spPr>
          <a:xfrm>
            <a:off x="640155" y="1941825"/>
            <a:ext cx="43200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RAD</a:t>
            </a:r>
            <a:endParaRPr dirty="0"/>
          </a:p>
        </p:txBody>
      </p:sp>
      <p:sp>
        <p:nvSpPr>
          <p:cNvPr id="363" name="Google Shape;363;p39"/>
          <p:cNvSpPr txBox="1">
            <a:spLocks noGrp="1"/>
          </p:cNvSpPr>
          <p:nvPr>
            <p:ph type="subTitle" idx="1"/>
          </p:nvPr>
        </p:nvSpPr>
        <p:spPr>
          <a:xfrm>
            <a:off x="1243944" y="2283257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Requirements Analysis Document </a:t>
            </a:r>
            <a:endParaRPr dirty="0"/>
          </a:p>
        </p:txBody>
      </p:sp>
      <p:sp>
        <p:nvSpPr>
          <p:cNvPr id="364" name="Google Shape;364;p39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 dei </a:t>
            </a:r>
            <a:r>
              <a:rPr lang="en" b="1" dirty="0"/>
              <a:t>contenuti</a:t>
            </a:r>
            <a:endParaRPr b="1" dirty="0"/>
          </a:p>
        </p:txBody>
      </p:sp>
      <p:sp>
        <p:nvSpPr>
          <p:cNvPr id="365" name="Google Shape;365;p39"/>
          <p:cNvSpPr txBox="1">
            <a:spLocks noGrp="1"/>
          </p:cNvSpPr>
          <p:nvPr>
            <p:ph type="title" idx="3"/>
          </p:nvPr>
        </p:nvSpPr>
        <p:spPr>
          <a:xfrm rot="2701">
            <a:off x="2418255" y="3017839"/>
            <a:ext cx="763800" cy="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sp>
        <p:nvSpPr>
          <p:cNvPr id="366" name="Google Shape;366;p39"/>
          <p:cNvSpPr txBox="1">
            <a:spLocks noGrp="1"/>
          </p:cNvSpPr>
          <p:nvPr>
            <p:ph type="title" idx="4"/>
          </p:nvPr>
        </p:nvSpPr>
        <p:spPr>
          <a:xfrm>
            <a:off x="1243944" y="3661075"/>
            <a:ext cx="31125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Testing Funzionale</a:t>
            </a:r>
            <a:endParaRPr dirty="0"/>
          </a:p>
        </p:txBody>
      </p:sp>
      <p:sp>
        <p:nvSpPr>
          <p:cNvPr id="367" name="Google Shape;367;p39"/>
          <p:cNvSpPr txBox="1">
            <a:spLocks noGrp="1"/>
          </p:cNvSpPr>
          <p:nvPr>
            <p:ph type="subTitle" idx="5"/>
          </p:nvPr>
        </p:nvSpPr>
        <p:spPr>
          <a:xfrm>
            <a:off x="1243944" y="4002300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Test Plan, Test Case Specification, Test Summary Report, Test Incident Report</a:t>
            </a:r>
            <a:endParaRPr dirty="0"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 idx="6"/>
          </p:nvPr>
        </p:nvSpPr>
        <p:spPr>
          <a:xfrm rot="2701">
            <a:off x="5961866" y="1298888"/>
            <a:ext cx="763800" cy="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69" name="Google Shape;369;p39"/>
          <p:cNvSpPr txBox="1">
            <a:spLocks noGrp="1"/>
          </p:cNvSpPr>
          <p:nvPr>
            <p:ph type="title" idx="7"/>
          </p:nvPr>
        </p:nvSpPr>
        <p:spPr>
          <a:xfrm>
            <a:off x="4787556" y="1941825"/>
            <a:ext cx="31125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SDD</a:t>
            </a:r>
            <a:endParaRPr dirty="0"/>
          </a:p>
        </p:txBody>
      </p:sp>
      <p:sp>
        <p:nvSpPr>
          <p:cNvPr id="370" name="Google Shape;370;p39"/>
          <p:cNvSpPr txBox="1">
            <a:spLocks noGrp="1"/>
          </p:cNvSpPr>
          <p:nvPr>
            <p:ph type="subTitle" idx="8"/>
          </p:nvPr>
        </p:nvSpPr>
        <p:spPr>
          <a:xfrm>
            <a:off x="4787556" y="2283257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System Design Document</a:t>
            </a:r>
            <a:endParaRPr dirty="0"/>
          </a:p>
        </p:txBody>
      </p:sp>
      <p:sp>
        <p:nvSpPr>
          <p:cNvPr id="371" name="Google Shape;371;p39"/>
          <p:cNvSpPr txBox="1">
            <a:spLocks noGrp="1"/>
          </p:cNvSpPr>
          <p:nvPr>
            <p:ph type="title" idx="9"/>
          </p:nvPr>
        </p:nvSpPr>
        <p:spPr>
          <a:xfrm rot="2701">
            <a:off x="5961912" y="3017841"/>
            <a:ext cx="763800" cy="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 idx="13"/>
          </p:nvPr>
        </p:nvSpPr>
        <p:spPr>
          <a:xfrm>
            <a:off x="4787556" y="3661002"/>
            <a:ext cx="31125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ODD</a:t>
            </a:r>
            <a:endParaRPr dirty="0"/>
          </a:p>
        </p:txBody>
      </p:sp>
      <p:sp>
        <p:nvSpPr>
          <p:cNvPr id="373" name="Google Shape;373;p39"/>
          <p:cNvSpPr txBox="1">
            <a:spLocks noGrp="1"/>
          </p:cNvSpPr>
          <p:nvPr>
            <p:ph type="subTitle" idx="14"/>
          </p:nvPr>
        </p:nvSpPr>
        <p:spPr>
          <a:xfrm>
            <a:off x="4787556" y="4002300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Object Design Document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360400" y="1987063"/>
            <a:ext cx="4423200" cy="1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RAD</a:t>
            </a:r>
            <a:endParaRPr b="1" dirty="0"/>
          </a:p>
        </p:txBody>
      </p:sp>
      <p:sp>
        <p:nvSpPr>
          <p:cNvPr id="393" name="Google Shape;393;p41"/>
          <p:cNvSpPr txBox="1">
            <a:spLocks noGrp="1"/>
          </p:cNvSpPr>
          <p:nvPr>
            <p:ph type="title"/>
          </p:nvPr>
        </p:nvSpPr>
        <p:spPr>
          <a:xfrm>
            <a:off x="3873075" y="540000"/>
            <a:ext cx="1398000" cy="12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4" name="Google Shape;394;p41"/>
          <p:cNvSpPr txBox="1">
            <a:spLocks noGrp="1"/>
          </p:cNvSpPr>
          <p:nvPr>
            <p:ph type="subTitle" idx="1"/>
          </p:nvPr>
        </p:nvSpPr>
        <p:spPr>
          <a:xfrm rot="264">
            <a:off x="2615999" y="3427213"/>
            <a:ext cx="39120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Requirements Analysis Document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000" y="45625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Requirements Analysis Document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D7DD31-4A41-3D12-504B-854452927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00" y="1889953"/>
            <a:ext cx="5228669" cy="29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2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000" y="45625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Requirements Analysis Document</a:t>
            </a:r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1889953"/>
            <a:ext cx="4667100" cy="2797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Attori del sistema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Requisiti funzionali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Requisiti non funzionali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Scenario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Use Case Model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Use Case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Class Diagram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Sequence Diagram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Activity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1. Attori del sistema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lity Management Consulting by Slidesgo">
  <a:themeElements>
    <a:clrScheme name="Simple Light">
      <a:dk1>
        <a:srgbClr val="353738"/>
      </a:dk1>
      <a:lt1>
        <a:srgbClr val="7D5FFE"/>
      </a:lt1>
      <a:dk2>
        <a:srgbClr val="FFFFFF"/>
      </a:dk2>
      <a:lt2>
        <a:srgbClr val="F0F5FA"/>
      </a:lt2>
      <a:accent1>
        <a:srgbClr val="B0B0B0"/>
      </a:accent1>
      <a:accent2>
        <a:srgbClr val="67696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7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1231</Words>
  <Application>Microsoft Office PowerPoint</Application>
  <PresentationFormat>Presentazione su schermo (16:9)</PresentationFormat>
  <Paragraphs>291</Paragraphs>
  <Slides>21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Anaheim</vt:lpstr>
      <vt:lpstr>Arial</vt:lpstr>
      <vt:lpstr>Asap</vt:lpstr>
      <vt:lpstr>Assistant</vt:lpstr>
      <vt:lpstr>Quality Management Consulting by Slidesgo</vt:lpstr>
      <vt:lpstr>Ingegneria Software Bookster</vt:lpstr>
      <vt:lpstr>Francesco Alfonso Barlotti 0512110169</vt:lpstr>
      <vt:lpstr>Obiettivo Del Sistema</vt:lpstr>
      <vt:lpstr>Implementazione</vt:lpstr>
      <vt:lpstr>ODD</vt:lpstr>
      <vt:lpstr>RAD</vt:lpstr>
      <vt:lpstr>Requirements Analysis Document</vt:lpstr>
      <vt:lpstr>Requirements Analysis Document</vt:lpstr>
      <vt:lpstr>1. Attori del sistema</vt:lpstr>
      <vt:lpstr>2. Requisiti funzionali RF_GR: Gestione delle recensioni</vt:lpstr>
      <vt:lpstr>2. Requisiti funzionali RF_GLB: Gestione libro</vt:lpstr>
      <vt:lpstr>2. Requisiti funzionali RF_GL: Gestione libreria</vt:lpstr>
      <vt:lpstr>2. Requisiti funzionali RF_#GC: Gestione classifica</vt:lpstr>
      <vt:lpstr>2. Requisiti funzionali RF_GU: Gestione dell’utente</vt:lpstr>
      <vt:lpstr>2. Requisiti funzionali RF_#GLC: Gestione dei libri consigliati</vt:lpstr>
      <vt:lpstr>3. Requisiti non funzionali Supportability</vt:lpstr>
      <vt:lpstr>3. Requisiti non funzionali Interfacce</vt:lpstr>
      <vt:lpstr>3. Requisiti non funzionali Legali</vt:lpstr>
      <vt:lpstr>3. Requisiti non funzionali Operazioni</vt:lpstr>
      <vt:lpstr>3. Requisiti non funzionali Performance</vt:lpstr>
      <vt:lpstr>3. Requisiti non funzionali Implementazione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Software Bookster</dc:title>
  <cp:lastModifiedBy>TEODORO GRAUSO</cp:lastModifiedBy>
  <cp:revision>19</cp:revision>
  <dcterms:modified xsi:type="dcterms:W3CDTF">2023-02-20T11:33:09Z</dcterms:modified>
</cp:coreProperties>
</file>