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4"/>
  </p:sldMasterIdLst>
  <p:notesMasterIdLst>
    <p:notesMasterId r:id="rId92"/>
  </p:notesMasterIdLst>
  <p:sldIdLst>
    <p:sldId id="256" r:id="rId5"/>
    <p:sldId id="327" r:id="rId6"/>
    <p:sldId id="329" r:id="rId7"/>
    <p:sldId id="328" r:id="rId8"/>
    <p:sldId id="258" r:id="rId9"/>
    <p:sldId id="260" r:id="rId10"/>
    <p:sldId id="330" r:id="rId11"/>
    <p:sldId id="261" r:id="rId12"/>
    <p:sldId id="262" r:id="rId13"/>
    <p:sldId id="331" r:id="rId14"/>
    <p:sldId id="332" r:id="rId15"/>
    <p:sldId id="333" r:id="rId16"/>
    <p:sldId id="334" r:id="rId17"/>
    <p:sldId id="335" r:id="rId18"/>
    <p:sldId id="336" r:id="rId19"/>
    <p:sldId id="338" r:id="rId20"/>
    <p:sldId id="339" r:id="rId21"/>
    <p:sldId id="340" r:id="rId22"/>
    <p:sldId id="341" r:id="rId23"/>
    <p:sldId id="342" r:id="rId24"/>
    <p:sldId id="343" r:id="rId25"/>
    <p:sldId id="345" r:id="rId26"/>
    <p:sldId id="346" r:id="rId27"/>
    <p:sldId id="347" r:id="rId28"/>
    <p:sldId id="348" r:id="rId29"/>
    <p:sldId id="350" r:id="rId30"/>
    <p:sldId id="349" r:id="rId31"/>
    <p:sldId id="351" r:id="rId32"/>
    <p:sldId id="352" r:id="rId33"/>
    <p:sldId id="353" r:id="rId34"/>
    <p:sldId id="354" r:id="rId35"/>
    <p:sldId id="355" r:id="rId36"/>
    <p:sldId id="358" r:id="rId37"/>
    <p:sldId id="356" r:id="rId38"/>
    <p:sldId id="357" r:id="rId39"/>
    <p:sldId id="359" r:id="rId40"/>
    <p:sldId id="360" r:id="rId41"/>
    <p:sldId id="361" r:id="rId42"/>
    <p:sldId id="362" r:id="rId43"/>
    <p:sldId id="363" r:id="rId44"/>
    <p:sldId id="364" r:id="rId45"/>
    <p:sldId id="365" r:id="rId46"/>
    <p:sldId id="366" r:id="rId47"/>
    <p:sldId id="367" r:id="rId48"/>
    <p:sldId id="370" r:id="rId49"/>
    <p:sldId id="368" r:id="rId50"/>
    <p:sldId id="371" r:id="rId51"/>
    <p:sldId id="372" r:id="rId52"/>
    <p:sldId id="373" r:id="rId53"/>
    <p:sldId id="374" r:id="rId54"/>
    <p:sldId id="375" r:id="rId55"/>
    <p:sldId id="376" r:id="rId56"/>
    <p:sldId id="377" r:id="rId57"/>
    <p:sldId id="378" r:id="rId58"/>
    <p:sldId id="379" r:id="rId59"/>
    <p:sldId id="380" r:id="rId60"/>
    <p:sldId id="381" r:id="rId61"/>
    <p:sldId id="382" r:id="rId62"/>
    <p:sldId id="383" r:id="rId63"/>
    <p:sldId id="384" r:id="rId64"/>
    <p:sldId id="385" r:id="rId65"/>
    <p:sldId id="386" r:id="rId66"/>
    <p:sldId id="387" r:id="rId67"/>
    <p:sldId id="388" r:id="rId68"/>
    <p:sldId id="389" r:id="rId69"/>
    <p:sldId id="390" r:id="rId70"/>
    <p:sldId id="391" r:id="rId71"/>
    <p:sldId id="392" r:id="rId72"/>
    <p:sldId id="393" r:id="rId73"/>
    <p:sldId id="394" r:id="rId74"/>
    <p:sldId id="395" r:id="rId75"/>
    <p:sldId id="396" r:id="rId76"/>
    <p:sldId id="397" r:id="rId77"/>
    <p:sldId id="398" r:id="rId78"/>
    <p:sldId id="399" r:id="rId79"/>
    <p:sldId id="400" r:id="rId80"/>
    <p:sldId id="401" r:id="rId81"/>
    <p:sldId id="402" r:id="rId82"/>
    <p:sldId id="403" r:id="rId83"/>
    <p:sldId id="404" r:id="rId84"/>
    <p:sldId id="405" r:id="rId85"/>
    <p:sldId id="406" r:id="rId86"/>
    <p:sldId id="407" r:id="rId87"/>
    <p:sldId id="408" r:id="rId88"/>
    <p:sldId id="409" r:id="rId89"/>
    <p:sldId id="410" r:id="rId90"/>
    <p:sldId id="411" r:id="rId9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B9C47-12CF-4CED-A558-2F9580C8597E}" v="15" dt="2023-02-20T14:58:13.121"/>
  </p1510:revLst>
</p1510:revInfo>
</file>

<file path=ppt/tableStyles.xml><?xml version="1.0" encoding="utf-8"?>
<a:tblStyleLst xmlns:a="http://schemas.openxmlformats.org/drawingml/2006/main" def="{12B09812-A647-4515-9731-A2773E5B4820}">
  <a:tblStyle styleId="{12B09812-A647-4515-9731-A2773E5B48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snapToGrid="0">
      <p:cViewPr varScale="1">
        <p:scale>
          <a:sx n="100" d="100"/>
          <a:sy n="100" d="100"/>
        </p:scale>
        <p:origin x="787"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432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388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274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457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755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01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56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853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921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773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348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067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306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391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459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08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966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182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488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43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8382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18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218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9843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8875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9069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1937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3768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7486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582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5107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105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1195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8061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7553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2076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4235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09279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3995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4558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007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6597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7462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01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0056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9138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6725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6704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6596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532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86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7266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01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8229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8300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09733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88291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90764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12238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89243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7536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22440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46246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65506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16403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391103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03652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515294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310261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77513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033791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651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6938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094094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68124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652071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71884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416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857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075402" y="-2502125"/>
            <a:ext cx="13705454" cy="10079450"/>
            <a:chOff x="-2075402" y="-2502125"/>
            <a:chExt cx="13705454" cy="10079450"/>
          </a:xfrm>
        </p:grpSpPr>
        <p:sp>
          <p:nvSpPr>
            <p:cNvPr id="10" name="Google Shape;10;p2"/>
            <p:cNvSpPr/>
            <p:nvPr/>
          </p:nvSpPr>
          <p:spPr>
            <a:xfrm rot="-2700000">
              <a:off x="4788992" y="736265"/>
              <a:ext cx="5667319" cy="56673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1408836" y="-183555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7641344" y="3518445"/>
              <a:ext cx="2170111" cy="2170111"/>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subTitle" idx="1"/>
          </p:nvPr>
        </p:nvSpPr>
        <p:spPr>
          <a:xfrm rot="-566">
            <a:off x="2749600" y="3425400"/>
            <a:ext cx="3645000" cy="426300"/>
          </a:xfrm>
          <a:prstGeom prst="rect">
            <a:avLst/>
          </a:prstGeom>
          <a:solidFill>
            <a:schemeClr val="dk2"/>
          </a:solidFill>
          <a:ln w="76200" cap="flat" cmpd="sng">
            <a:solidFill>
              <a:schemeClr val="dk2"/>
            </a:solidFill>
            <a:prstDash val="solid"/>
            <a:round/>
            <a:headEnd type="none" w="sm" len="sm"/>
            <a:tailEnd type="none" w="sm" len="sm"/>
          </a:ln>
          <a:effectLst>
            <a:outerShdw blurRad="71438" dist="57150" dir="8400000" algn="bl" rotWithShape="0">
              <a:schemeClr val="accent1">
                <a:alpha val="31000"/>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6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315"/>
        <p:cNvGrpSpPr/>
        <p:nvPr/>
      </p:nvGrpSpPr>
      <p:grpSpPr>
        <a:xfrm>
          <a:off x="0" y="0"/>
          <a:ext cx="0" cy="0"/>
          <a:chOff x="0" y="0"/>
          <a:chExt cx="0" cy="0"/>
        </a:xfrm>
      </p:grpSpPr>
      <p:grpSp>
        <p:nvGrpSpPr>
          <p:cNvPr id="316" name="Google Shape;316;p32"/>
          <p:cNvGrpSpPr/>
          <p:nvPr/>
        </p:nvGrpSpPr>
        <p:grpSpPr>
          <a:xfrm>
            <a:off x="-3438127" y="-1779747"/>
            <a:ext cx="14072232" cy="8512898"/>
            <a:chOff x="-3438127" y="-1779747"/>
            <a:chExt cx="14072232" cy="8512898"/>
          </a:xfrm>
        </p:grpSpPr>
        <p:sp>
          <p:nvSpPr>
            <p:cNvPr id="317" name="Google Shape;317;p32"/>
            <p:cNvSpPr/>
            <p:nvPr/>
          </p:nvSpPr>
          <p:spPr>
            <a:xfrm rot="-2700000">
              <a:off x="-2771561" y="1568916"/>
              <a:ext cx="3218467" cy="3218467"/>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rot="-2700000">
              <a:off x="-626060" y="-619427"/>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rot="-2700000">
              <a:off x="8409915" y="2482848"/>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rot="-2700000">
              <a:off x="7398302" y="-1320022"/>
              <a:ext cx="2219750" cy="221975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rot="-2700000">
              <a:off x="3773484" y="4808046"/>
              <a:ext cx="1594809" cy="159480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solidFill>
          <a:schemeClr val="lt1"/>
        </a:solidFill>
        <a:effectLst/>
      </p:bgPr>
    </p:bg>
    <p:spTree>
      <p:nvGrpSpPr>
        <p:cNvPr id="1" name="Shape 322"/>
        <p:cNvGrpSpPr/>
        <p:nvPr/>
      </p:nvGrpSpPr>
      <p:grpSpPr>
        <a:xfrm>
          <a:off x="0" y="0"/>
          <a:ext cx="0" cy="0"/>
          <a:chOff x="0" y="0"/>
          <a:chExt cx="0" cy="0"/>
        </a:xfrm>
      </p:grpSpPr>
      <p:grpSp>
        <p:nvGrpSpPr>
          <p:cNvPr id="323" name="Google Shape;323;p33"/>
          <p:cNvGrpSpPr/>
          <p:nvPr/>
        </p:nvGrpSpPr>
        <p:grpSpPr>
          <a:xfrm>
            <a:off x="-2484577" y="-2104200"/>
            <a:ext cx="12855001" cy="11050900"/>
            <a:chOff x="-2484577" y="-2104200"/>
            <a:chExt cx="12855001" cy="11050900"/>
          </a:xfrm>
        </p:grpSpPr>
        <p:sp>
          <p:nvSpPr>
            <p:cNvPr id="324" name="Google Shape;324;p3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rot="-2700000">
              <a:off x="8230736" y="717437"/>
              <a:ext cx="1772575" cy="1772575"/>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3966348" y="-3218675"/>
            <a:ext cx="16680971" cy="9581975"/>
            <a:chOff x="-3966348" y="-3218675"/>
            <a:chExt cx="16680971" cy="9581975"/>
          </a:xfrm>
        </p:grpSpPr>
        <p:sp>
          <p:nvSpPr>
            <p:cNvPr id="17" name="Google Shape;17;p3"/>
            <p:cNvSpPr/>
            <p:nvPr/>
          </p:nvSpPr>
          <p:spPr>
            <a:xfrm rot="-2700000">
              <a:off x="6339814" y="-25521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2699865">
              <a:off x="-2845047" y="-1470417"/>
              <a:ext cx="5413397" cy="541361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2700000">
              <a:off x="-1846086" y="2478266"/>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700000">
              <a:off x="8829589" y="520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hasCustomPrompt="1"/>
          </p:nvPr>
        </p:nvSpPr>
        <p:spPr>
          <a:xfrm>
            <a:off x="3873075" y="540000"/>
            <a:ext cx="1398000" cy="1271700"/>
          </a:xfrm>
          <a:prstGeom prst="rect">
            <a:avLst/>
          </a:prstGeom>
          <a:solidFill>
            <a:schemeClr val="lt1"/>
          </a:solidFill>
          <a:ln w="76200" cap="flat" cmpd="sng">
            <a:solidFill>
              <a:schemeClr val="lt1"/>
            </a:solidFill>
            <a:prstDash val="solid"/>
            <a:round/>
            <a:headEnd type="none" w="sm" len="sm"/>
            <a:tailEnd type="none" w="sm" len="sm"/>
          </a:ln>
          <a:effectLst>
            <a:outerShdw blurRad="100013" dist="57150" dir="90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rot="264">
            <a:off x="2616125" y="4145275"/>
            <a:ext cx="3912000" cy="4581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txBox="1">
            <a:spLocks noGrp="1"/>
          </p:cNvSpPr>
          <p:nvPr>
            <p:ph type="title" idx="2"/>
          </p:nvPr>
        </p:nvSpPr>
        <p:spPr>
          <a:xfrm>
            <a:off x="2360400" y="1987063"/>
            <a:ext cx="4423200" cy="1982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7"/>
          <p:cNvSpPr txBox="1">
            <a:spLocks noGrp="1"/>
          </p:cNvSpPr>
          <p:nvPr>
            <p:ph type="subTitle" idx="1"/>
          </p:nvPr>
        </p:nvSpPr>
        <p:spPr>
          <a:xfrm rot="-458">
            <a:off x="2320200" y="1927775"/>
            <a:ext cx="4503600" cy="2079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53" name="Google Shape;53;p7"/>
          <p:cNvGrpSpPr/>
          <p:nvPr/>
        </p:nvGrpSpPr>
        <p:grpSpPr>
          <a:xfrm>
            <a:off x="-2237222" y="-2462962"/>
            <a:ext cx="13426375" cy="9880075"/>
            <a:chOff x="-2237222" y="-2462962"/>
            <a:chExt cx="13426375" cy="9880075"/>
          </a:xfrm>
        </p:grpSpPr>
        <p:sp>
          <p:nvSpPr>
            <p:cNvPr id="54" name="Google Shape;54;p7"/>
            <p:cNvSpPr/>
            <p:nvPr/>
          </p:nvSpPr>
          <p:spPr>
            <a:xfrm rot="-2700000">
              <a:off x="8366793" y="52428"/>
              <a:ext cx="2338119" cy="23381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2700000">
              <a:off x="5011893" y="4594753"/>
              <a:ext cx="2338119" cy="233811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rot="-2700000">
              <a:off x="-1752982" y="3170853"/>
              <a:ext cx="2338119" cy="233811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2700000">
              <a:off x="-344132" y="-1978722"/>
              <a:ext cx="2338119" cy="233811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1061100" y="1317313"/>
            <a:ext cx="4667100" cy="1433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9"/>
          <p:cNvSpPr txBox="1">
            <a:spLocks noGrp="1"/>
          </p:cNvSpPr>
          <p:nvPr>
            <p:ph type="subTitle" idx="1"/>
          </p:nvPr>
        </p:nvSpPr>
        <p:spPr>
          <a:xfrm>
            <a:off x="1061000" y="2641487"/>
            <a:ext cx="46671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8" name="Google Shape;68;p9"/>
          <p:cNvGrpSpPr/>
          <p:nvPr/>
        </p:nvGrpSpPr>
        <p:grpSpPr>
          <a:xfrm>
            <a:off x="5667148" y="-1111475"/>
            <a:ext cx="4952326" cy="7384400"/>
            <a:chOff x="5667148" y="-1111475"/>
            <a:chExt cx="4952326" cy="7384400"/>
          </a:xfrm>
        </p:grpSpPr>
        <p:sp>
          <p:nvSpPr>
            <p:cNvPr id="69" name="Google Shape;69;p9"/>
            <p:cNvSpPr/>
            <p:nvPr/>
          </p:nvSpPr>
          <p:spPr>
            <a:xfrm rot="-2700000">
              <a:off x="6333714" y="-4449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2700000">
              <a:off x="8542266" y="2855267"/>
              <a:ext cx="1720815" cy="172081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rot="-2700000">
              <a:off x="6145232" y="3671806"/>
              <a:ext cx="2154837" cy="215483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8"/>
        <p:cNvGrpSpPr/>
        <p:nvPr/>
      </p:nvGrpSpPr>
      <p:grpSpPr>
        <a:xfrm>
          <a:off x="0" y="0"/>
          <a:ext cx="0" cy="0"/>
          <a:chOff x="0" y="0"/>
          <a:chExt cx="0" cy="0"/>
        </a:xfrm>
      </p:grpSpPr>
      <p:sp>
        <p:nvSpPr>
          <p:cNvPr id="89" name="Google Shape;89;p13"/>
          <p:cNvSpPr txBox="1">
            <a:spLocks noGrp="1"/>
          </p:cNvSpPr>
          <p:nvPr>
            <p:ph type="title" hasCustomPrompt="1"/>
          </p:nvPr>
        </p:nvSpPr>
        <p:spPr>
          <a:xfrm rot="2701">
            <a:off x="2418255"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title" idx="2"/>
          </p:nvPr>
        </p:nvSpPr>
        <p:spPr>
          <a:xfrm>
            <a:off x="1243944"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13"/>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3" hasCustomPrompt="1"/>
          </p:nvPr>
        </p:nvSpPr>
        <p:spPr>
          <a:xfrm rot="2701">
            <a:off x="2418255" y="3017839"/>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 name="Google Shape;93;p13"/>
          <p:cNvSpPr txBox="1">
            <a:spLocks noGrp="1"/>
          </p:cNvSpPr>
          <p:nvPr>
            <p:ph type="title" idx="4"/>
          </p:nvPr>
        </p:nvSpPr>
        <p:spPr>
          <a:xfrm>
            <a:off x="1243944" y="366107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 name="Google Shape;94;p13"/>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6" hasCustomPrompt="1"/>
          </p:nvPr>
        </p:nvSpPr>
        <p:spPr>
          <a:xfrm rot="2701">
            <a:off x="5961866"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6" name="Google Shape;96;p13"/>
          <p:cNvSpPr txBox="1">
            <a:spLocks noGrp="1"/>
          </p:cNvSpPr>
          <p:nvPr>
            <p:ph type="title" idx="7"/>
          </p:nvPr>
        </p:nvSpPr>
        <p:spPr>
          <a:xfrm>
            <a:off x="4787556"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7" name="Google Shape;97;p13"/>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3"/>
          <p:cNvSpPr txBox="1">
            <a:spLocks noGrp="1"/>
          </p:cNvSpPr>
          <p:nvPr>
            <p:ph type="title" idx="9" hasCustomPrompt="1"/>
          </p:nvPr>
        </p:nvSpPr>
        <p:spPr>
          <a:xfrm rot="2701">
            <a:off x="5961912" y="3017841"/>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9" name="Google Shape;99;p13"/>
          <p:cNvSpPr txBox="1">
            <a:spLocks noGrp="1"/>
          </p:cNvSpPr>
          <p:nvPr>
            <p:ph type="title" idx="13"/>
          </p:nvPr>
        </p:nvSpPr>
        <p:spPr>
          <a:xfrm>
            <a:off x="4787556" y="3661002"/>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0" name="Google Shape;100;p13"/>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2" name="Google Shape;102;p13"/>
          <p:cNvGrpSpPr/>
          <p:nvPr/>
        </p:nvGrpSpPr>
        <p:grpSpPr>
          <a:xfrm>
            <a:off x="-3831602" y="-3865575"/>
            <a:ext cx="16127200" cy="12690250"/>
            <a:chOff x="-3831602" y="-3865575"/>
            <a:chExt cx="16127200" cy="12690250"/>
          </a:xfrm>
        </p:grpSpPr>
        <p:sp>
          <p:nvSpPr>
            <p:cNvPr id="103" name="Google Shape;103;p13"/>
            <p:cNvSpPr/>
            <p:nvPr/>
          </p:nvSpPr>
          <p:spPr>
            <a:xfrm rot="-2700000">
              <a:off x="-728711" y="-3199009"/>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2700000">
              <a:off x="8410564" y="13525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2700000">
              <a:off x="-3165036" y="-46498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2700000">
              <a:off x="6429689" y="4939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BLANK_1_3">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30" name="Google Shape;130;p17"/>
          <p:cNvGrpSpPr/>
          <p:nvPr/>
        </p:nvGrpSpPr>
        <p:grpSpPr>
          <a:xfrm>
            <a:off x="-2081401" y="-3910975"/>
            <a:ext cx="13306800" cy="11425975"/>
            <a:chOff x="-2081401" y="-3910975"/>
            <a:chExt cx="13306800" cy="11425975"/>
          </a:xfrm>
        </p:grpSpPr>
        <p:sp>
          <p:nvSpPr>
            <p:cNvPr id="131" name="Google Shape;131;p17"/>
            <p:cNvSpPr/>
            <p:nvPr/>
          </p:nvSpPr>
          <p:spPr>
            <a:xfrm rot="-2700000">
              <a:off x="490789" y="-324440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rot="-2700000">
              <a:off x="8834255" y="-269719"/>
              <a:ext cx="1980889" cy="198088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rot="-2700000">
              <a:off x="-1671145" y="2967731"/>
              <a:ext cx="1980889" cy="198088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rot="-2700000">
              <a:off x="5338455" y="5123856"/>
              <a:ext cx="1980889" cy="198088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7200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0" name="Google Shape;180;p23"/>
          <p:cNvSpPr txBox="1">
            <a:spLocks noGrp="1"/>
          </p:cNvSpPr>
          <p:nvPr>
            <p:ph type="subTitle" idx="1"/>
          </p:nvPr>
        </p:nvSpPr>
        <p:spPr>
          <a:xfrm>
            <a:off x="720000" y="3218854"/>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3"/>
          <p:cNvSpPr txBox="1">
            <a:spLocks noGrp="1"/>
          </p:cNvSpPr>
          <p:nvPr>
            <p:ph type="title" idx="2"/>
          </p:nvPr>
        </p:nvSpPr>
        <p:spPr>
          <a:xfrm>
            <a:off x="3428856" y="2921337"/>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2" name="Google Shape;182;p23"/>
          <p:cNvSpPr txBox="1">
            <a:spLocks noGrp="1"/>
          </p:cNvSpPr>
          <p:nvPr>
            <p:ph type="subTitle" idx="3"/>
          </p:nvPr>
        </p:nvSpPr>
        <p:spPr>
          <a:xfrm>
            <a:off x="3428853" y="3218867"/>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3"/>
          <p:cNvSpPr txBox="1">
            <a:spLocks noGrp="1"/>
          </p:cNvSpPr>
          <p:nvPr>
            <p:ph type="title" idx="4"/>
          </p:nvPr>
        </p:nvSpPr>
        <p:spPr>
          <a:xfrm>
            <a:off x="61377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4" name="Google Shape;184;p23"/>
          <p:cNvSpPr txBox="1">
            <a:spLocks noGrp="1"/>
          </p:cNvSpPr>
          <p:nvPr>
            <p:ph type="subTitle" idx="5"/>
          </p:nvPr>
        </p:nvSpPr>
        <p:spPr>
          <a:xfrm>
            <a:off x="6137694" y="3218879"/>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3"/>
          <p:cNvSpPr txBox="1">
            <a:spLocks noGrp="1"/>
          </p:cNvSpPr>
          <p:nvPr>
            <p:ph type="title" idx="6"/>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86" name="Google Shape;186;p23"/>
          <p:cNvGrpSpPr/>
          <p:nvPr/>
        </p:nvGrpSpPr>
        <p:grpSpPr>
          <a:xfrm>
            <a:off x="-2484577" y="-2104200"/>
            <a:ext cx="12855001" cy="11050900"/>
            <a:chOff x="-2484577" y="-2104200"/>
            <a:chExt cx="12855001" cy="11050900"/>
          </a:xfrm>
        </p:grpSpPr>
        <p:sp>
          <p:nvSpPr>
            <p:cNvPr id="187" name="Google Shape;187;p2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rot="-2700000">
              <a:off x="8230736" y="717437"/>
              <a:ext cx="1772575" cy="177257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9"/>
        <p:cNvGrpSpPr/>
        <p:nvPr/>
      </p:nvGrpSpPr>
      <p:grpSpPr>
        <a:xfrm>
          <a:off x="0" y="0"/>
          <a:ext cx="0" cy="0"/>
          <a:chOff x="0" y="0"/>
          <a:chExt cx="0" cy="0"/>
        </a:xfrm>
      </p:grpSpPr>
      <p:grpSp>
        <p:nvGrpSpPr>
          <p:cNvPr id="310" name="Google Shape;310;p31"/>
          <p:cNvGrpSpPr/>
          <p:nvPr/>
        </p:nvGrpSpPr>
        <p:grpSpPr>
          <a:xfrm>
            <a:off x="-2433151" y="-2560200"/>
            <a:ext cx="13598300" cy="10147350"/>
            <a:chOff x="-2433151" y="-2560200"/>
            <a:chExt cx="13598300" cy="10147350"/>
          </a:xfrm>
        </p:grpSpPr>
        <p:sp>
          <p:nvSpPr>
            <p:cNvPr id="311" name="Google Shape;311;p31"/>
            <p:cNvSpPr/>
            <p:nvPr/>
          </p:nvSpPr>
          <p:spPr>
            <a:xfrm rot="-2700000">
              <a:off x="-1979137" y="617264"/>
              <a:ext cx="2192172" cy="2192172"/>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rot="-2700000">
              <a:off x="-480637" y="4940964"/>
              <a:ext cx="2192172" cy="2192172"/>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rot="-2700000">
              <a:off x="8518963" y="2269014"/>
              <a:ext cx="2192172" cy="2192172"/>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rot="-2700000">
              <a:off x="5133488" y="-2106186"/>
              <a:ext cx="2192172" cy="219217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27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1pPr>
            <a:lvl2pPr lvl="1"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2pPr>
            <a:lvl3pPr lvl="2"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3pPr>
            <a:lvl4pPr lvl="3"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4pPr>
            <a:lvl5pPr lvl="4"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5pPr>
            <a:lvl6pPr lvl="5"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6pPr>
            <a:lvl7pPr lvl="6"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7pPr>
            <a:lvl8pPr lvl="7"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8pPr>
            <a:lvl9pPr lvl="8"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3" r:id="rId7"/>
    <p:sldLayoutId id="2147483669" r:id="rId8"/>
    <p:sldLayoutId id="2147483677" r:id="rId9"/>
    <p:sldLayoutId id="2147483678" r:id="rId10"/>
    <p:sldLayoutId id="214748367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7"/>
          <p:cNvSpPr txBox="1">
            <a:spLocks noGrp="1"/>
          </p:cNvSpPr>
          <p:nvPr>
            <p:ph type="subTitle" idx="1"/>
          </p:nvPr>
        </p:nvSpPr>
        <p:spPr>
          <a:xfrm rot="-566">
            <a:off x="2772000" y="3228296"/>
            <a:ext cx="3600000" cy="14400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IT" dirty="0"/>
              <a:t>Anno accademico 2022/23</a:t>
            </a:r>
          </a:p>
          <a:p>
            <a:pPr marL="0" lvl="0" indent="0" algn="ctr" rtl="0">
              <a:lnSpc>
                <a:spcPct val="150000"/>
              </a:lnSpc>
              <a:spcBef>
                <a:spcPts val="0"/>
              </a:spcBef>
              <a:spcAft>
                <a:spcPts val="0"/>
              </a:spcAft>
              <a:buNone/>
            </a:pPr>
            <a:r>
              <a:rPr lang="it-IT" dirty="0"/>
              <a:t>Prof. Carmine Gravino</a:t>
            </a:r>
          </a:p>
          <a:p>
            <a:pPr marL="0" lvl="0" indent="0" algn="ctr" rtl="0">
              <a:lnSpc>
                <a:spcPct val="150000"/>
              </a:lnSpc>
              <a:spcBef>
                <a:spcPts val="0"/>
              </a:spcBef>
              <a:spcAft>
                <a:spcPts val="0"/>
              </a:spcAft>
              <a:buNone/>
            </a:pPr>
            <a:r>
              <a:rPr lang="it-IT" dirty="0"/>
              <a:t>Gruppo NC_06</a:t>
            </a:r>
          </a:p>
        </p:txBody>
      </p:sp>
      <p:sp>
        <p:nvSpPr>
          <p:cNvPr id="339" name="Google Shape;339;p37"/>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Ingegneria Software</a:t>
            </a:r>
            <a:br>
              <a:rPr lang="en" dirty="0"/>
            </a:br>
            <a:r>
              <a:rPr lang="en" b="1" dirty="0"/>
              <a:t>Bookster</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RF_GR: Gestione delle recensioni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916712729"/>
              </p:ext>
            </p:extLst>
          </p:nvPr>
        </p:nvGraphicFramePr>
        <p:xfrm>
          <a:off x="720000" y="1432560"/>
          <a:ext cx="7704000" cy="25654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182992">
                  <a:extLst>
                    <a:ext uri="{9D8B030D-6E8A-4147-A177-3AD203B41FA5}">
                      <a16:colId xmlns:a16="http://schemas.microsoft.com/office/drawing/2014/main" val="498608872"/>
                    </a:ext>
                  </a:extLst>
                </a:gridCol>
                <a:gridCol w="3262743">
                  <a:extLst>
                    <a:ext uri="{9D8B030D-6E8A-4147-A177-3AD203B41FA5}">
                      <a16:colId xmlns:a16="http://schemas.microsoft.com/office/drawing/2014/main" val="3184971111"/>
                    </a:ext>
                  </a:extLst>
                </a:gridCol>
                <a:gridCol w="10026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RF_GR_1</a:t>
                      </a:r>
                    </a:p>
                  </a:txBody>
                  <a:tcPr anchor="ctr"/>
                </a:tc>
                <a:tc>
                  <a:txBody>
                    <a:bodyPr/>
                    <a:lstStyle/>
                    <a:p>
                      <a:pPr algn="just"/>
                      <a:r>
                        <a:rPr lang="it-IT" dirty="0"/>
                        <a:t>Inserimento </a:t>
                      </a:r>
                    </a:p>
                    <a:p>
                      <a:pPr algn="ctr"/>
                      <a:r>
                        <a:rPr lang="it-IT" dirty="0"/>
                        <a:t>recensione</a:t>
                      </a:r>
                    </a:p>
                  </a:txBody>
                  <a:tcPr anchor="ctr"/>
                </a:tc>
                <a:tc>
                  <a:txBody>
                    <a:bodyPr/>
                    <a:lstStyle/>
                    <a:p>
                      <a:pPr algn="just"/>
                      <a:r>
                        <a:rPr lang="it-IT" dirty="0"/>
                        <a:t>Il sistema dovrà consentire all’utente di inserire la propria recensione per i libri presenti.</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RG_GR_2</a:t>
                      </a:r>
                    </a:p>
                  </a:txBody>
                  <a:tcPr anchor="ctr"/>
                </a:tc>
                <a:tc>
                  <a:txBody>
                    <a:bodyPr/>
                    <a:lstStyle/>
                    <a:p>
                      <a:pPr algn="just"/>
                      <a:r>
                        <a:rPr lang="it-IT" dirty="0"/>
                        <a:t>Rimozione </a:t>
                      </a:r>
                    </a:p>
                    <a:p>
                      <a:pPr algn="just"/>
                      <a:r>
                        <a:rPr lang="it-IT" dirty="0"/>
                        <a:t>recensione</a:t>
                      </a:r>
                    </a:p>
                  </a:txBody>
                  <a:tcPr anchor="ctr"/>
                </a:tc>
                <a:tc>
                  <a:txBody>
                    <a:bodyPr/>
                    <a:lstStyle/>
                    <a:p>
                      <a:pPr algn="just"/>
                      <a:r>
                        <a:rPr lang="it-IT" dirty="0"/>
                        <a:t>Il sistema dovrà garantire al lettore di poter eliminare una o più recensioni, che sono state scritte dal lettore.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RF_GR_3</a:t>
                      </a:r>
                    </a:p>
                  </a:txBody>
                  <a:tcPr anchor="ctr"/>
                </a:tc>
                <a:tc>
                  <a:txBody>
                    <a:bodyPr/>
                    <a:lstStyle/>
                    <a:p>
                      <a:pPr algn="just"/>
                      <a:r>
                        <a:rPr lang="it-IT" dirty="0"/>
                        <a:t>Modificare </a:t>
                      </a:r>
                    </a:p>
                    <a:p>
                      <a:pPr algn="just"/>
                      <a:r>
                        <a:rPr lang="it-IT" dirty="0"/>
                        <a:t>recensione</a:t>
                      </a:r>
                    </a:p>
                  </a:txBody>
                  <a:tcPr anchor="ctr"/>
                </a:tc>
                <a:tc>
                  <a:txBody>
                    <a:bodyPr/>
                    <a:lstStyle/>
                    <a:p>
                      <a:pPr algn="just"/>
                      <a:r>
                        <a:rPr lang="it-IT" dirty="0"/>
                        <a:t>Il sistema dovrà garantire al lettore di procedere alla modifica delle proprie recensioni, e salvare le modifiche fatte.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1420965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RF_GLB: Gestione libro</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1864596412"/>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182992">
                  <a:extLst>
                    <a:ext uri="{9D8B030D-6E8A-4147-A177-3AD203B41FA5}">
                      <a16:colId xmlns:a16="http://schemas.microsoft.com/office/drawing/2014/main" val="498608872"/>
                    </a:ext>
                  </a:extLst>
                </a:gridCol>
                <a:gridCol w="3262743">
                  <a:extLst>
                    <a:ext uri="{9D8B030D-6E8A-4147-A177-3AD203B41FA5}">
                      <a16:colId xmlns:a16="http://schemas.microsoft.com/office/drawing/2014/main" val="3184971111"/>
                    </a:ext>
                  </a:extLst>
                </a:gridCol>
                <a:gridCol w="10026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RF_GLB_1</a:t>
                      </a:r>
                    </a:p>
                  </a:txBody>
                  <a:tcPr anchor="ctr"/>
                </a:tc>
                <a:tc>
                  <a:txBody>
                    <a:bodyPr/>
                    <a:lstStyle/>
                    <a:p>
                      <a:pPr algn="just"/>
                      <a:r>
                        <a:rPr lang="it-IT" dirty="0"/>
                        <a:t>Inserimento recensione</a:t>
                      </a:r>
                    </a:p>
                  </a:txBody>
                  <a:tcPr anchor="ctr"/>
                </a:tc>
                <a:tc>
                  <a:txBody>
                    <a:bodyPr/>
                    <a:lstStyle/>
                    <a:p>
                      <a:pPr algn="just"/>
                      <a:r>
                        <a:rPr lang="it-IT" dirty="0"/>
                        <a:t>Il sistema dovrà consentire la ricerca di un libro presente nella piattaforma per titolo, autore e ISBN.</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RF_GLB_2</a:t>
                      </a:r>
                    </a:p>
                  </a:txBody>
                  <a:tcPr anchor="ctr"/>
                </a:tc>
                <a:tc>
                  <a:txBody>
                    <a:bodyPr/>
                    <a:lstStyle/>
                    <a:p>
                      <a:pPr algn="just"/>
                      <a:r>
                        <a:rPr lang="it-IT" dirty="0"/>
                        <a:t>Rimozione </a:t>
                      </a:r>
                    </a:p>
                    <a:p>
                      <a:pPr algn="just"/>
                      <a:r>
                        <a:rPr lang="it-IT" dirty="0"/>
                        <a:t>recensione</a:t>
                      </a:r>
                    </a:p>
                  </a:txBody>
                  <a:tcPr anchor="ctr"/>
                </a:tc>
                <a:tc>
                  <a:txBody>
                    <a:bodyPr/>
                    <a:lstStyle/>
                    <a:p>
                      <a:pPr algn="just"/>
                      <a:r>
                        <a:rPr lang="it-IT" dirty="0"/>
                        <a:t>Il sistema dovrà consentire la possibilità di aggiungere manualmente un libro al lettore, qualora non fosse presente tra i risultati della ricerca.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RF_GLB_3</a:t>
                      </a:r>
                    </a:p>
                  </a:txBody>
                  <a:tcPr anchor="ctr"/>
                </a:tc>
                <a:tc>
                  <a:txBody>
                    <a:bodyPr/>
                    <a:lstStyle/>
                    <a:p>
                      <a:pPr algn="just"/>
                      <a:r>
                        <a:rPr lang="it-IT" dirty="0"/>
                        <a:t>Modificare </a:t>
                      </a:r>
                    </a:p>
                    <a:p>
                      <a:pPr algn="just"/>
                      <a:r>
                        <a:rPr lang="it-IT" dirty="0"/>
                        <a:t>recensione</a:t>
                      </a:r>
                    </a:p>
                  </a:txBody>
                  <a:tcPr anchor="ctr"/>
                </a:tc>
                <a:tc>
                  <a:txBody>
                    <a:bodyPr/>
                    <a:lstStyle/>
                    <a:p>
                      <a:pPr algn="just"/>
                      <a:r>
                        <a:rPr lang="it-IT" dirty="0"/>
                        <a:t>Il sistema dovrà consentire al lettore di visualizzare le informazioni dettagliate del libro.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177845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 Gestione libreria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708663228"/>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557755">
                  <a:extLst>
                    <a:ext uri="{9D8B030D-6E8A-4147-A177-3AD203B41FA5}">
                      <a16:colId xmlns:a16="http://schemas.microsoft.com/office/drawing/2014/main" val="498608872"/>
                    </a:ext>
                  </a:extLst>
                </a:gridCol>
                <a:gridCol w="2964180">
                  <a:extLst>
                    <a:ext uri="{9D8B030D-6E8A-4147-A177-3AD203B41FA5}">
                      <a16:colId xmlns:a16="http://schemas.microsoft.com/office/drawing/2014/main" val="3184971111"/>
                    </a:ext>
                  </a:extLst>
                </a:gridCol>
                <a:gridCol w="9264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 GL_1</a:t>
                      </a:r>
                    </a:p>
                  </a:txBody>
                  <a:tcPr anchor="ctr"/>
                </a:tc>
                <a:tc>
                  <a:txBody>
                    <a:bodyPr/>
                    <a:lstStyle/>
                    <a:p>
                      <a:pPr algn="just"/>
                      <a:r>
                        <a:rPr lang="it-IT" dirty="0"/>
                        <a:t>Inserimento libro nella libreria</a:t>
                      </a:r>
                    </a:p>
                  </a:txBody>
                  <a:tcPr anchor="ctr"/>
                </a:tc>
                <a:tc>
                  <a:txBody>
                    <a:bodyPr/>
                    <a:lstStyle/>
                    <a:p>
                      <a:pPr algn="just"/>
                      <a:r>
                        <a:rPr lang="it-IT" dirty="0"/>
                        <a:t>Il sistema dovrà permettere l’aggiunta di un libro, da parte del lettore, nella sua libreria personale.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 GL_2</a:t>
                      </a:r>
                    </a:p>
                  </a:txBody>
                  <a:tcPr anchor="ctr"/>
                </a:tc>
                <a:tc>
                  <a:txBody>
                    <a:bodyPr/>
                    <a:lstStyle/>
                    <a:p>
                      <a:pPr algn="just"/>
                      <a:r>
                        <a:rPr lang="it-IT" dirty="0"/>
                        <a:t>Cancellazione libro nella libreria</a:t>
                      </a:r>
                    </a:p>
                  </a:txBody>
                  <a:tcPr anchor="ctr"/>
                </a:tc>
                <a:tc>
                  <a:txBody>
                    <a:bodyPr/>
                    <a:lstStyle/>
                    <a:p>
                      <a:pPr algn="just"/>
                      <a:r>
                        <a:rPr lang="it-IT" dirty="0"/>
                        <a:t>Il sistema dovrà permettere la rimozione di un libro, da parte dell’utente, dalla sua libreria personale.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RF_GL_4</a:t>
                      </a:r>
                    </a:p>
                  </a:txBody>
                  <a:tcPr anchor="ctr"/>
                </a:tc>
                <a:tc>
                  <a:txBody>
                    <a:bodyPr/>
                    <a:lstStyle/>
                    <a:p>
                      <a:pPr algn="just"/>
                      <a:r>
                        <a:rPr lang="it-IT" dirty="0"/>
                        <a:t>Visualizzazione</a:t>
                      </a:r>
                    </a:p>
                    <a:p>
                      <a:pPr algn="just"/>
                      <a:r>
                        <a:rPr lang="it-IT" dirty="0"/>
                        <a:t>della libreria</a:t>
                      </a:r>
                    </a:p>
                  </a:txBody>
                  <a:tcPr anchor="ctr"/>
                </a:tc>
                <a:tc>
                  <a:txBody>
                    <a:bodyPr/>
                    <a:lstStyle/>
                    <a:p>
                      <a:pPr algn="just"/>
                      <a:r>
                        <a:rPr lang="it-IT" dirty="0"/>
                        <a:t>Il sistema dovrà essere in grado di far visualizzare la collezione dei libri aggiunti alla libreria personale.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276793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RF_GC: Gestione classifica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735298740"/>
              </p:ext>
            </p:extLst>
          </p:nvPr>
        </p:nvGraphicFramePr>
        <p:xfrm>
          <a:off x="720000" y="1432560"/>
          <a:ext cx="7704000" cy="29921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51075">
                  <a:extLst>
                    <a:ext uri="{9D8B030D-6E8A-4147-A177-3AD203B41FA5}">
                      <a16:colId xmlns:a16="http://schemas.microsoft.com/office/drawing/2014/main" val="498608872"/>
                    </a:ext>
                  </a:extLst>
                </a:gridCol>
                <a:gridCol w="3177540">
                  <a:extLst>
                    <a:ext uri="{9D8B030D-6E8A-4147-A177-3AD203B41FA5}">
                      <a16:colId xmlns:a16="http://schemas.microsoft.com/office/drawing/2014/main" val="3184971111"/>
                    </a:ext>
                  </a:extLst>
                </a:gridCol>
                <a:gridCol w="81974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 GC_1</a:t>
                      </a:r>
                    </a:p>
                  </a:txBody>
                  <a:tcPr anchor="ctr"/>
                </a:tc>
                <a:tc>
                  <a:txBody>
                    <a:bodyPr/>
                    <a:lstStyle/>
                    <a:p>
                      <a:pPr algn="just"/>
                      <a:r>
                        <a:rPr lang="it-IT"/>
                        <a:t>Calcolo punteggio </a:t>
                      </a:r>
                    </a:p>
                    <a:p>
                      <a:pPr algn="just"/>
                      <a:r>
                        <a:rPr lang="it-IT"/>
                        <a:t>utente</a:t>
                      </a:r>
                      <a:endParaRPr lang="it-IT" dirty="0"/>
                    </a:p>
                  </a:txBody>
                  <a:tcPr anchor="ctr"/>
                </a:tc>
                <a:tc>
                  <a:txBody>
                    <a:bodyPr/>
                    <a:lstStyle/>
                    <a:p>
                      <a:pPr algn="just"/>
                      <a:r>
                        <a:rPr lang="it-IT" dirty="0"/>
                        <a:t>Il sistema deve essere in grado di elaborare il punteggio dell’utente basandosi sulle statistiche di lettura definite nella sessione.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 GC_2</a:t>
                      </a:r>
                    </a:p>
                  </a:txBody>
                  <a:tcPr anchor="ctr"/>
                </a:tc>
                <a:tc>
                  <a:txBody>
                    <a:bodyPr/>
                    <a:lstStyle/>
                    <a:p>
                      <a:pPr algn="just"/>
                      <a:r>
                        <a:rPr lang="it-IT" dirty="0"/>
                        <a:t>Visualizzazione </a:t>
                      </a:r>
                    </a:p>
                    <a:p>
                      <a:pPr algn="just"/>
                      <a:r>
                        <a:rPr lang="it-IT" dirty="0"/>
                        <a:t>classifica</a:t>
                      </a:r>
                    </a:p>
                  </a:txBody>
                  <a:tcPr anchor="ctr"/>
                </a:tc>
                <a:tc>
                  <a:txBody>
                    <a:bodyPr/>
                    <a:lstStyle/>
                    <a:p>
                      <a:pPr algn="just"/>
                      <a:r>
                        <a:rPr lang="it-IT" dirty="0"/>
                        <a:t>Il sistema deve prevedere la possibilità da parte dell’utente di visualizzare la classifica mensile.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 GC_3</a:t>
                      </a:r>
                    </a:p>
                  </a:txBody>
                  <a:tcPr anchor="ctr"/>
                </a:tc>
                <a:tc>
                  <a:txBody>
                    <a:bodyPr/>
                    <a:lstStyle/>
                    <a:p>
                      <a:pPr algn="just"/>
                      <a:r>
                        <a:rPr lang="it-IT" dirty="0"/>
                        <a:t>Modifica posizione classifica</a:t>
                      </a:r>
                    </a:p>
                  </a:txBody>
                  <a:tcPr anchor="ctr"/>
                </a:tc>
                <a:tc>
                  <a:txBody>
                    <a:bodyPr/>
                    <a:lstStyle/>
                    <a:p>
                      <a:pPr algn="just"/>
                      <a:r>
                        <a:rPr lang="it-IT" dirty="0"/>
                        <a:t>Il sistema dovrà prevedere una funzionalità per il calcolo del punteggio dell’utente e modificarne la posizione in classifica.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1329567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RF_GU: Gestione dell’utente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022131678"/>
              </p:ext>
            </p:extLst>
          </p:nvPr>
        </p:nvGraphicFramePr>
        <p:xfrm>
          <a:off x="720000" y="1432560"/>
          <a:ext cx="7704000" cy="25654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12975">
                  <a:extLst>
                    <a:ext uri="{9D8B030D-6E8A-4147-A177-3AD203B41FA5}">
                      <a16:colId xmlns:a16="http://schemas.microsoft.com/office/drawing/2014/main" val="498608872"/>
                    </a:ext>
                  </a:extLst>
                </a:gridCol>
                <a:gridCol w="3169920">
                  <a:extLst>
                    <a:ext uri="{9D8B030D-6E8A-4147-A177-3AD203B41FA5}">
                      <a16:colId xmlns:a16="http://schemas.microsoft.com/office/drawing/2014/main" val="3184971111"/>
                    </a:ext>
                  </a:extLst>
                </a:gridCol>
                <a:gridCol w="86546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RF_GU_1</a:t>
                      </a:r>
                    </a:p>
                  </a:txBody>
                  <a:tcPr anchor="ctr"/>
                </a:tc>
                <a:tc>
                  <a:txBody>
                    <a:bodyPr/>
                    <a:lstStyle/>
                    <a:p>
                      <a:pPr algn="just"/>
                      <a:r>
                        <a:rPr lang="it-IT" dirty="0"/>
                        <a:t>Registrazione </a:t>
                      </a:r>
                    </a:p>
                    <a:p>
                      <a:pPr algn="just"/>
                      <a:r>
                        <a:rPr lang="it-IT" dirty="0"/>
                        <a:t>alla piattaforma</a:t>
                      </a:r>
                    </a:p>
                  </a:txBody>
                  <a:tcPr anchor="ctr"/>
                </a:tc>
                <a:tc>
                  <a:txBody>
                    <a:bodyPr/>
                    <a:lstStyle/>
                    <a:p>
                      <a:pPr algn="just"/>
                      <a:r>
                        <a:rPr lang="it-IT" dirty="0"/>
                        <a:t>La piattaforma consentirà la registrazione di utenti non ancora registrati.</a:t>
                      </a:r>
                    </a:p>
                  </a:txBody>
                  <a:tcPr/>
                </a:tc>
                <a:tc>
                  <a:txBody>
                    <a:bodyPr/>
                    <a:lstStyle/>
                    <a:p>
                      <a:pPr algn="ctr"/>
                      <a:r>
                        <a:rPr lang="it-IT" dirty="0"/>
                        <a:t>Ospite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RF_GU_2</a:t>
                      </a:r>
                    </a:p>
                  </a:txBody>
                  <a:tcPr anchor="ctr"/>
                </a:tc>
                <a:tc>
                  <a:txBody>
                    <a:bodyPr/>
                    <a:lstStyle/>
                    <a:p>
                      <a:pPr algn="just"/>
                      <a:r>
                        <a:rPr lang="it-IT" dirty="0"/>
                        <a:t>Eliminazione </a:t>
                      </a:r>
                    </a:p>
                    <a:p>
                      <a:pPr algn="just"/>
                      <a:r>
                        <a:rPr lang="it-IT" dirty="0"/>
                        <a:t>registrazione</a:t>
                      </a:r>
                    </a:p>
                  </a:txBody>
                  <a:tcPr anchor="ctr"/>
                </a:tc>
                <a:tc>
                  <a:txBody>
                    <a:bodyPr/>
                    <a:lstStyle/>
                    <a:p>
                      <a:pPr algn="just"/>
                      <a:r>
                        <a:rPr lang="it-IT" dirty="0"/>
                        <a:t>Il sistema dovrà consentire l’eventuale eliminazione dell’account di un utente registrato.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RF_GU_4</a:t>
                      </a:r>
                    </a:p>
                  </a:txBody>
                  <a:tcPr anchor="ctr"/>
                </a:tc>
                <a:tc>
                  <a:txBody>
                    <a:bodyPr/>
                    <a:lstStyle/>
                    <a:p>
                      <a:pPr algn="just"/>
                      <a:r>
                        <a:rPr lang="it-IT" dirty="0"/>
                        <a:t>Accesso alla </a:t>
                      </a:r>
                    </a:p>
                    <a:p>
                      <a:pPr algn="just"/>
                      <a:r>
                        <a:rPr lang="it-IT" dirty="0"/>
                        <a:t>piattaforma</a:t>
                      </a:r>
                    </a:p>
                  </a:txBody>
                  <a:tcPr anchor="ctr"/>
                </a:tc>
                <a:tc>
                  <a:txBody>
                    <a:bodyPr/>
                    <a:lstStyle/>
                    <a:p>
                      <a:pPr algn="just"/>
                      <a:r>
                        <a:rPr lang="it-IT" dirty="0"/>
                        <a:t>La piattaforma permetterà, ai soli utenti registrati, di accedere al proprio account.</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303977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RF_#GLC: Gestione dei libri consigliati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101143408"/>
              </p:ext>
            </p:extLst>
          </p:nvPr>
        </p:nvGraphicFramePr>
        <p:xfrm>
          <a:off x="720000" y="1432560"/>
          <a:ext cx="7704000" cy="36322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58695">
                  <a:extLst>
                    <a:ext uri="{9D8B030D-6E8A-4147-A177-3AD203B41FA5}">
                      <a16:colId xmlns:a16="http://schemas.microsoft.com/office/drawing/2014/main" val="498608872"/>
                    </a:ext>
                  </a:extLst>
                </a:gridCol>
                <a:gridCol w="3169920">
                  <a:extLst>
                    <a:ext uri="{9D8B030D-6E8A-4147-A177-3AD203B41FA5}">
                      <a16:colId xmlns:a16="http://schemas.microsoft.com/office/drawing/2014/main" val="3184971111"/>
                    </a:ext>
                  </a:extLst>
                </a:gridCol>
                <a:gridCol w="81974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RF_GLC_1</a:t>
                      </a:r>
                    </a:p>
                  </a:txBody>
                  <a:tcPr anchor="ctr"/>
                </a:tc>
                <a:tc>
                  <a:txBody>
                    <a:bodyPr/>
                    <a:lstStyle/>
                    <a:p>
                      <a:pPr algn="l"/>
                      <a:r>
                        <a:rPr lang="it-IT" dirty="0"/>
                        <a:t>Analisi libreria dinamica del lettore</a:t>
                      </a:r>
                    </a:p>
                  </a:txBody>
                  <a:tcPr anchor="ctr"/>
                </a:tc>
                <a:tc>
                  <a:txBody>
                    <a:bodyPr/>
                    <a:lstStyle/>
                    <a:p>
                      <a:pPr algn="just"/>
                      <a:r>
                        <a:rPr lang="it-IT" dirty="0"/>
                        <a:t>La piattaforma, su consenso del lettore, analizzerà la libreria dinamica del lettore per poter consigliare </a:t>
                      </a:r>
                    </a:p>
                    <a:p>
                      <a:pPr algn="just"/>
                      <a:r>
                        <a:rPr lang="it-IT" dirty="0"/>
                        <a:t>libri affini ai gusti del lettore.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RF_GLC_2</a:t>
                      </a:r>
                    </a:p>
                  </a:txBody>
                  <a:tcPr anchor="ctr"/>
                </a:tc>
                <a:tc>
                  <a:txBody>
                    <a:bodyPr/>
                    <a:lstStyle/>
                    <a:p>
                      <a:pPr algn="l"/>
                      <a:r>
                        <a:rPr lang="it-IT" dirty="0"/>
                        <a:t>Visualizzazione libri consigliati</a:t>
                      </a:r>
                    </a:p>
                  </a:txBody>
                  <a:tcPr anchor="ctr"/>
                </a:tc>
                <a:tc>
                  <a:txBody>
                    <a:bodyPr/>
                    <a:lstStyle/>
                    <a:p>
                      <a:pPr algn="just"/>
                      <a:r>
                        <a:rPr lang="it-IT" dirty="0"/>
                        <a:t>Il sistema mostrerà una lista di libri consigliati divisi in due categorie:</a:t>
                      </a:r>
                    </a:p>
                    <a:p>
                      <a:pPr marL="285750" indent="-285750" algn="just">
                        <a:buFont typeface="Arial" panose="020B0604020202020204" pitchFamily="34" charset="0"/>
                        <a:buChar char="•"/>
                      </a:pPr>
                      <a:r>
                        <a:rPr lang="it-IT" dirty="0"/>
                        <a:t>Libri vicini ai gusti del lettore.</a:t>
                      </a:r>
                    </a:p>
                    <a:p>
                      <a:pPr marL="285750" indent="-285750" algn="just">
                        <a:buFont typeface="Arial" panose="020B0604020202020204" pitchFamily="34" charset="0"/>
                        <a:buChar char="•"/>
                      </a:pPr>
                      <a:r>
                        <a:rPr lang="it-IT" dirty="0"/>
                        <a:t>Libri completamente diversi dai gusti del lettore, che però, potrebbero permettergli di scoprire nuovi generi.</a:t>
                      </a:r>
                    </a:p>
                  </a:txBody>
                  <a:tcPr/>
                </a:tc>
                <a:tc>
                  <a:txBody>
                    <a:bodyPr/>
                    <a:lstStyle/>
                    <a:p>
                      <a:pPr algn="ctr"/>
                      <a:r>
                        <a:rPr lang="it-IT" dirty="0"/>
                        <a:t>Lettore</a:t>
                      </a:r>
                    </a:p>
                  </a:txBody>
                  <a:tcPr anchor="ctr"/>
                </a:tc>
                <a:tc>
                  <a:txBody>
                    <a:bodyPr/>
                    <a:lstStyle/>
                    <a:p>
                      <a:pPr algn="ctr"/>
                      <a:r>
                        <a:rPr lang="it-IT" dirty="0"/>
                        <a:t>Media</a:t>
                      </a:r>
                    </a:p>
                  </a:txBody>
                  <a:tcPr anchor="ctr"/>
                </a:tc>
                <a:extLst>
                  <a:ext uri="{0D108BD9-81ED-4DB2-BD59-A6C34878D82A}">
                    <a16:rowId xmlns:a16="http://schemas.microsoft.com/office/drawing/2014/main" val="4091812199"/>
                  </a:ext>
                </a:extLst>
              </a:tr>
              <a:tr h="370840">
                <a:tc>
                  <a:txBody>
                    <a:bodyPr/>
                    <a:lstStyle/>
                    <a:p>
                      <a:pPr algn="ctr"/>
                      <a:r>
                        <a:rPr lang="it-IT" dirty="0"/>
                        <a:t>RF_GLC_3</a:t>
                      </a:r>
                    </a:p>
                  </a:txBody>
                  <a:tcPr anchor="ctr"/>
                </a:tc>
                <a:tc>
                  <a:txBody>
                    <a:bodyPr/>
                    <a:lstStyle/>
                    <a:p>
                      <a:pPr algn="l"/>
                      <a:r>
                        <a:rPr lang="it-IT" dirty="0"/>
                        <a:t>Rimozione dei </a:t>
                      </a:r>
                    </a:p>
                    <a:p>
                      <a:pPr algn="l"/>
                      <a:r>
                        <a:rPr lang="it-IT" dirty="0"/>
                        <a:t>suggerimenti</a:t>
                      </a:r>
                    </a:p>
                  </a:txBody>
                  <a:tcPr anchor="ctr"/>
                </a:tc>
                <a:tc>
                  <a:txBody>
                    <a:bodyPr/>
                    <a:lstStyle/>
                    <a:p>
                      <a:pPr algn="just"/>
                      <a:r>
                        <a:rPr lang="it-IT" dirty="0"/>
                        <a:t>Il sistema dovrà prevedere una possibile rimozione dei libri consigliati su richiesta del lettore.</a:t>
                      </a:r>
                    </a:p>
                  </a:txBody>
                  <a:tcPr/>
                </a:tc>
                <a:tc>
                  <a:txBody>
                    <a:bodyPr/>
                    <a:lstStyle/>
                    <a:p>
                      <a:pPr algn="ctr"/>
                      <a:r>
                        <a:rPr lang="it-IT" dirty="0"/>
                        <a:t>Lettore</a:t>
                      </a:r>
                    </a:p>
                  </a:txBody>
                  <a:tcPr anchor="ctr"/>
                </a:tc>
                <a:tc>
                  <a:txBody>
                    <a:bodyPr/>
                    <a:lstStyle/>
                    <a:p>
                      <a:pPr algn="ctr"/>
                      <a:r>
                        <a:rPr lang="it-IT" dirty="0"/>
                        <a:t>Media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162811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Supportability</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744334123"/>
              </p:ext>
            </p:extLst>
          </p:nvPr>
        </p:nvGraphicFramePr>
        <p:xfrm>
          <a:off x="720000" y="1432560"/>
          <a:ext cx="7704000" cy="24739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RNF_S_1</a:t>
                      </a:r>
                    </a:p>
                  </a:txBody>
                  <a:tcPr anchor="ctr"/>
                </a:tc>
                <a:tc>
                  <a:txBody>
                    <a:bodyPr/>
                    <a:lstStyle/>
                    <a:p>
                      <a:pPr algn="l"/>
                      <a:r>
                        <a:rPr lang="it-IT" dirty="0"/>
                        <a:t>Manutenibilità</a:t>
                      </a:r>
                    </a:p>
                  </a:txBody>
                  <a:tcPr anchor="ctr"/>
                </a:tc>
                <a:tc>
                  <a:txBody>
                    <a:bodyPr/>
                    <a:lstStyle/>
                    <a:p>
                      <a:pPr algn="just"/>
                      <a:r>
                        <a:rPr lang="it-IT" dirty="0"/>
                        <a:t>Il sistema dovrà essere progettato e ideato con le opportune facilitazioni e possibilità per la manutenibilità del sistema.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RNF_S_2</a:t>
                      </a:r>
                    </a:p>
                  </a:txBody>
                  <a:tcPr anchor="ctr"/>
                </a:tc>
                <a:tc>
                  <a:txBody>
                    <a:bodyPr/>
                    <a:lstStyle/>
                    <a:p>
                      <a:pPr algn="l"/>
                      <a:r>
                        <a:rPr lang="it-IT" dirty="0"/>
                        <a:t>Estendibilità</a:t>
                      </a:r>
                    </a:p>
                  </a:txBody>
                  <a:tcPr anchor="ctr"/>
                </a:tc>
                <a:tc>
                  <a:txBody>
                    <a:bodyPr/>
                    <a:lstStyle/>
                    <a:p>
                      <a:pPr algn="just"/>
                      <a:r>
                        <a:rPr lang="it-IT" dirty="0"/>
                        <a:t>Il sistema dovrà essere implementato con dei criteri di facilitazioni e di agevolazione per </a:t>
                      </a:r>
                    </a:p>
                    <a:p>
                      <a:pPr algn="just"/>
                      <a:r>
                        <a:rPr lang="it-IT" dirty="0"/>
                        <a:t>eventuali estendibilità delle funzionalità.</a:t>
                      </a:r>
                    </a:p>
                  </a:txBody>
                  <a:tcPr/>
                </a:tc>
                <a:tc>
                  <a:txBody>
                    <a:bodyPr/>
                    <a:lstStyle/>
                    <a:p>
                      <a:pPr algn="ctr"/>
                      <a:r>
                        <a:rPr lang="it-IT" dirty="0"/>
                        <a:t>Facile</a:t>
                      </a:r>
                    </a:p>
                  </a:txBody>
                  <a:tcPr anchor="ctr"/>
                </a:tc>
                <a:tc>
                  <a:txBody>
                    <a:bodyPr/>
                    <a:lstStyle/>
                    <a:p>
                      <a:pPr algn="ctr"/>
                      <a:r>
                        <a:rPr lang="it-IT" dirty="0"/>
                        <a:t>Media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34439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Interfacce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448924616"/>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RNF_IN_1</a:t>
                      </a:r>
                    </a:p>
                  </a:txBody>
                  <a:tcPr anchor="ctr"/>
                </a:tc>
                <a:tc>
                  <a:txBody>
                    <a:bodyPr/>
                    <a:lstStyle/>
                    <a:p>
                      <a:pPr algn="l"/>
                      <a:r>
                        <a:rPr lang="it-IT"/>
                        <a:t>Gestione libri</a:t>
                      </a:r>
                      <a:endParaRPr lang="it-IT" dirty="0"/>
                    </a:p>
                  </a:txBody>
                  <a:tcPr anchor="ctr"/>
                </a:tc>
                <a:tc>
                  <a:txBody>
                    <a:bodyPr/>
                    <a:lstStyle/>
                    <a:p>
                      <a:pPr algn="just"/>
                      <a:r>
                        <a:rPr lang="it-IT" dirty="0"/>
                        <a:t>Il  sistema  dovrà interfacciarsi  con Google  Book  API per  la  ricerca dei libri  mediante ISBN,  titolo  o autore dell’opera.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RNF_IN_2</a:t>
                      </a:r>
                    </a:p>
                  </a:txBody>
                  <a:tcPr anchor="ctr"/>
                </a:tc>
                <a:tc>
                  <a:txBody>
                    <a:bodyPr/>
                    <a:lstStyle/>
                    <a:p>
                      <a:pPr algn="l"/>
                      <a:r>
                        <a:rPr lang="it-IT" dirty="0"/>
                        <a:t>Servizio dati</a:t>
                      </a:r>
                    </a:p>
                  </a:txBody>
                  <a:tcPr anchor="ctr"/>
                </a:tc>
                <a:tc>
                  <a:txBody>
                    <a:bodyPr/>
                    <a:lstStyle/>
                    <a:p>
                      <a:pPr algn="just"/>
                      <a:r>
                        <a:rPr lang="it-IT" dirty="0"/>
                        <a:t>Il  sistema  userà come  sistema  di </a:t>
                      </a:r>
                    </a:p>
                    <a:p>
                      <a:pPr algn="just"/>
                      <a:r>
                        <a:rPr lang="it-IT" dirty="0"/>
                        <a:t>database MySQL di Oracle Corporation.</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RNF_IN_3</a:t>
                      </a:r>
                    </a:p>
                  </a:txBody>
                  <a:tcPr anchor="ctr"/>
                </a:tc>
                <a:tc>
                  <a:txBody>
                    <a:bodyPr/>
                    <a:lstStyle/>
                    <a:p>
                      <a:pPr algn="l"/>
                      <a:r>
                        <a:rPr lang="it-IT" dirty="0"/>
                        <a:t>Validità ISBN</a:t>
                      </a:r>
                    </a:p>
                  </a:txBody>
                  <a:tcPr anchor="ctr"/>
                </a:tc>
                <a:tc>
                  <a:txBody>
                    <a:bodyPr/>
                    <a:lstStyle/>
                    <a:p>
                      <a:pPr algn="just"/>
                      <a:r>
                        <a:rPr lang="it-IT" dirty="0"/>
                        <a:t>Il  sistema  dovrà interfacciarsi  con </a:t>
                      </a:r>
                    </a:p>
                    <a:p>
                      <a:pPr algn="just"/>
                      <a:r>
                        <a:rPr lang="it-IT" dirty="0"/>
                        <a:t>un servizio web per verificare  la validità  degli  ISBN dei libri.</a:t>
                      </a:r>
                    </a:p>
                  </a:txBody>
                  <a:tcPr/>
                </a:tc>
                <a:tc>
                  <a:txBody>
                    <a:bodyPr/>
                    <a:lstStyle/>
                    <a:p>
                      <a:pPr algn="ctr"/>
                      <a:r>
                        <a:rPr lang="it-IT" dirty="0"/>
                        <a:t>Facile</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101538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Legali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987927928"/>
              </p:ext>
            </p:extLst>
          </p:nvPr>
        </p:nvGraphicFramePr>
        <p:xfrm>
          <a:off x="720000" y="1432560"/>
          <a:ext cx="7704000" cy="26873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67255">
                  <a:extLst>
                    <a:ext uri="{9D8B030D-6E8A-4147-A177-3AD203B41FA5}">
                      <a16:colId xmlns:a16="http://schemas.microsoft.com/office/drawing/2014/main" val="498608872"/>
                    </a:ext>
                  </a:extLst>
                </a:gridCol>
                <a:gridCol w="304038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RNF_LE_1</a:t>
                      </a:r>
                    </a:p>
                  </a:txBody>
                  <a:tcPr anchor="ctr"/>
                </a:tc>
                <a:tc>
                  <a:txBody>
                    <a:bodyPr/>
                    <a:lstStyle/>
                    <a:p>
                      <a:pPr algn="l"/>
                      <a:r>
                        <a:rPr lang="it-IT" dirty="0"/>
                        <a:t>GDPR Privacy</a:t>
                      </a:r>
                    </a:p>
                  </a:txBody>
                  <a:tcPr anchor="ctr"/>
                </a:tc>
                <a:tc>
                  <a:txBody>
                    <a:bodyPr/>
                    <a:lstStyle/>
                    <a:p>
                      <a:pPr algn="just"/>
                      <a:r>
                        <a:rPr lang="it-IT" dirty="0"/>
                        <a:t>L’applicazione deve garantire il rispetto delle leggi specificate dal regolamento UE GDPR 2016/679 in termini di protezione e trattamento dei dati personali.</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RNF_LE_2</a:t>
                      </a:r>
                    </a:p>
                  </a:txBody>
                  <a:tcPr anchor="ctr"/>
                </a:tc>
                <a:tc>
                  <a:txBody>
                    <a:bodyPr/>
                    <a:lstStyle/>
                    <a:p>
                      <a:pPr algn="l"/>
                      <a:r>
                        <a:rPr lang="it-IT" dirty="0"/>
                        <a:t>Licenza non </a:t>
                      </a:r>
                    </a:p>
                    <a:p>
                      <a:pPr algn="l"/>
                      <a:r>
                        <a:rPr lang="it-IT" dirty="0"/>
                        <a:t>commerciale</a:t>
                      </a:r>
                    </a:p>
                  </a:txBody>
                  <a:tcPr anchor="ctr"/>
                </a:tc>
                <a:tc>
                  <a:txBody>
                    <a:bodyPr/>
                    <a:lstStyle/>
                    <a:p>
                      <a:pPr algn="just"/>
                      <a:r>
                        <a:rPr lang="it-IT" dirty="0"/>
                        <a:t>L’applicazione dovrà riconoscere l’utilizzo dei servizi esterni utilizzati per fini non commerciali, riconoscendo una menzione di paternità adeguata.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133392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Operazioni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23280049"/>
              </p:ext>
            </p:extLst>
          </p:nvPr>
        </p:nvGraphicFramePr>
        <p:xfrm>
          <a:off x="720000" y="1432560"/>
          <a:ext cx="7704000" cy="13157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RNF_OP_1</a:t>
                      </a:r>
                    </a:p>
                  </a:txBody>
                  <a:tcPr anchor="ctr"/>
                </a:tc>
                <a:tc>
                  <a:txBody>
                    <a:bodyPr/>
                    <a:lstStyle/>
                    <a:p>
                      <a:pPr algn="l"/>
                      <a:r>
                        <a:rPr lang="it-IT" dirty="0"/>
                        <a:t>Manutenzione</a:t>
                      </a:r>
                    </a:p>
                  </a:txBody>
                  <a:tcPr anchor="ctr"/>
                </a:tc>
                <a:tc>
                  <a:txBody>
                    <a:bodyPr/>
                    <a:lstStyle/>
                    <a:p>
                      <a:pPr algn="just"/>
                      <a:r>
                        <a:rPr lang="it-IT" dirty="0"/>
                        <a:t>La manutenzione e la risoluzione delle problematiche riscontrate nel sistema sono affidate all’Amministratore.</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277786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51F89338-9D0C-512D-DA57-A422026073F9}"/>
              </a:ext>
            </a:extLst>
          </p:cNvPr>
          <p:cNvSpPr>
            <a:spLocks noGrp="1"/>
          </p:cNvSpPr>
          <p:nvPr>
            <p:ph type="title"/>
          </p:nvPr>
        </p:nvSpPr>
        <p:spPr>
          <a:xfrm>
            <a:off x="720000" y="2031750"/>
            <a:ext cx="2160000" cy="1080000"/>
          </a:xfrm>
        </p:spPr>
        <p:txBody>
          <a:bodyPr anchor="ctr"/>
          <a:lstStyle/>
          <a:p>
            <a:r>
              <a:rPr lang="it-IT" dirty="0"/>
              <a:t>Francesco Alfonso Barlotti</a:t>
            </a:r>
            <a:br>
              <a:rPr lang="it-IT" dirty="0"/>
            </a:br>
            <a:r>
              <a:rPr lang="it-IT" sz="1600" b="0" dirty="0">
                <a:latin typeface="Assistant" pitchFamily="2" charset="-79"/>
                <a:cs typeface="Assistant" pitchFamily="2" charset="-79"/>
              </a:rPr>
              <a:t>0512110169</a:t>
            </a:r>
            <a:endParaRPr lang="it-IT" b="0" dirty="0">
              <a:latin typeface="Assistant" pitchFamily="2" charset="-79"/>
              <a:cs typeface="Assistant" pitchFamily="2" charset="-79"/>
            </a:endParaRPr>
          </a:p>
        </p:txBody>
      </p:sp>
      <p:sp>
        <p:nvSpPr>
          <p:cNvPr id="10" name="Titolo 9">
            <a:extLst>
              <a:ext uri="{FF2B5EF4-FFF2-40B4-BE49-F238E27FC236}">
                <a16:creationId xmlns:a16="http://schemas.microsoft.com/office/drawing/2014/main" id="{A15F95DC-E43A-F97F-7DBD-A13973D44329}"/>
              </a:ext>
            </a:extLst>
          </p:cNvPr>
          <p:cNvSpPr>
            <a:spLocks noGrp="1"/>
          </p:cNvSpPr>
          <p:nvPr>
            <p:ph type="title" idx="2"/>
          </p:nvPr>
        </p:nvSpPr>
        <p:spPr>
          <a:xfrm>
            <a:off x="3492000" y="2031750"/>
            <a:ext cx="2160000" cy="1080000"/>
          </a:xfrm>
        </p:spPr>
        <p:txBody>
          <a:bodyPr anchor="ctr"/>
          <a:lstStyle/>
          <a:p>
            <a:r>
              <a:rPr lang="it-IT" dirty="0"/>
              <a:t>Giovanni</a:t>
            </a:r>
            <a:br>
              <a:rPr lang="it-IT" dirty="0"/>
            </a:br>
            <a:r>
              <a:rPr lang="it-IT" dirty="0"/>
              <a:t>Manfredi</a:t>
            </a:r>
            <a:br>
              <a:rPr lang="it-IT" dirty="0"/>
            </a:br>
            <a:r>
              <a:rPr lang="it-IT" sz="1600" b="0" dirty="0">
                <a:latin typeface="Assistant" pitchFamily="2" charset="-79"/>
                <a:cs typeface="Assistant" pitchFamily="2" charset="-79"/>
              </a:rPr>
              <a:t>0512112926</a:t>
            </a:r>
            <a:endParaRPr lang="it-IT" b="0" dirty="0">
              <a:latin typeface="Assistant" pitchFamily="2" charset="-79"/>
              <a:cs typeface="Assistant" pitchFamily="2" charset="-79"/>
            </a:endParaRPr>
          </a:p>
        </p:txBody>
      </p:sp>
      <p:sp>
        <p:nvSpPr>
          <p:cNvPr id="12" name="Titolo 11">
            <a:extLst>
              <a:ext uri="{FF2B5EF4-FFF2-40B4-BE49-F238E27FC236}">
                <a16:creationId xmlns:a16="http://schemas.microsoft.com/office/drawing/2014/main" id="{BFA1A0BC-7996-4D4E-7B34-A676D6F0A6B7}"/>
              </a:ext>
            </a:extLst>
          </p:cNvPr>
          <p:cNvSpPr>
            <a:spLocks noGrp="1"/>
          </p:cNvSpPr>
          <p:nvPr>
            <p:ph type="title" idx="4"/>
          </p:nvPr>
        </p:nvSpPr>
        <p:spPr>
          <a:xfrm>
            <a:off x="6264000" y="2031750"/>
            <a:ext cx="2160000" cy="1080000"/>
          </a:xfrm>
        </p:spPr>
        <p:txBody>
          <a:bodyPr anchor="ctr"/>
          <a:lstStyle/>
          <a:p>
            <a:r>
              <a:rPr lang="it-IT" dirty="0"/>
              <a:t>Teodoro</a:t>
            </a:r>
            <a:br>
              <a:rPr lang="it-IT" dirty="0"/>
            </a:br>
            <a:r>
              <a:rPr lang="it-IT" dirty="0"/>
              <a:t>Grauso</a:t>
            </a:r>
            <a:br>
              <a:rPr lang="it-IT" dirty="0"/>
            </a:br>
            <a:r>
              <a:rPr lang="it-IT" sz="1600" b="0" dirty="0"/>
              <a:t>0512111084</a:t>
            </a:r>
            <a:endParaRPr lang="it-IT" b="0" dirty="0"/>
          </a:p>
        </p:txBody>
      </p:sp>
      <p:sp>
        <p:nvSpPr>
          <p:cNvPr id="14" name="Titolo 13">
            <a:extLst>
              <a:ext uri="{FF2B5EF4-FFF2-40B4-BE49-F238E27FC236}">
                <a16:creationId xmlns:a16="http://schemas.microsoft.com/office/drawing/2014/main" id="{D6F5DA61-904C-49E0-FF3C-B3812553133A}"/>
              </a:ext>
            </a:extLst>
          </p:cNvPr>
          <p:cNvSpPr>
            <a:spLocks noGrp="1"/>
          </p:cNvSpPr>
          <p:nvPr>
            <p:ph type="title" idx="6"/>
          </p:nvPr>
        </p:nvSpPr>
        <p:spPr/>
        <p:txBody>
          <a:bodyPr/>
          <a:lstStyle/>
          <a:p>
            <a:r>
              <a:rPr lang="it-IT" dirty="0"/>
              <a:t>Chi siamo?</a:t>
            </a:r>
          </a:p>
        </p:txBody>
      </p:sp>
    </p:spTree>
    <p:extLst>
      <p:ext uri="{BB962C8B-B14F-4D97-AF65-F5344CB8AC3E}">
        <p14:creationId xmlns:p14="http://schemas.microsoft.com/office/powerpoint/2010/main" val="203636765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Performance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651396226"/>
              </p:ext>
            </p:extLst>
          </p:nvPr>
        </p:nvGraphicFramePr>
        <p:xfrm>
          <a:off x="720000" y="1432560"/>
          <a:ext cx="7704000" cy="29921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588235">
                  <a:extLst>
                    <a:ext uri="{9D8B030D-6E8A-4147-A177-3AD203B41FA5}">
                      <a16:colId xmlns:a16="http://schemas.microsoft.com/office/drawing/2014/main" val="498608872"/>
                    </a:ext>
                  </a:extLst>
                </a:gridCol>
                <a:gridCol w="2865120">
                  <a:extLst>
                    <a:ext uri="{9D8B030D-6E8A-4147-A177-3AD203B41FA5}">
                      <a16:colId xmlns:a16="http://schemas.microsoft.com/office/drawing/2014/main" val="3184971111"/>
                    </a:ext>
                  </a:extLst>
                </a:gridCol>
                <a:gridCol w="99500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de-DE" dirty="0"/>
                        <a:t>RNF_PRF_1</a:t>
                      </a:r>
                    </a:p>
                  </a:txBody>
                  <a:tcPr anchor="ctr"/>
                </a:tc>
                <a:tc>
                  <a:txBody>
                    <a:bodyPr/>
                    <a:lstStyle/>
                    <a:p>
                      <a:pPr algn="l"/>
                      <a:r>
                        <a:rPr lang="it-IT" dirty="0"/>
                        <a:t>Ottimizzazione</a:t>
                      </a:r>
                    </a:p>
                  </a:txBody>
                  <a:tcPr anchor="ctr"/>
                </a:tc>
                <a:tc>
                  <a:txBody>
                    <a:bodyPr/>
                    <a:lstStyle/>
                    <a:p>
                      <a:pPr algn="just"/>
                      <a:r>
                        <a:rPr lang="it-IT" dirty="0"/>
                        <a:t>Il sistema realizzerà criteri di ottimizzazione al fine di migliorare l’esperienza utente del lettore.</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de-DE" dirty="0"/>
                        <a:t>RNF_PRF_2</a:t>
                      </a:r>
                      <a:endParaRPr lang="it-IT" dirty="0"/>
                    </a:p>
                  </a:txBody>
                  <a:tcPr anchor="ctr"/>
                </a:tc>
                <a:tc>
                  <a:txBody>
                    <a:bodyPr/>
                    <a:lstStyle/>
                    <a:p>
                      <a:pPr algn="l"/>
                      <a:r>
                        <a:rPr lang="it-IT" dirty="0"/>
                        <a:t>Interfaccia grafica </a:t>
                      </a:r>
                    </a:p>
                    <a:p>
                      <a:pPr algn="l"/>
                      <a:r>
                        <a:rPr lang="it-IT" dirty="0"/>
                        <a:t>minimale</a:t>
                      </a:r>
                    </a:p>
                  </a:txBody>
                  <a:tcPr anchor="ctr"/>
                </a:tc>
                <a:tc>
                  <a:txBody>
                    <a:bodyPr/>
                    <a:lstStyle/>
                    <a:p>
                      <a:pPr algn="just"/>
                      <a:r>
                        <a:rPr lang="it-IT" dirty="0"/>
                        <a:t>Il sistema sarà quanto più leggero e minimale possibile al fine di incrementare le prestazioni, e di conseguenza l’utilizzo, della piattaforma stessa.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r h="370840">
                <a:tc>
                  <a:txBody>
                    <a:bodyPr/>
                    <a:lstStyle/>
                    <a:p>
                      <a:pPr algn="ctr"/>
                      <a:r>
                        <a:rPr lang="it-IT" dirty="0"/>
                        <a:t>RNF_PRF_5</a:t>
                      </a:r>
                    </a:p>
                  </a:txBody>
                  <a:tcPr anchor="ctr"/>
                </a:tc>
                <a:tc>
                  <a:txBody>
                    <a:bodyPr/>
                    <a:lstStyle/>
                    <a:p>
                      <a:pPr algn="l"/>
                      <a:r>
                        <a:rPr lang="it-IT" dirty="0"/>
                        <a:t>Attività</a:t>
                      </a:r>
                    </a:p>
                  </a:txBody>
                  <a:tcPr anchor="ctr"/>
                </a:tc>
                <a:tc>
                  <a:txBody>
                    <a:bodyPr/>
                    <a:lstStyle/>
                    <a:p>
                      <a:pPr algn="just"/>
                      <a:r>
                        <a:rPr lang="it-IT" dirty="0"/>
                        <a:t>Il sistema dovrà garantire una costante e continua attività della piattaforma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559236067"/>
                  </a:ext>
                </a:extLst>
              </a:tr>
            </a:tbl>
          </a:graphicData>
        </a:graphic>
      </p:graphicFrame>
    </p:spTree>
    <p:extLst>
      <p:ext uri="{BB962C8B-B14F-4D97-AF65-F5344CB8AC3E}">
        <p14:creationId xmlns:p14="http://schemas.microsoft.com/office/powerpoint/2010/main" val="2733477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Implementazione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4085208457"/>
              </p:ext>
            </p:extLst>
          </p:nvPr>
        </p:nvGraphicFramePr>
        <p:xfrm>
          <a:off x="720000" y="1432560"/>
          <a:ext cx="7704000" cy="26873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74875">
                  <a:extLst>
                    <a:ext uri="{9D8B030D-6E8A-4147-A177-3AD203B41FA5}">
                      <a16:colId xmlns:a16="http://schemas.microsoft.com/office/drawing/2014/main" val="498608872"/>
                    </a:ext>
                  </a:extLst>
                </a:gridCol>
                <a:gridCol w="303276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RNF_IM_1</a:t>
                      </a:r>
                    </a:p>
                  </a:txBody>
                  <a:tcPr anchor="ctr"/>
                </a:tc>
                <a:tc>
                  <a:txBody>
                    <a:bodyPr/>
                    <a:lstStyle/>
                    <a:p>
                      <a:pPr algn="l"/>
                      <a:r>
                        <a:rPr lang="it-IT" dirty="0"/>
                        <a:t>Aggiunta nuove features</a:t>
                      </a:r>
                    </a:p>
                  </a:txBody>
                  <a:tcPr anchor="ctr"/>
                </a:tc>
                <a:tc>
                  <a:txBody>
                    <a:bodyPr/>
                    <a:lstStyle/>
                    <a:p>
                      <a:pPr algn="just"/>
                      <a:r>
                        <a:rPr lang="it-IT" dirty="0"/>
                        <a:t>Il sistema dovrà essere in grado di adattarsi completamente ai features che verranno aggiunte nel tempo, evitando, quanto più possibile, errori di sistema.</a:t>
                      </a:r>
                    </a:p>
                  </a:txBody>
                  <a:tcPr/>
                </a:tc>
                <a:tc>
                  <a:txBody>
                    <a:bodyPr/>
                    <a:lstStyle/>
                    <a:p>
                      <a:pPr algn="ctr"/>
                      <a:r>
                        <a:rPr lang="it-IT" dirty="0"/>
                        <a:t>Difficile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RNF_IM_2</a:t>
                      </a:r>
                    </a:p>
                  </a:txBody>
                  <a:tcPr anchor="ctr"/>
                </a:tc>
                <a:tc>
                  <a:txBody>
                    <a:bodyPr/>
                    <a:lstStyle/>
                    <a:p>
                      <a:pPr algn="l"/>
                      <a:r>
                        <a:rPr lang="it-IT" dirty="0"/>
                        <a:t>Linguaggi</a:t>
                      </a:r>
                    </a:p>
                  </a:txBody>
                  <a:tcPr anchor="ctr"/>
                </a:tc>
                <a:tc>
                  <a:txBody>
                    <a:bodyPr/>
                    <a:lstStyle/>
                    <a:p>
                      <a:pPr algn="just"/>
                      <a:r>
                        <a:rPr lang="it-IT" dirty="0"/>
                        <a:t>Il sistema sarà sviluppato e manutenuto attraverso il linguaggio di programmazione Java lato server, Javascript lato client e MySQL per il database.</a:t>
                      </a:r>
                    </a:p>
                  </a:txBody>
                  <a:tcPr/>
                </a:tc>
                <a:tc>
                  <a:txBody>
                    <a:bodyPr/>
                    <a:lstStyle/>
                    <a:p>
                      <a:pPr algn="ctr"/>
                      <a:r>
                        <a:rPr lang="it-IT" dirty="0"/>
                        <a:t>Difficile</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2764053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2893270110"/>
              </p:ext>
            </p:extLst>
          </p:nvPr>
        </p:nvGraphicFramePr>
        <p:xfrm>
          <a:off x="720000" y="1868170"/>
          <a:ext cx="7704000" cy="140716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r>
                        <a:rPr lang="it-IT" dirty="0"/>
                        <a:t>SC_GLB_1: Aggiunta manualmente di un libro non presente nella piattaforma</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r>
                        <a:rPr lang="it-IT" dirty="0"/>
                        <a:t>Elisa: Lettore.</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r>
                        <a:rPr lang="it-IT" dirty="0"/>
                        <a:t>Il lettore inserisce manualmente il libro, che non risulta essere presente nel database della piattaforma</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4218754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53966081"/>
              </p:ext>
            </p:extLst>
          </p:nvPr>
        </p:nvGraphicFramePr>
        <p:xfrm>
          <a:off x="720000" y="1432560"/>
          <a:ext cx="7704000" cy="1833880"/>
        </p:xfrm>
        <a:graphic>
          <a:graphicData uri="http://schemas.openxmlformats.org/drawingml/2006/table">
            <a:tbl>
              <a:tblPr firstRow="1" bandRow="1">
                <a:tableStyleId>{12B09812-A647-4515-9731-A2773E5B4820}</a:tableStyleId>
              </a:tblPr>
              <a:tblGrid>
                <a:gridCol w="3859620">
                  <a:extLst>
                    <a:ext uri="{9D8B030D-6E8A-4147-A177-3AD203B41FA5}">
                      <a16:colId xmlns:a16="http://schemas.microsoft.com/office/drawing/2014/main" val="4178943520"/>
                    </a:ext>
                  </a:extLst>
                </a:gridCol>
                <a:gridCol w="384438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Elisa vuole iniziare a leggere un nuovo libro e tenerne traccia per la sua sessione di lettura. Si collega alla piattaforma e si trasferisce alla pagina di ricerca. </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visualizza  un  form  di  ricerca  per l’inserimento dei dati del libro da ricercare.</a:t>
                      </a:r>
                    </a:p>
                  </a:txBody>
                  <a:tcPr/>
                </a:tc>
                <a:extLst>
                  <a:ext uri="{0D108BD9-81ED-4DB2-BD59-A6C34878D82A}">
                    <a16:rowId xmlns:a16="http://schemas.microsoft.com/office/drawing/2014/main" val="3525057078"/>
                  </a:ext>
                </a:extLst>
              </a:tr>
            </a:tbl>
          </a:graphicData>
        </a:graphic>
      </p:graphicFrame>
    </p:spTree>
    <p:extLst>
      <p:ext uri="{BB962C8B-B14F-4D97-AF65-F5344CB8AC3E}">
        <p14:creationId xmlns:p14="http://schemas.microsoft.com/office/powerpoint/2010/main" val="2958561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468088571"/>
              </p:ext>
            </p:extLst>
          </p:nvPr>
        </p:nvGraphicFramePr>
        <p:xfrm>
          <a:off x="720000" y="1432560"/>
          <a:ext cx="7704000" cy="2565400"/>
        </p:xfrm>
        <a:graphic>
          <a:graphicData uri="http://schemas.openxmlformats.org/drawingml/2006/table">
            <a:tbl>
              <a:tblPr firstRow="1" bandRow="1">
                <a:tableStyleId>{12B09812-A647-4515-9731-A2773E5B4820}</a:tableStyleId>
              </a:tblPr>
              <a:tblGrid>
                <a:gridCol w="3859620">
                  <a:extLst>
                    <a:ext uri="{9D8B030D-6E8A-4147-A177-3AD203B41FA5}">
                      <a16:colId xmlns:a16="http://schemas.microsoft.com/office/drawing/2014/main" val="4178943520"/>
                    </a:ext>
                  </a:extLst>
                </a:gridCol>
                <a:gridCol w="384438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Elisa inserisce il nome del libro da aggiungere ed attende l’esito della ricerca.</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provvede a verificare la corrispondenza della ricerca, ma la ricerca non ha prodotto risultati. Il sistema comunica a Elisa l’assenza del libro e la possibilità di inserirlo manualmente.</a:t>
                      </a:r>
                    </a:p>
                  </a:txBody>
                  <a:tcPr/>
                </a:tc>
                <a:extLst>
                  <a:ext uri="{0D108BD9-81ED-4DB2-BD59-A6C34878D82A}">
                    <a16:rowId xmlns:a16="http://schemas.microsoft.com/office/drawing/2014/main" val="3525057078"/>
                  </a:ext>
                </a:extLst>
              </a:tr>
              <a:tr h="370840">
                <a:tc>
                  <a:txBody>
                    <a:bodyPr/>
                    <a:lstStyle/>
                    <a:p>
                      <a:pPr algn="just"/>
                      <a:r>
                        <a:rPr lang="it-IT" dirty="0"/>
                        <a:t>Elisa seleziona l’inserimento manualmente del libro.</a:t>
                      </a:r>
                    </a:p>
                  </a:txBody>
                  <a:tcPr/>
                </a:tc>
                <a:tc>
                  <a:txBody>
                    <a:bodyPr/>
                    <a:lstStyle/>
                    <a:p>
                      <a:pPr algn="just"/>
                      <a:endParaRPr lang="it-IT" dirty="0"/>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2659483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2169045973"/>
              </p:ext>
            </p:extLst>
          </p:nvPr>
        </p:nvGraphicFramePr>
        <p:xfrm>
          <a:off x="720000" y="1432560"/>
          <a:ext cx="7704000" cy="32054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endParaRPr lang="it-IT" dirty="0"/>
                    </a:p>
                  </a:txBody>
                  <a:tcPr/>
                </a:tc>
                <a:tc>
                  <a:txBody>
                    <a:bodyPr/>
                    <a:lstStyle/>
                    <a:p>
                      <a:pPr algn="just"/>
                      <a:r>
                        <a:rPr lang="it-IT" dirty="0"/>
                        <a:t>Il sistema visualizza la pagina per l’inserimento dei dati.</a:t>
                      </a:r>
                    </a:p>
                  </a:txBody>
                  <a:tcPr/>
                </a:tc>
                <a:extLst>
                  <a:ext uri="{0D108BD9-81ED-4DB2-BD59-A6C34878D82A}">
                    <a16:rowId xmlns:a16="http://schemas.microsoft.com/office/drawing/2014/main" val="100465884"/>
                  </a:ext>
                </a:extLst>
              </a:tr>
              <a:tr h="370840">
                <a:tc>
                  <a:txBody>
                    <a:bodyPr/>
                    <a:lstStyle/>
                    <a:p>
                      <a:pPr algn="just"/>
                      <a:r>
                        <a:rPr lang="it-IT" dirty="0"/>
                        <a:t>Elisa controlla i dati richiesti ed inserisce “Le avventure di Christian” come Titolo, “Vincenza Ladanza” come Autore, “9785142293459” come ISBN e conferma l’aggiunta del libro.</a:t>
                      </a:r>
                    </a:p>
                  </a:txBody>
                  <a:tcPr/>
                </a:tc>
                <a:tc>
                  <a:txBody>
                    <a:bodyPr/>
                    <a:lstStyle/>
                    <a:p>
                      <a:pPr algn="just"/>
                      <a:endParaRPr lang="it-IT" dirty="0"/>
                    </a:p>
                  </a:txBody>
                  <a:tcPr/>
                </a:tc>
                <a:extLst>
                  <a:ext uri="{0D108BD9-81ED-4DB2-BD59-A6C34878D82A}">
                    <a16:rowId xmlns:a16="http://schemas.microsoft.com/office/drawing/2014/main" val="3525057078"/>
                  </a:ext>
                </a:extLst>
              </a:tr>
              <a:tr h="144780">
                <a:tc>
                  <a:txBody>
                    <a:bodyPr/>
                    <a:lstStyle/>
                    <a:p>
                      <a:pPr algn="just"/>
                      <a:endParaRPr lang="it-IT" dirty="0"/>
                    </a:p>
                  </a:txBody>
                  <a:tcPr/>
                </a:tc>
                <a:tc>
                  <a:txBody>
                    <a:bodyPr/>
                    <a:lstStyle/>
                    <a:p>
                      <a:pPr algn="just"/>
                      <a:r>
                        <a:rPr lang="it-IT" dirty="0"/>
                        <a:t>Il sistema controlla che tutti i campi obbligatori siano stati inseriti. Il sistema controlla l’IBSN, se inserito, sia corretto e non sia associato ad un altro già esistente. In seguito, il sistema comunica a Elisa che l’aggiunta del libro ha avuto esito positivo.</a:t>
                      </a:r>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4262161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3982913839"/>
              </p:ext>
            </p:extLst>
          </p:nvPr>
        </p:nvGraphicFramePr>
        <p:xfrm>
          <a:off x="720000" y="1761490"/>
          <a:ext cx="7704000" cy="162052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pPr algn="l"/>
                      <a:r>
                        <a:rPr lang="it-IT" dirty="0"/>
                        <a:t>SC_GC_1: Modifica della classifica.</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pPr algn="l"/>
                      <a:r>
                        <a:rPr lang="it-IT" dirty="0"/>
                        <a:t>Francesco: Lettore.</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pPr algn="l"/>
                      <a:r>
                        <a:rPr lang="it-IT" dirty="0"/>
                        <a:t>Dopo  la  generazione  della  classifica,  si  assegna  il  punteggio  ai partecipanti  della competizione e con il relativo aggiornamento delle posizioni.</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2299181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2257609201"/>
              </p:ext>
            </p:extLst>
          </p:nvPr>
        </p:nvGraphicFramePr>
        <p:xfrm>
          <a:off x="720000" y="143256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Francesco, appassionato di lettura, è registrato da diverso tempo nel sistema ed intende leggere il romanzo “Guerra e pace”, di cui ne ha letto gran parte. Francesco continua quindi la sua lettura impostando una sessione.</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al termine della sessione di lettura dell’utente, incrementa il contatore dei minuti totali letti e ricalcolerà il punteggio dell’utente. Al termine di tale operazione, il sistema aggiornerà la classifica e, se necessario, effettuerà le correzioni delle posizioni dei partecipanti.</a:t>
                      </a:r>
                    </a:p>
                  </a:txBody>
                  <a:tcPr/>
                </a:tc>
                <a:extLst>
                  <a:ext uri="{0D108BD9-81ED-4DB2-BD59-A6C34878D82A}">
                    <a16:rowId xmlns:a16="http://schemas.microsoft.com/office/drawing/2014/main" val="3525057078"/>
                  </a:ext>
                </a:extLst>
              </a:tr>
              <a:tr h="144780">
                <a:tc>
                  <a:txBody>
                    <a:bodyPr/>
                    <a:lstStyle/>
                    <a:p>
                      <a:pPr algn="just"/>
                      <a:r>
                        <a:rPr lang="it-IT" dirty="0"/>
                        <a:t>Francesco, dopo la sessione di lettura, si reca </a:t>
                      </a:r>
                    </a:p>
                    <a:p>
                      <a:pPr algn="just"/>
                      <a:r>
                        <a:rPr lang="it-IT" dirty="0"/>
                        <a:t>nella schermata della classifica.</a:t>
                      </a:r>
                    </a:p>
                  </a:txBody>
                  <a:tcPr/>
                </a:tc>
                <a:tc>
                  <a:txBody>
                    <a:bodyPr/>
                    <a:lstStyle/>
                    <a:p>
                      <a:pPr algn="just"/>
                      <a:endParaRPr lang="it-IT" dirty="0"/>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155276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2377292893"/>
              </p:ext>
            </p:extLst>
          </p:nvPr>
        </p:nvGraphicFramePr>
        <p:xfrm>
          <a:off x="720000" y="2052321"/>
          <a:ext cx="7704000" cy="16205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endParaRPr lang="it-IT" dirty="0"/>
                    </a:p>
                  </a:txBody>
                  <a:tcPr/>
                </a:tc>
                <a:tc>
                  <a:txBody>
                    <a:bodyPr/>
                    <a:lstStyle/>
                    <a:p>
                      <a:pPr algn="just"/>
                      <a:r>
                        <a:rPr lang="it-IT" dirty="0"/>
                        <a:t>Il sistema elabora la classifica e la visualizza </a:t>
                      </a:r>
                    </a:p>
                    <a:p>
                      <a:pPr algn="just"/>
                      <a:r>
                        <a:rPr lang="it-IT" dirty="0"/>
                        <a:t>nella schermata apposita.</a:t>
                      </a:r>
                    </a:p>
                  </a:txBody>
                  <a:tcPr/>
                </a:tc>
                <a:extLst>
                  <a:ext uri="{0D108BD9-81ED-4DB2-BD59-A6C34878D82A}">
                    <a16:rowId xmlns:a16="http://schemas.microsoft.com/office/drawing/2014/main" val="100465884"/>
                  </a:ext>
                </a:extLst>
              </a:tr>
              <a:tr h="370840">
                <a:tc>
                  <a:txBody>
                    <a:bodyPr/>
                    <a:lstStyle/>
                    <a:p>
                      <a:pPr algn="just"/>
                      <a:r>
                        <a:rPr lang="it-IT" dirty="0"/>
                        <a:t>Francesco scorre la classifica finché non trova </a:t>
                      </a:r>
                    </a:p>
                    <a:p>
                      <a:pPr algn="just"/>
                      <a:r>
                        <a:rPr lang="it-IT" dirty="0"/>
                        <a:t>il suo nome utente per visualizzare il risultato ottenuto.</a:t>
                      </a:r>
                    </a:p>
                  </a:txBody>
                  <a:tcPr/>
                </a:tc>
                <a:tc>
                  <a:txBody>
                    <a:bodyPr/>
                    <a:lstStyle/>
                    <a:p>
                      <a:pPr algn="just"/>
                      <a:endParaRPr lang="it-IT" dirty="0"/>
                    </a:p>
                  </a:txBody>
                  <a:tcPr/>
                </a:tc>
                <a:extLst>
                  <a:ext uri="{0D108BD9-81ED-4DB2-BD59-A6C34878D82A}">
                    <a16:rowId xmlns:a16="http://schemas.microsoft.com/office/drawing/2014/main" val="3525057078"/>
                  </a:ext>
                </a:extLst>
              </a:tr>
            </a:tbl>
          </a:graphicData>
        </a:graphic>
      </p:graphicFrame>
    </p:spTree>
    <p:extLst>
      <p:ext uri="{BB962C8B-B14F-4D97-AF65-F5344CB8AC3E}">
        <p14:creationId xmlns:p14="http://schemas.microsoft.com/office/powerpoint/2010/main" val="1364608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Registrazione utente</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3534156119"/>
              </p:ext>
            </p:extLst>
          </p:nvPr>
        </p:nvGraphicFramePr>
        <p:xfrm>
          <a:off x="720000" y="1941830"/>
          <a:ext cx="7704000" cy="125984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pPr algn="l"/>
                      <a:r>
                        <a:rPr lang="it-IT" dirty="0"/>
                        <a:t>SC_GU_1: Registrazione di un nuovo utente.</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pPr algn="l"/>
                      <a:r>
                        <a:rPr lang="it-IT" dirty="0"/>
                        <a:t>Ospite: Mario.</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pPr algn="l"/>
                      <a:r>
                        <a:rPr lang="it-IT" dirty="0"/>
                        <a:t>L’Ospite intende registrarsi alla piattaforma.</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263305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1CF808-3D3D-255B-74D4-37255B686FF9}"/>
              </a:ext>
            </a:extLst>
          </p:cNvPr>
          <p:cNvSpPr>
            <a:spLocks noGrp="1"/>
          </p:cNvSpPr>
          <p:nvPr>
            <p:ph type="title"/>
          </p:nvPr>
        </p:nvSpPr>
        <p:spPr/>
        <p:txBody>
          <a:bodyPr/>
          <a:lstStyle/>
          <a:p>
            <a:r>
              <a:rPr lang="it-IT" dirty="0"/>
              <a:t>Obiettivo Del Sistema</a:t>
            </a:r>
          </a:p>
        </p:txBody>
      </p:sp>
      <p:sp>
        <p:nvSpPr>
          <p:cNvPr id="3" name="Sottotitolo 2">
            <a:extLst>
              <a:ext uri="{FF2B5EF4-FFF2-40B4-BE49-F238E27FC236}">
                <a16:creationId xmlns:a16="http://schemas.microsoft.com/office/drawing/2014/main" id="{C0AEE1AA-7996-624C-93CB-87834C128FF1}"/>
              </a:ext>
            </a:extLst>
          </p:cNvPr>
          <p:cNvSpPr>
            <a:spLocks noGrp="1"/>
          </p:cNvSpPr>
          <p:nvPr>
            <p:ph type="subTitle" idx="1"/>
          </p:nvPr>
        </p:nvSpPr>
        <p:spPr>
          <a:xfrm rot="-458">
            <a:off x="821002" y="1740330"/>
            <a:ext cx="7501996" cy="1800000"/>
          </a:xfrm>
        </p:spPr>
        <p:txBody>
          <a:bodyPr anchor="ctr"/>
          <a:lstStyle/>
          <a:p>
            <a:pPr marL="139700" indent="0" algn="just">
              <a:buNone/>
            </a:pPr>
            <a:r>
              <a:rPr lang="it-IT" dirty="0"/>
              <a:t>Il focus principale di </a:t>
            </a:r>
            <a:r>
              <a:rPr lang="it-IT" b="1" dirty="0"/>
              <a:t>Bookster</a:t>
            </a:r>
            <a:r>
              <a:rPr lang="it-IT" dirty="0"/>
              <a:t> è quello di </a:t>
            </a:r>
            <a:r>
              <a:rPr lang="it-IT" b="1" dirty="0"/>
              <a:t>promuovere la lettura </a:t>
            </a:r>
            <a:r>
              <a:rPr lang="it-IT" dirty="0"/>
              <a:t>tra tutte le fasce d'età, con l'obiettivo di ridurre nel medio-lungo termine il fenomeno della dispersione della lettura.</a:t>
            </a:r>
          </a:p>
          <a:p>
            <a:pPr marL="139700" indent="0" algn="just">
              <a:buNone/>
            </a:pPr>
            <a:endParaRPr lang="it-IT" dirty="0"/>
          </a:p>
          <a:p>
            <a:pPr marL="139700" indent="0" algn="just">
              <a:buNone/>
            </a:pPr>
            <a:r>
              <a:rPr lang="it-IT" dirty="0"/>
              <a:t>Per raggiungere questo obiettivo, Bookster utilizza un </a:t>
            </a:r>
            <a:r>
              <a:rPr lang="it-IT" b="1" dirty="0"/>
              <a:t>approccio innovativo e</a:t>
            </a:r>
            <a:r>
              <a:rPr lang="it-IT" dirty="0"/>
              <a:t> </a:t>
            </a:r>
            <a:r>
              <a:rPr lang="it-IT" b="1" dirty="0"/>
              <a:t>tecnologico </a:t>
            </a:r>
            <a:r>
              <a:rPr lang="it-IT" dirty="0"/>
              <a:t>per sensibilizzare e avvicinare le persone al mondo della lettura. Grazie alla piattaforma web, i lettori hanno la possibilità di creare una tracklist personalizzata delle proprie letture.</a:t>
            </a:r>
          </a:p>
        </p:txBody>
      </p:sp>
    </p:spTree>
    <p:extLst>
      <p:ext uri="{BB962C8B-B14F-4D97-AF65-F5344CB8AC3E}">
        <p14:creationId xmlns:p14="http://schemas.microsoft.com/office/powerpoint/2010/main" val="3566821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Registrazione utente</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2772867705"/>
              </p:ext>
            </p:extLst>
          </p:nvPr>
        </p:nvGraphicFramePr>
        <p:xfrm>
          <a:off x="720000" y="1432560"/>
          <a:ext cx="7704000" cy="35102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Mario, giovane lettore, intende migliorare le sessioni di lettura affidandosi alla piattaforma Bookster, decide quindi di recarsi nella pagina di registrazione e di registrarsi.</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fontAlgn="base"/>
                      <a:r>
                        <a:rPr lang="it-IT" sz="1400" b="0" i="0" u="none" strike="noStrike" cap="none" dirty="0">
                          <a:solidFill>
                            <a:srgbClr val="000000"/>
                          </a:solidFill>
                          <a:effectLst/>
                          <a:latin typeface="Arial"/>
                          <a:ea typeface="Arial"/>
                          <a:cs typeface="Arial"/>
                          <a:sym typeface="Arial"/>
                        </a:rPr>
                        <a:t>Il sistema mostrerà un form per l’inserimento dei dati personali.</a:t>
                      </a:r>
                    </a:p>
                  </a:txBody>
                  <a:tcPr/>
                </a:tc>
                <a:extLst>
                  <a:ext uri="{0D108BD9-81ED-4DB2-BD59-A6C34878D82A}">
                    <a16:rowId xmlns:a16="http://schemas.microsoft.com/office/drawing/2014/main" val="3525057078"/>
                  </a:ext>
                </a:extLst>
              </a:tr>
              <a:tr h="144780">
                <a:tc>
                  <a:txBody>
                    <a:bodyPr/>
                    <a:lstStyle/>
                    <a:p>
                      <a:pPr algn="just"/>
                      <a:r>
                        <a:rPr lang="it-IT" sz="1400" b="0" i="0" u="none" strike="noStrike" cap="none" dirty="0">
                          <a:solidFill>
                            <a:srgbClr val="000000"/>
                          </a:solidFill>
                          <a:effectLst/>
                          <a:latin typeface="Arial"/>
                          <a:ea typeface="Arial"/>
                          <a:cs typeface="Arial"/>
                          <a:sym typeface="Arial"/>
                        </a:rPr>
                        <a:t>Mario, quindi, inserirà quindi tutti i dati richiesti dal sistema, assicurandosi di rispettare le regole sintattiche. Al termine di questo controllo, conferma la registrazione.</a:t>
                      </a:r>
                      <a:endParaRPr lang="it-IT" dirty="0"/>
                    </a:p>
                  </a:txBody>
                  <a:tcPr/>
                </a:tc>
                <a:tc>
                  <a:txBody>
                    <a:bodyPr/>
                    <a:lstStyle/>
                    <a:p>
                      <a:pPr algn="just"/>
                      <a:endParaRPr lang="it-IT" dirty="0"/>
                    </a:p>
                  </a:txBody>
                  <a:tcPr/>
                </a:tc>
                <a:extLst>
                  <a:ext uri="{0D108BD9-81ED-4DB2-BD59-A6C34878D82A}">
                    <a16:rowId xmlns:a16="http://schemas.microsoft.com/office/drawing/2014/main" val="2165209857"/>
                  </a:ext>
                </a:extLst>
              </a:tr>
              <a:tr h="144780">
                <a:tc>
                  <a:txBody>
                    <a:bodyPr/>
                    <a:lstStyle/>
                    <a:p>
                      <a:pPr algn="just"/>
                      <a:endParaRPr lang="it-IT" dirty="0"/>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effettuati tutti i controlli, completerà la registrazione inserendo il nuovo utente nel database e lo reindirizzerà alla homepage.</a:t>
                      </a:r>
                    </a:p>
                  </a:txBody>
                  <a:tcPr/>
                </a:tc>
                <a:extLst>
                  <a:ext uri="{0D108BD9-81ED-4DB2-BD59-A6C34878D82A}">
                    <a16:rowId xmlns:a16="http://schemas.microsoft.com/office/drawing/2014/main" val="1258342674"/>
                  </a:ext>
                </a:extLst>
              </a:tr>
            </a:tbl>
          </a:graphicData>
        </a:graphic>
      </p:graphicFrame>
    </p:spTree>
    <p:extLst>
      <p:ext uri="{BB962C8B-B14F-4D97-AF65-F5344CB8AC3E}">
        <p14:creationId xmlns:p14="http://schemas.microsoft.com/office/powerpoint/2010/main" val="3446747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Use Case Model</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pic>
        <p:nvPicPr>
          <p:cNvPr id="3" name="Immagine 2">
            <a:extLst>
              <a:ext uri="{FF2B5EF4-FFF2-40B4-BE49-F238E27FC236}">
                <a16:creationId xmlns:a16="http://schemas.microsoft.com/office/drawing/2014/main" id="{EDD86419-E8E4-D939-EBB2-06A032BA3C87}"/>
              </a:ext>
            </a:extLst>
          </p:cNvPr>
          <p:cNvPicPr>
            <a:picLocks noChangeAspect="1"/>
          </p:cNvPicPr>
          <p:nvPr/>
        </p:nvPicPr>
        <p:blipFill>
          <a:blip r:embed="rId3"/>
          <a:stretch>
            <a:fillRect/>
          </a:stretch>
        </p:blipFill>
        <p:spPr>
          <a:xfrm>
            <a:off x="2650394" y="1432560"/>
            <a:ext cx="3843211" cy="3497580"/>
          </a:xfrm>
          <a:prstGeom prst="rect">
            <a:avLst/>
          </a:prstGeom>
        </p:spPr>
      </p:pic>
    </p:spTree>
    <p:extLst>
      <p:ext uri="{BB962C8B-B14F-4D97-AF65-F5344CB8AC3E}">
        <p14:creationId xmlns:p14="http://schemas.microsoft.com/office/powerpoint/2010/main" val="3117123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2965080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 name="Titolo 3">
            <a:extLst>
              <a:ext uri="{FF2B5EF4-FFF2-40B4-BE49-F238E27FC236}">
                <a16:creationId xmlns:a16="http://schemas.microsoft.com/office/drawing/2014/main" id="{93BA8B96-EE55-E011-E537-058D0747F7E2}"/>
              </a:ext>
            </a:extLst>
          </p:cNvPr>
          <p:cNvSpPr>
            <a:spLocks noGrp="1"/>
          </p:cNvSpPr>
          <p:nvPr>
            <p:ph type="title" idx="2"/>
          </p:nvPr>
        </p:nvSpPr>
        <p:spPr>
          <a:xfrm>
            <a:off x="3428850" y="1188000"/>
            <a:ext cx="2286300" cy="450300"/>
          </a:xfrm>
        </p:spPr>
        <p:txBody>
          <a:bodyPr/>
          <a:lstStyle/>
          <a:p>
            <a:r>
              <a:rPr lang="it-IT" dirty="0"/>
              <a:t>Control</a:t>
            </a:r>
          </a:p>
        </p:txBody>
      </p:sp>
      <p:sp>
        <p:nvSpPr>
          <p:cNvPr id="6" name="Titolo 5">
            <a:extLst>
              <a:ext uri="{FF2B5EF4-FFF2-40B4-BE49-F238E27FC236}">
                <a16:creationId xmlns:a16="http://schemas.microsoft.com/office/drawing/2014/main" id="{CF9E90E1-9658-496D-A688-6C1C7DC83EC2}"/>
              </a:ext>
            </a:extLst>
          </p:cNvPr>
          <p:cNvSpPr>
            <a:spLocks noGrp="1"/>
          </p:cNvSpPr>
          <p:nvPr>
            <p:ph type="title" idx="4"/>
          </p:nvPr>
        </p:nvSpPr>
        <p:spPr>
          <a:xfrm>
            <a:off x="6137694" y="1187989"/>
            <a:ext cx="2286300" cy="450300"/>
          </a:xfrm>
        </p:spPr>
        <p:txBody>
          <a:bodyPr/>
          <a:lstStyle/>
          <a:p>
            <a:r>
              <a:rPr lang="it-IT" dirty="0"/>
              <a:t>Entity</a:t>
            </a:r>
          </a:p>
        </p:txBody>
      </p:sp>
      <p:sp>
        <p:nvSpPr>
          <p:cNvPr id="8" name="Titolo 7">
            <a:extLst>
              <a:ext uri="{FF2B5EF4-FFF2-40B4-BE49-F238E27FC236}">
                <a16:creationId xmlns:a16="http://schemas.microsoft.com/office/drawing/2014/main" id="{9E4B8DD4-374E-9AEA-CE3E-DFE3821F06F5}"/>
              </a:ext>
            </a:extLst>
          </p:cNvPr>
          <p:cNvSpPr>
            <a:spLocks noGrp="1"/>
          </p:cNvSpPr>
          <p:nvPr>
            <p:ph type="title" idx="6"/>
          </p:nvPr>
        </p:nvSpPr>
        <p:spPr>
          <a:xfrm>
            <a:off x="720000" y="540000"/>
            <a:ext cx="7704000" cy="648000"/>
          </a:xfrm>
        </p:spPr>
        <p:txBody>
          <a:bodyPr/>
          <a:lstStyle/>
          <a:p>
            <a:pPr algn="l"/>
            <a:r>
              <a:rPr lang="it-IT" dirty="0">
                <a:solidFill>
                  <a:srgbClr val="595959"/>
                </a:solidFill>
                <a:latin typeface="Anaheim"/>
                <a:ea typeface="Anaheim"/>
                <a:cs typeface="Anaheim"/>
                <a:sym typeface="Anaheim"/>
              </a:rPr>
              <a:t>6. Use Case</a:t>
            </a:r>
            <a:endParaRPr lang="it-IT" dirty="0"/>
          </a:p>
        </p:txBody>
      </p:sp>
      <p:sp>
        <p:nvSpPr>
          <p:cNvPr id="9" name="Titolo 3">
            <a:extLst>
              <a:ext uri="{FF2B5EF4-FFF2-40B4-BE49-F238E27FC236}">
                <a16:creationId xmlns:a16="http://schemas.microsoft.com/office/drawing/2014/main" id="{6EEF8978-47AB-2FBF-D3EB-0A5B929C793B}"/>
              </a:ext>
            </a:extLst>
          </p:cNvPr>
          <p:cNvSpPr txBox="1">
            <a:spLocks/>
          </p:cNvSpPr>
          <p:nvPr/>
        </p:nvSpPr>
        <p:spPr>
          <a:xfrm>
            <a:off x="719995" y="1187989"/>
            <a:ext cx="2286300" cy="45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r>
              <a:rPr lang="it-IT" dirty="0"/>
              <a:t>Boundary</a:t>
            </a:r>
          </a:p>
        </p:txBody>
      </p:sp>
      <p:sp>
        <p:nvSpPr>
          <p:cNvPr id="12" name="Titolo 3">
            <a:extLst>
              <a:ext uri="{FF2B5EF4-FFF2-40B4-BE49-F238E27FC236}">
                <a16:creationId xmlns:a16="http://schemas.microsoft.com/office/drawing/2014/main" id="{95546DB3-EB35-17C8-5D1D-174A05D4706F}"/>
              </a:ext>
            </a:extLst>
          </p:cNvPr>
          <p:cNvSpPr txBox="1">
            <a:spLocks/>
          </p:cNvSpPr>
          <p:nvPr/>
        </p:nvSpPr>
        <p:spPr>
          <a:xfrm>
            <a:off x="719995" y="1638288"/>
            <a:ext cx="2286300"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285750" indent="-285750" algn="l">
              <a:buFont typeface="Arial" panose="020B0604020202020204" pitchFamily="34" charset="0"/>
              <a:buChar char="•"/>
            </a:pPr>
            <a:r>
              <a:rPr lang="it-IT" sz="1600" b="0" dirty="0"/>
              <a:t>RicercaLibroBoundary</a:t>
            </a:r>
          </a:p>
          <a:p>
            <a:pPr marL="285750" indent="-285750" algn="l">
              <a:buFont typeface="Arial" panose="020B0604020202020204" pitchFamily="34" charset="0"/>
              <a:buChar char="•"/>
            </a:pPr>
            <a:r>
              <a:rPr lang="it-IT" sz="1600" b="0" dirty="0"/>
              <a:t>RicercaLibroForm</a:t>
            </a:r>
          </a:p>
          <a:p>
            <a:pPr marL="285750" indent="-285750" algn="l">
              <a:buFont typeface="Arial" panose="020B0604020202020204" pitchFamily="34" charset="0"/>
              <a:buChar char="•"/>
            </a:pPr>
            <a:r>
              <a:rPr lang="it-IT" sz="1600" b="0" dirty="0"/>
              <a:t>VisualizzaSchedaLibroButton</a:t>
            </a:r>
          </a:p>
          <a:p>
            <a:pPr marL="285750" indent="-285750" algn="l">
              <a:buFont typeface="Arial" panose="020B0604020202020204" pitchFamily="34" charset="0"/>
              <a:buChar char="•"/>
            </a:pPr>
            <a:r>
              <a:rPr lang="it-IT" sz="1600" b="0" dirty="0"/>
              <a:t>InserisciLibroButton</a:t>
            </a:r>
          </a:p>
        </p:txBody>
      </p:sp>
      <p:sp>
        <p:nvSpPr>
          <p:cNvPr id="13" name="Titolo 3">
            <a:extLst>
              <a:ext uri="{FF2B5EF4-FFF2-40B4-BE49-F238E27FC236}">
                <a16:creationId xmlns:a16="http://schemas.microsoft.com/office/drawing/2014/main" id="{C0971BD6-5C38-FAEF-BC47-FFF8450E2C19}"/>
              </a:ext>
            </a:extLst>
          </p:cNvPr>
          <p:cNvSpPr txBox="1">
            <a:spLocks/>
          </p:cNvSpPr>
          <p:nvPr/>
        </p:nvSpPr>
        <p:spPr>
          <a:xfrm>
            <a:off x="3428850" y="1638288"/>
            <a:ext cx="2286300"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285750" indent="-285750" algn="l">
              <a:buFont typeface="Arial" panose="020B0604020202020204" pitchFamily="34" charset="0"/>
              <a:buChar char="•"/>
            </a:pPr>
            <a:r>
              <a:rPr lang="it-IT" sz="1600" b="0" dirty="0"/>
              <a:t>RicercaLibroControl</a:t>
            </a:r>
          </a:p>
          <a:p>
            <a:pPr marL="285750" indent="-285750" algn="l">
              <a:buFont typeface="Arial" panose="020B0604020202020204" pitchFamily="34" charset="0"/>
              <a:buChar char="•"/>
            </a:pPr>
            <a:r>
              <a:rPr lang="it-IT" sz="1600" b="0" dirty="0"/>
              <a:t>InserisciLibroControl</a:t>
            </a:r>
          </a:p>
          <a:p>
            <a:pPr marL="285750" indent="-285750" algn="l">
              <a:buFont typeface="Arial" panose="020B0604020202020204" pitchFamily="34" charset="0"/>
              <a:buChar char="•"/>
            </a:pPr>
            <a:r>
              <a:rPr lang="it-IT" sz="1600" b="0" dirty="0" err="1"/>
              <a:t>VisualizzaSchedaLibroControl</a:t>
            </a:r>
            <a:endParaRPr lang="it-IT" sz="1600" b="0" dirty="0"/>
          </a:p>
        </p:txBody>
      </p:sp>
      <p:sp>
        <p:nvSpPr>
          <p:cNvPr id="14" name="Titolo 3">
            <a:extLst>
              <a:ext uri="{FF2B5EF4-FFF2-40B4-BE49-F238E27FC236}">
                <a16:creationId xmlns:a16="http://schemas.microsoft.com/office/drawing/2014/main" id="{3660360C-FC38-FE05-6694-E8C1970682C5}"/>
              </a:ext>
            </a:extLst>
          </p:cNvPr>
          <p:cNvSpPr txBox="1">
            <a:spLocks/>
          </p:cNvSpPr>
          <p:nvPr/>
        </p:nvSpPr>
        <p:spPr>
          <a:xfrm>
            <a:off x="6137694" y="1638288"/>
            <a:ext cx="2286300"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342900" indent="-342900" algn="l">
              <a:buFont typeface="Arial" panose="020B0604020202020204" pitchFamily="34" charset="0"/>
              <a:buChar char="•"/>
            </a:pPr>
            <a:r>
              <a:rPr lang="it-IT" sz="1600" b="0" dirty="0"/>
              <a:t>Libreria</a:t>
            </a:r>
          </a:p>
          <a:p>
            <a:pPr marL="342900" indent="-342900" algn="l">
              <a:buFont typeface="Arial" panose="020B0604020202020204" pitchFamily="34" charset="0"/>
              <a:buChar char="•"/>
            </a:pPr>
            <a:r>
              <a:rPr lang="it-IT" sz="1600" b="0" dirty="0"/>
              <a:t>Libro</a:t>
            </a:r>
          </a:p>
        </p:txBody>
      </p:sp>
    </p:spTree>
    <p:extLst>
      <p:ext uri="{BB962C8B-B14F-4D97-AF65-F5344CB8AC3E}">
        <p14:creationId xmlns:p14="http://schemas.microsoft.com/office/powerpoint/2010/main" val="1128498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7. Class Diagram</a:t>
            </a:r>
          </a:p>
        </p:txBody>
      </p:sp>
      <p:pic>
        <p:nvPicPr>
          <p:cNvPr id="4" name="Immagine 3">
            <a:extLst>
              <a:ext uri="{FF2B5EF4-FFF2-40B4-BE49-F238E27FC236}">
                <a16:creationId xmlns:a16="http://schemas.microsoft.com/office/drawing/2014/main" id="{52E33D54-5C75-BB89-F4CD-7B6FD6B87823}"/>
              </a:ext>
            </a:extLst>
          </p:cNvPr>
          <p:cNvPicPr>
            <a:picLocks noChangeAspect="1"/>
          </p:cNvPicPr>
          <p:nvPr/>
        </p:nvPicPr>
        <p:blipFill>
          <a:blip r:embed="rId3"/>
          <a:stretch>
            <a:fillRect/>
          </a:stretch>
        </p:blipFill>
        <p:spPr>
          <a:xfrm>
            <a:off x="2818747" y="1188000"/>
            <a:ext cx="3506505" cy="3674896"/>
          </a:xfrm>
          <a:prstGeom prst="rect">
            <a:avLst/>
          </a:prstGeom>
        </p:spPr>
      </p:pic>
    </p:spTree>
    <p:extLst>
      <p:ext uri="{BB962C8B-B14F-4D97-AF65-F5344CB8AC3E}">
        <p14:creationId xmlns:p14="http://schemas.microsoft.com/office/powerpoint/2010/main" val="1313260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8. Sequence Diagram</a:t>
            </a:r>
          </a:p>
        </p:txBody>
      </p:sp>
      <p:pic>
        <p:nvPicPr>
          <p:cNvPr id="3" name="Immagine 2">
            <a:extLst>
              <a:ext uri="{FF2B5EF4-FFF2-40B4-BE49-F238E27FC236}">
                <a16:creationId xmlns:a16="http://schemas.microsoft.com/office/drawing/2014/main" id="{E974F163-697E-386F-3F60-50EE2E076351}"/>
              </a:ext>
            </a:extLst>
          </p:cNvPr>
          <p:cNvPicPr>
            <a:picLocks noChangeAspect="1"/>
          </p:cNvPicPr>
          <p:nvPr/>
        </p:nvPicPr>
        <p:blipFill>
          <a:blip r:embed="rId3"/>
          <a:stretch>
            <a:fillRect/>
          </a:stretch>
        </p:blipFill>
        <p:spPr>
          <a:xfrm>
            <a:off x="2334949" y="1188000"/>
            <a:ext cx="4474102" cy="3909060"/>
          </a:xfrm>
          <a:prstGeom prst="rect">
            <a:avLst/>
          </a:prstGeom>
        </p:spPr>
      </p:pic>
    </p:spTree>
    <p:extLst>
      <p:ext uri="{BB962C8B-B14F-4D97-AF65-F5344CB8AC3E}">
        <p14:creationId xmlns:p14="http://schemas.microsoft.com/office/powerpoint/2010/main" val="385986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9. Activity Diagram</a:t>
            </a:r>
          </a:p>
        </p:txBody>
      </p:sp>
      <p:pic>
        <p:nvPicPr>
          <p:cNvPr id="4" name="Immagine 3">
            <a:extLst>
              <a:ext uri="{FF2B5EF4-FFF2-40B4-BE49-F238E27FC236}">
                <a16:creationId xmlns:a16="http://schemas.microsoft.com/office/drawing/2014/main" id="{68D5E82F-4417-5922-ACAE-D88E9EEA9B66}"/>
              </a:ext>
            </a:extLst>
          </p:cNvPr>
          <p:cNvPicPr>
            <a:picLocks noChangeAspect="1"/>
          </p:cNvPicPr>
          <p:nvPr/>
        </p:nvPicPr>
        <p:blipFill>
          <a:blip r:embed="rId3"/>
          <a:stretch>
            <a:fillRect/>
          </a:stretch>
        </p:blipFill>
        <p:spPr>
          <a:xfrm>
            <a:off x="4572000" y="0"/>
            <a:ext cx="3452648" cy="5143500"/>
          </a:xfrm>
          <a:prstGeom prst="rect">
            <a:avLst/>
          </a:prstGeom>
        </p:spPr>
      </p:pic>
    </p:spTree>
    <p:extLst>
      <p:ext uri="{BB962C8B-B14F-4D97-AF65-F5344CB8AC3E}">
        <p14:creationId xmlns:p14="http://schemas.microsoft.com/office/powerpoint/2010/main" val="3810788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b="1" dirty="0"/>
              <a:t>SDD</a:t>
            </a:r>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System Design Document</a:t>
            </a:r>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292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System Design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0" y="1909956"/>
            <a:ext cx="5228669" cy="2901121"/>
          </a:xfrm>
          <a:prstGeom prst="rect">
            <a:avLst/>
          </a:prstGeom>
        </p:spPr>
      </p:pic>
    </p:spTree>
    <p:extLst>
      <p:ext uri="{BB962C8B-B14F-4D97-AF65-F5344CB8AC3E}">
        <p14:creationId xmlns:p14="http://schemas.microsoft.com/office/powerpoint/2010/main" val="3376626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System Design Document</a:t>
            </a:r>
          </a:p>
        </p:txBody>
      </p:sp>
      <p:sp>
        <p:nvSpPr>
          <p:cNvPr id="405" name="Google Shape;405;p42"/>
          <p:cNvSpPr txBox="1">
            <a:spLocks noGrp="1"/>
          </p:cNvSpPr>
          <p:nvPr>
            <p:ph type="subTitle" idx="1"/>
          </p:nvPr>
        </p:nvSpPr>
        <p:spPr>
          <a:xfrm>
            <a:off x="1061000" y="1889952"/>
            <a:ext cx="4667100" cy="3187569"/>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Design Goal</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Trade-off</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Scomposizione in sottosistemi</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Component Diagram</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Architettura del Sistema</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Deployment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Gestione dei Dati Persistenti</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Modello ER</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ER ristrutturato</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Schema logico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Controllo degli accessi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Controllo del flusso globale</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Boundary Use Case</a:t>
            </a:r>
          </a:p>
        </p:txBody>
      </p:sp>
    </p:spTree>
    <p:extLst>
      <p:ext uri="{BB962C8B-B14F-4D97-AF65-F5344CB8AC3E}">
        <p14:creationId xmlns:p14="http://schemas.microsoft.com/office/powerpoint/2010/main" val="61953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olo 18">
            <a:extLst>
              <a:ext uri="{FF2B5EF4-FFF2-40B4-BE49-F238E27FC236}">
                <a16:creationId xmlns:a16="http://schemas.microsoft.com/office/drawing/2014/main" id="{1F293AC2-3809-6B8D-D5DD-57793D0CDA9F}"/>
              </a:ext>
            </a:extLst>
          </p:cNvPr>
          <p:cNvSpPr>
            <a:spLocks noGrp="1"/>
          </p:cNvSpPr>
          <p:nvPr>
            <p:ph type="title"/>
          </p:nvPr>
        </p:nvSpPr>
        <p:spPr>
          <a:xfrm>
            <a:off x="720000" y="1702126"/>
            <a:ext cx="2286300" cy="450300"/>
          </a:xfrm>
        </p:spPr>
        <p:txBody>
          <a:bodyPr/>
          <a:lstStyle/>
          <a:p>
            <a:r>
              <a:rPr lang="it-IT" dirty="0"/>
              <a:t>Implementazione</a:t>
            </a:r>
          </a:p>
        </p:txBody>
      </p:sp>
      <p:sp>
        <p:nvSpPr>
          <p:cNvPr id="21" name="Titolo 20">
            <a:extLst>
              <a:ext uri="{FF2B5EF4-FFF2-40B4-BE49-F238E27FC236}">
                <a16:creationId xmlns:a16="http://schemas.microsoft.com/office/drawing/2014/main" id="{62B317CE-8FA5-845C-0B8C-4D880C2000F5}"/>
              </a:ext>
            </a:extLst>
          </p:cNvPr>
          <p:cNvSpPr>
            <a:spLocks noGrp="1"/>
          </p:cNvSpPr>
          <p:nvPr>
            <p:ph type="title" idx="2"/>
          </p:nvPr>
        </p:nvSpPr>
        <p:spPr>
          <a:xfrm>
            <a:off x="3428856" y="1702137"/>
            <a:ext cx="2286300" cy="450300"/>
          </a:xfrm>
        </p:spPr>
        <p:txBody>
          <a:bodyPr/>
          <a:lstStyle/>
          <a:p>
            <a:r>
              <a:rPr lang="it-IT" dirty="0"/>
              <a:t>Organizzazione</a:t>
            </a:r>
          </a:p>
        </p:txBody>
      </p:sp>
      <p:sp>
        <p:nvSpPr>
          <p:cNvPr id="23" name="Titolo 22">
            <a:extLst>
              <a:ext uri="{FF2B5EF4-FFF2-40B4-BE49-F238E27FC236}">
                <a16:creationId xmlns:a16="http://schemas.microsoft.com/office/drawing/2014/main" id="{E2418D30-8AAE-89E1-0D94-9697BE05E3DF}"/>
              </a:ext>
            </a:extLst>
          </p:cNvPr>
          <p:cNvSpPr>
            <a:spLocks noGrp="1"/>
          </p:cNvSpPr>
          <p:nvPr>
            <p:ph type="title" idx="4"/>
          </p:nvPr>
        </p:nvSpPr>
        <p:spPr>
          <a:xfrm>
            <a:off x="6137700" y="1702126"/>
            <a:ext cx="2286300" cy="450300"/>
          </a:xfrm>
        </p:spPr>
        <p:txBody>
          <a:bodyPr/>
          <a:lstStyle/>
          <a:p>
            <a:r>
              <a:rPr lang="it-IT" dirty="0"/>
              <a:t>Comunicazione</a:t>
            </a:r>
          </a:p>
        </p:txBody>
      </p:sp>
      <p:sp>
        <p:nvSpPr>
          <p:cNvPr id="25" name="Titolo 24">
            <a:extLst>
              <a:ext uri="{FF2B5EF4-FFF2-40B4-BE49-F238E27FC236}">
                <a16:creationId xmlns:a16="http://schemas.microsoft.com/office/drawing/2014/main" id="{67400D73-B4AA-14F7-9F5B-0F7D31ED5614}"/>
              </a:ext>
            </a:extLst>
          </p:cNvPr>
          <p:cNvSpPr>
            <a:spLocks noGrp="1"/>
          </p:cNvSpPr>
          <p:nvPr>
            <p:ph type="title" idx="6"/>
          </p:nvPr>
        </p:nvSpPr>
        <p:spPr/>
        <p:txBody>
          <a:bodyPr/>
          <a:lstStyle/>
          <a:p>
            <a:r>
              <a:rPr lang="it-IT" dirty="0"/>
              <a:t>Tecnologie Utilizzate</a:t>
            </a:r>
          </a:p>
        </p:txBody>
      </p:sp>
      <p:pic>
        <p:nvPicPr>
          <p:cNvPr id="41" name="Immagine 40" descr="Immagine che contiene testo, clipart, segnale&#10;&#10;Descrizione generata automaticamente">
            <a:extLst>
              <a:ext uri="{FF2B5EF4-FFF2-40B4-BE49-F238E27FC236}">
                <a16:creationId xmlns:a16="http://schemas.microsoft.com/office/drawing/2014/main" id="{62547401-A053-87D3-3D45-F576BAB5C08F}"/>
              </a:ext>
            </a:extLst>
          </p:cNvPr>
          <p:cNvPicPr>
            <a:picLocks noChangeAspect="1"/>
          </p:cNvPicPr>
          <p:nvPr/>
        </p:nvPicPr>
        <p:blipFill>
          <a:blip r:embed="rId2"/>
          <a:stretch>
            <a:fillRect/>
          </a:stretch>
        </p:blipFill>
        <p:spPr>
          <a:xfrm>
            <a:off x="1104853" y="2152426"/>
            <a:ext cx="1516594" cy="590774"/>
          </a:xfrm>
          <a:prstGeom prst="rect">
            <a:avLst/>
          </a:prstGeom>
        </p:spPr>
      </p:pic>
      <p:pic>
        <p:nvPicPr>
          <p:cNvPr id="45" name="Immagine 44">
            <a:extLst>
              <a:ext uri="{FF2B5EF4-FFF2-40B4-BE49-F238E27FC236}">
                <a16:creationId xmlns:a16="http://schemas.microsoft.com/office/drawing/2014/main" id="{63DC8C5E-10EB-A1CE-8A27-B64D9D79E3B7}"/>
              </a:ext>
            </a:extLst>
          </p:cNvPr>
          <p:cNvPicPr>
            <a:picLocks noChangeAspect="1"/>
          </p:cNvPicPr>
          <p:nvPr/>
        </p:nvPicPr>
        <p:blipFill>
          <a:blip r:embed="rId3"/>
          <a:stretch>
            <a:fillRect/>
          </a:stretch>
        </p:blipFill>
        <p:spPr>
          <a:xfrm>
            <a:off x="3901972" y="2056571"/>
            <a:ext cx="1340056" cy="541849"/>
          </a:xfrm>
          <a:prstGeom prst="rect">
            <a:avLst/>
          </a:prstGeom>
        </p:spPr>
      </p:pic>
      <p:pic>
        <p:nvPicPr>
          <p:cNvPr id="47" name="Immagine 46">
            <a:extLst>
              <a:ext uri="{FF2B5EF4-FFF2-40B4-BE49-F238E27FC236}">
                <a16:creationId xmlns:a16="http://schemas.microsoft.com/office/drawing/2014/main" id="{2E6F058C-CB9F-AB27-CFAF-AAD09776ED20}"/>
              </a:ext>
            </a:extLst>
          </p:cNvPr>
          <p:cNvPicPr>
            <a:picLocks noChangeAspect="1"/>
          </p:cNvPicPr>
          <p:nvPr/>
        </p:nvPicPr>
        <p:blipFill>
          <a:blip r:embed="rId4"/>
          <a:stretch>
            <a:fillRect/>
          </a:stretch>
        </p:blipFill>
        <p:spPr>
          <a:xfrm>
            <a:off x="4005710" y="2598420"/>
            <a:ext cx="1178300" cy="336920"/>
          </a:xfrm>
          <a:prstGeom prst="rect">
            <a:avLst/>
          </a:prstGeom>
        </p:spPr>
      </p:pic>
      <p:pic>
        <p:nvPicPr>
          <p:cNvPr id="49" name="Immagine 48">
            <a:extLst>
              <a:ext uri="{FF2B5EF4-FFF2-40B4-BE49-F238E27FC236}">
                <a16:creationId xmlns:a16="http://schemas.microsoft.com/office/drawing/2014/main" id="{28C12F75-E3D6-9440-3350-D28F725C4F81}"/>
              </a:ext>
            </a:extLst>
          </p:cNvPr>
          <p:cNvPicPr>
            <a:picLocks noChangeAspect="1"/>
          </p:cNvPicPr>
          <p:nvPr/>
        </p:nvPicPr>
        <p:blipFill>
          <a:blip r:embed="rId5"/>
          <a:stretch>
            <a:fillRect/>
          </a:stretch>
        </p:blipFill>
        <p:spPr>
          <a:xfrm>
            <a:off x="1274000" y="2766880"/>
            <a:ext cx="1178300" cy="662794"/>
          </a:xfrm>
          <a:prstGeom prst="rect">
            <a:avLst/>
          </a:prstGeom>
        </p:spPr>
      </p:pic>
      <p:pic>
        <p:nvPicPr>
          <p:cNvPr id="51" name="Immagine 50">
            <a:extLst>
              <a:ext uri="{FF2B5EF4-FFF2-40B4-BE49-F238E27FC236}">
                <a16:creationId xmlns:a16="http://schemas.microsoft.com/office/drawing/2014/main" id="{97E9736B-2CAD-D397-642F-76DD1A1AFC87}"/>
              </a:ext>
            </a:extLst>
          </p:cNvPr>
          <p:cNvPicPr>
            <a:picLocks noChangeAspect="1"/>
          </p:cNvPicPr>
          <p:nvPr/>
        </p:nvPicPr>
        <p:blipFill>
          <a:blip r:embed="rId6"/>
          <a:stretch>
            <a:fillRect/>
          </a:stretch>
        </p:blipFill>
        <p:spPr>
          <a:xfrm>
            <a:off x="6713925" y="2080962"/>
            <a:ext cx="1127056" cy="287487"/>
          </a:xfrm>
          <a:prstGeom prst="rect">
            <a:avLst/>
          </a:prstGeom>
        </p:spPr>
      </p:pic>
      <p:pic>
        <p:nvPicPr>
          <p:cNvPr id="53" name="Immagine 52">
            <a:extLst>
              <a:ext uri="{FF2B5EF4-FFF2-40B4-BE49-F238E27FC236}">
                <a16:creationId xmlns:a16="http://schemas.microsoft.com/office/drawing/2014/main" id="{BCDA8B05-BAAA-06C8-FE44-4237EF90C36B}"/>
              </a:ext>
            </a:extLst>
          </p:cNvPr>
          <p:cNvPicPr>
            <a:picLocks noChangeAspect="1"/>
          </p:cNvPicPr>
          <p:nvPr/>
        </p:nvPicPr>
        <p:blipFill>
          <a:blip r:embed="rId7"/>
          <a:stretch>
            <a:fillRect/>
          </a:stretch>
        </p:blipFill>
        <p:spPr>
          <a:xfrm>
            <a:off x="6617687" y="2463053"/>
            <a:ext cx="1387284" cy="263096"/>
          </a:xfrm>
          <a:prstGeom prst="rect">
            <a:avLst/>
          </a:prstGeom>
        </p:spPr>
      </p:pic>
      <p:pic>
        <p:nvPicPr>
          <p:cNvPr id="55" name="Immagine 54">
            <a:extLst>
              <a:ext uri="{FF2B5EF4-FFF2-40B4-BE49-F238E27FC236}">
                <a16:creationId xmlns:a16="http://schemas.microsoft.com/office/drawing/2014/main" id="{431325F2-5BF3-5CF2-B89D-A3BC899A3590}"/>
              </a:ext>
            </a:extLst>
          </p:cNvPr>
          <p:cNvPicPr>
            <a:picLocks noChangeAspect="1"/>
          </p:cNvPicPr>
          <p:nvPr/>
        </p:nvPicPr>
        <p:blipFill rotWithShape="1">
          <a:blip r:embed="rId8"/>
          <a:srcRect t="27259" b="27408"/>
          <a:stretch/>
        </p:blipFill>
        <p:spPr>
          <a:xfrm>
            <a:off x="6604136" y="2746117"/>
            <a:ext cx="1387283" cy="353758"/>
          </a:xfrm>
          <a:prstGeom prst="rect">
            <a:avLst/>
          </a:prstGeom>
        </p:spPr>
      </p:pic>
      <p:pic>
        <p:nvPicPr>
          <p:cNvPr id="57" name="Immagine 56">
            <a:extLst>
              <a:ext uri="{FF2B5EF4-FFF2-40B4-BE49-F238E27FC236}">
                <a16:creationId xmlns:a16="http://schemas.microsoft.com/office/drawing/2014/main" id="{AA3DDC46-19A4-248C-E738-74416FD35A95}"/>
              </a:ext>
            </a:extLst>
          </p:cNvPr>
          <p:cNvPicPr>
            <a:picLocks noChangeAspect="1"/>
          </p:cNvPicPr>
          <p:nvPr/>
        </p:nvPicPr>
        <p:blipFill>
          <a:blip r:embed="rId9"/>
          <a:stretch>
            <a:fillRect/>
          </a:stretch>
        </p:blipFill>
        <p:spPr>
          <a:xfrm>
            <a:off x="3786006" y="2955336"/>
            <a:ext cx="1632948" cy="450300"/>
          </a:xfrm>
          <a:prstGeom prst="rect">
            <a:avLst/>
          </a:prstGeom>
        </p:spPr>
      </p:pic>
    </p:spTree>
    <p:extLst>
      <p:ext uri="{BB962C8B-B14F-4D97-AF65-F5344CB8AC3E}">
        <p14:creationId xmlns:p14="http://schemas.microsoft.com/office/powerpoint/2010/main" val="490837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860479259"/>
              </p:ext>
            </p:extLst>
          </p:nvPr>
        </p:nvGraphicFramePr>
        <p:xfrm>
          <a:off x="720000" y="1167000"/>
          <a:ext cx="7704000" cy="34188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25040">
                  <a:extLst>
                    <a:ext uri="{9D8B030D-6E8A-4147-A177-3AD203B41FA5}">
                      <a16:colId xmlns:a16="http://schemas.microsoft.com/office/drawing/2014/main" val="111951607"/>
                    </a:ext>
                  </a:extLst>
                </a:gridCol>
                <a:gridCol w="141966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2</a:t>
                      </a:r>
                    </a:p>
                  </a:txBody>
                  <a:tcPr anchor="ctr"/>
                </a:tc>
                <a:tc>
                  <a:txBody>
                    <a:bodyPr/>
                    <a:lstStyle/>
                    <a:p>
                      <a:r>
                        <a:rPr lang="it-IT" sz="1400" b="0" i="0" u="none" strike="noStrike" cap="none" dirty="0">
                          <a:solidFill>
                            <a:srgbClr val="000000"/>
                          </a:solidFill>
                          <a:effectLst/>
                          <a:latin typeface="Arial"/>
                          <a:ea typeface="Arial"/>
                          <a:cs typeface="Arial"/>
                          <a:sym typeface="Arial"/>
                        </a:rPr>
                        <a:t>DG_1</a:t>
                      </a:r>
                    </a:p>
                    <a:p>
                      <a:r>
                        <a:rPr lang="it-IT" sz="1400" b="0" i="0" u="none" strike="noStrike" cap="none" dirty="0">
                          <a:solidFill>
                            <a:srgbClr val="000000"/>
                          </a:solidFill>
                          <a:effectLst/>
                          <a:latin typeface="Arial"/>
                          <a:ea typeface="Arial"/>
                          <a:cs typeface="Arial"/>
                          <a:sym typeface="Arial"/>
                        </a:rPr>
                        <a:t>Tempi di risposta</a:t>
                      </a:r>
                      <a:endParaRPr lang="it-IT" dirty="0"/>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dei tempi di risposta inferiori ai 10 secondi.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Performance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RNF_PRF_4</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9</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Spazio di memoria account inutilizzati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prevedere uno spazio di memoria relativamente piccolo (in proporzione al numero di lettori) per contenere gli account inutilizzati.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Performance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RNF_PRF_3</a:t>
                      </a:r>
                    </a:p>
                  </a:txBody>
                  <a:tcPr anchor="ctr"/>
                </a:tc>
                <a:extLst>
                  <a:ext uri="{0D108BD9-81ED-4DB2-BD59-A6C34878D82A}">
                    <a16:rowId xmlns:a16="http://schemas.microsoft.com/office/drawing/2014/main" val="925399938"/>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7</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DG_3</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Manutenibilità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grado di garantire una facile manutenibilità ed estensione.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Maintenance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RNF_S_1</a:t>
                      </a:r>
                    </a:p>
                  </a:txBody>
                  <a:tcPr anchor="ctr"/>
                </a:tc>
                <a:extLst>
                  <a:ext uri="{0D108BD9-81ED-4DB2-BD59-A6C34878D82A}">
                    <a16:rowId xmlns:a16="http://schemas.microsoft.com/office/drawing/2014/main" val="1816120176"/>
                  </a:ext>
                </a:extLst>
              </a:tr>
            </a:tbl>
          </a:graphicData>
        </a:graphic>
      </p:graphicFrame>
    </p:spTree>
    <p:extLst>
      <p:ext uri="{BB962C8B-B14F-4D97-AF65-F5344CB8AC3E}">
        <p14:creationId xmlns:p14="http://schemas.microsoft.com/office/powerpoint/2010/main" val="1306164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429229724"/>
              </p:ext>
            </p:extLst>
          </p:nvPr>
        </p:nvGraphicFramePr>
        <p:xfrm>
          <a:off x="720000" y="1167000"/>
          <a:ext cx="7704000" cy="332740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40280">
                  <a:extLst>
                    <a:ext uri="{9D8B030D-6E8A-4147-A177-3AD203B41FA5}">
                      <a16:colId xmlns:a16="http://schemas.microsoft.com/office/drawing/2014/main" val="111951607"/>
                    </a:ext>
                  </a:extLst>
                </a:gridCol>
                <a:gridCol w="140442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6</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DG_4</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Estendibilità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l’aggiunta di nuove funzionalità, essendo che il sistema potrebbe prevedere nuove caratteristiche per gli utenti.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Maintenance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RNF_S_2</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8</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DG_5</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Interfaccia minimale</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prevedere un’interfaccia intuitiva, affinché l’utente possa usufruire di tutte le funzionalità che la piattaforma offre.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End User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RNF_PRF_2</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3909883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2384716118"/>
              </p:ext>
            </p:extLst>
          </p:nvPr>
        </p:nvGraphicFramePr>
        <p:xfrm>
          <a:off x="720000" y="1167000"/>
          <a:ext cx="7704000" cy="268732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25040">
                  <a:extLst>
                    <a:ext uri="{9D8B030D-6E8A-4147-A177-3AD203B41FA5}">
                      <a16:colId xmlns:a16="http://schemas.microsoft.com/office/drawing/2014/main" val="111951607"/>
                    </a:ext>
                  </a:extLst>
                </a:gridCol>
                <a:gridCol w="141966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3</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DG_6</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Compatibilità e scalabilità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compatibile e scalabile rispetto ai dispositivi quali pc, smartphone e tablet.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End User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RNF_OP_1</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DG_7</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Trattamento dei dati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la massima protezione dei dati sensibili degli utenti, procedendo al salvataggio in maniera protetta e sicura.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RNF_LE_1</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5390342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625121769"/>
              </p:ext>
            </p:extLst>
          </p:nvPr>
        </p:nvGraphicFramePr>
        <p:xfrm>
          <a:off x="720000" y="1167000"/>
          <a:ext cx="7704000" cy="20472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17420">
                  <a:extLst>
                    <a:ext uri="{9D8B030D-6E8A-4147-A177-3AD203B41FA5}">
                      <a16:colId xmlns:a16="http://schemas.microsoft.com/office/drawing/2014/main" val="111951607"/>
                    </a:ext>
                  </a:extLst>
                </a:gridCol>
                <a:gridCol w="142728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4</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DG_8</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Attività del sistema</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un’attività continua di tutte le sue funzionalità.</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RNF_PRF_5</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5</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DG_9</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Input non validi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in grado di rilevare gli ISBN, che non rispettano la corretta sintassi.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RNF_IN_3</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4205645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Trade-off</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2556506294"/>
              </p:ext>
            </p:extLst>
          </p:nvPr>
        </p:nvGraphicFramePr>
        <p:xfrm>
          <a:off x="720000" y="1225550"/>
          <a:ext cx="7704000" cy="31140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Trade-off</a:t>
                      </a:r>
                    </a:p>
                  </a:txBody>
                  <a:tcPr anchor="ctr">
                    <a:solidFill>
                      <a:schemeClr val="bg1"/>
                    </a:solidFill>
                  </a:tcPr>
                </a:tc>
                <a:tc>
                  <a:txBody>
                    <a:bodyPr/>
                    <a:lstStyle/>
                    <a:p>
                      <a:pPr algn="ctr"/>
                      <a:r>
                        <a:rPr lang="it-IT" b="1" dirty="0">
                          <a:solidFill>
                            <a:schemeClr val="bg2"/>
                          </a:solidFill>
                        </a:rPr>
                        <a:t>Razionale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Tempo di rilascio </a:t>
                      </a:r>
                      <a:r>
                        <a:rPr lang="it-IT" b="0" dirty="0"/>
                        <a:t>vs Staffing</a:t>
                      </a:r>
                      <a:endParaRPr lang="it-IT" b="1" dirty="0"/>
                    </a:p>
                  </a:txBody>
                  <a:tcPr anchor="ctr"/>
                </a:tc>
                <a:tc>
                  <a:txBody>
                    <a:bodyPr/>
                    <a:lstStyle/>
                    <a:p>
                      <a:pPr algn="just"/>
                      <a:r>
                        <a:rPr lang="it-IT" dirty="0"/>
                        <a:t>L’eventuale aumento delle risorse al progetto non potrebbe incrementare la produttività ed il tempo di rilascio del sistema software. Si preferisce, pertanto, non procedere ad incrementare l’insieme delle risorse, facendo riferimento alle forze a disposizione nell’organico.</a:t>
                      </a:r>
                    </a:p>
                  </a:txBody>
                  <a:tcPr anchor="ctr"/>
                </a:tc>
                <a:extLst>
                  <a:ext uri="{0D108BD9-81ED-4DB2-BD59-A6C34878D82A}">
                    <a16:rowId xmlns:a16="http://schemas.microsoft.com/office/drawing/2014/main" val="1842292035"/>
                  </a:ext>
                </a:extLst>
              </a:tr>
              <a:tr h="370840">
                <a:tc>
                  <a:txBody>
                    <a:bodyPr/>
                    <a:lstStyle/>
                    <a:p>
                      <a:pPr algn="ctr"/>
                      <a:r>
                        <a:rPr lang="it-IT" sz="1400" b="0" i="0" u="none" strike="noStrike" cap="none" dirty="0">
                          <a:solidFill>
                            <a:srgbClr val="000000"/>
                          </a:solidFill>
                          <a:effectLst/>
                          <a:latin typeface="Arial"/>
                          <a:ea typeface="Arial"/>
                          <a:cs typeface="Arial"/>
                          <a:sym typeface="Arial"/>
                        </a:rPr>
                        <a:t>Spazio vs </a:t>
                      </a:r>
                      <a:r>
                        <a:rPr lang="it-IT" sz="1400" b="1" i="0" u="none" strike="noStrike" cap="none" dirty="0">
                          <a:solidFill>
                            <a:srgbClr val="000000"/>
                          </a:solidFill>
                          <a:effectLst/>
                          <a:latin typeface="Arial"/>
                          <a:ea typeface="Arial"/>
                          <a:cs typeface="Arial"/>
                          <a:sym typeface="Arial"/>
                        </a:rPr>
                        <a:t>Velocità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predilige definire dei tempi di risposta non superiori ai 10 secondi a discapito della memoria. È stata definita questa scelta per garantire una maggiore soddisfazione alle richieste inoltrate dai lettori.</a:t>
                      </a:r>
                      <a:endParaRPr lang="it-IT" dirty="0"/>
                    </a:p>
                  </a:txBody>
                  <a:tcPr anchor="ctr"/>
                </a:tc>
                <a:extLst>
                  <a:ext uri="{0D108BD9-81ED-4DB2-BD59-A6C34878D82A}">
                    <a16:rowId xmlns:a16="http://schemas.microsoft.com/office/drawing/2014/main" val="393753003"/>
                  </a:ext>
                </a:extLst>
              </a:tr>
            </a:tbl>
          </a:graphicData>
        </a:graphic>
      </p:graphicFrame>
    </p:spTree>
    <p:extLst>
      <p:ext uri="{BB962C8B-B14F-4D97-AF65-F5344CB8AC3E}">
        <p14:creationId xmlns:p14="http://schemas.microsoft.com/office/powerpoint/2010/main" val="1438243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Trade-off</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nvGraphicFramePr>
        <p:xfrm>
          <a:off x="720000" y="1225550"/>
          <a:ext cx="7704000" cy="24739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Trade-off</a:t>
                      </a:r>
                    </a:p>
                  </a:txBody>
                  <a:tcPr anchor="ctr">
                    <a:solidFill>
                      <a:schemeClr val="bg1"/>
                    </a:solidFill>
                  </a:tcPr>
                </a:tc>
                <a:tc>
                  <a:txBody>
                    <a:bodyPr/>
                    <a:lstStyle/>
                    <a:p>
                      <a:pPr algn="ctr"/>
                      <a:r>
                        <a:rPr lang="it-IT" b="1" dirty="0">
                          <a:solidFill>
                            <a:schemeClr val="bg2"/>
                          </a:solidFill>
                        </a:rPr>
                        <a:t>Razionale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sz="1400" b="1" i="0" u="none" strike="noStrike" cap="none" dirty="0">
                          <a:solidFill>
                            <a:srgbClr val="000000"/>
                          </a:solidFill>
                          <a:effectLst/>
                          <a:latin typeface="Arial"/>
                          <a:ea typeface="Arial"/>
                          <a:cs typeface="Arial"/>
                          <a:sym typeface="Arial"/>
                        </a:rPr>
                        <a:t>Tempo di rilascio</a:t>
                      </a:r>
                      <a:r>
                        <a:rPr lang="it-IT" sz="1400" b="0" i="0" u="none" strike="noStrike" cap="none" dirty="0">
                          <a:solidFill>
                            <a:srgbClr val="000000"/>
                          </a:solidFill>
                          <a:effectLst/>
                          <a:latin typeface="Arial"/>
                          <a:ea typeface="Arial"/>
                          <a:cs typeface="Arial"/>
                          <a:sym typeface="Arial"/>
                        </a:rPr>
                        <a:t> vs Funzionalità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Essendo i tempi di rilascio stringenti, potranno essere rilasciate meno funzionalità di quelle richieste, ma nei tempi giusti.</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Tempo di rilascio </a:t>
                      </a:r>
                      <a:r>
                        <a:rPr lang="it-IT" sz="1400" b="0" i="0" u="none" strike="noStrike" cap="none" dirty="0">
                          <a:solidFill>
                            <a:srgbClr val="000000"/>
                          </a:solidFill>
                          <a:effectLst/>
                          <a:latin typeface="Arial"/>
                          <a:ea typeface="Arial"/>
                          <a:cs typeface="Arial"/>
                          <a:sym typeface="Arial"/>
                        </a:rPr>
                        <a:t>vs Qualità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Siccome i tempi di rilascio risultano essere ristretti, il software viene rilasciato nei tempi prefissati con dei bug, e in tempi successivi correggerli, ottenendo un feedback dal committente rispettando i tempi prefissati e definiti.</a:t>
                      </a:r>
                      <a:endParaRPr lang="it-IT" dirty="0"/>
                    </a:p>
                  </a:txBody>
                  <a:tcPr anchor="ctr"/>
                </a:tc>
                <a:extLst>
                  <a:ext uri="{0D108BD9-81ED-4DB2-BD59-A6C34878D82A}">
                    <a16:rowId xmlns:a16="http://schemas.microsoft.com/office/drawing/2014/main" val="88681604"/>
                  </a:ext>
                </a:extLst>
              </a:tr>
            </a:tbl>
          </a:graphicData>
        </a:graphic>
      </p:graphicFrame>
    </p:spTree>
    <p:extLst>
      <p:ext uri="{BB962C8B-B14F-4D97-AF65-F5344CB8AC3E}">
        <p14:creationId xmlns:p14="http://schemas.microsoft.com/office/powerpoint/2010/main" val="6205405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2307166139"/>
              </p:ext>
            </p:extLst>
          </p:nvPr>
        </p:nvGraphicFramePr>
        <p:xfrm>
          <a:off x="720000" y="1225550"/>
          <a:ext cx="7704000" cy="32969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Registrazione</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di definire la registrazione del lettore.</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Login</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Definisce le funzionalità di Accesso all’area personale.</a:t>
                      </a:r>
                      <a:endParaRPr lang="it-IT" dirty="0"/>
                    </a:p>
                  </a:txBody>
                  <a:tcPr anchor="ctr"/>
                </a:tc>
                <a:extLst>
                  <a:ext uri="{0D108BD9-81ED-4DB2-BD59-A6C34878D82A}">
                    <a16:rowId xmlns:a16="http://schemas.microsoft.com/office/drawing/2014/main" val="88681604"/>
                  </a:ext>
                </a:extLst>
              </a:tr>
              <a:tr h="370840">
                <a:tc>
                  <a:txBody>
                    <a:bodyPr/>
                    <a:lstStyle/>
                    <a:p>
                      <a:pPr algn="ctr"/>
                      <a:r>
                        <a:rPr lang="it-IT" sz="1400" b="1" i="0" u="none" strike="noStrike" cap="none" dirty="0">
                          <a:solidFill>
                            <a:srgbClr val="000000"/>
                          </a:solidFill>
                          <a:effectLst/>
                          <a:latin typeface="Arial"/>
                          <a:ea typeface="Arial"/>
                          <a:cs typeface="Arial"/>
                          <a:sym typeface="Arial"/>
                        </a:rPr>
                        <a:t>Area personale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Definisce la disconnessione dall’area personale, visualizzazione dell’area personale e la modifica dei dati dell’Area personale.</a:t>
                      </a:r>
                      <a:endParaRPr lang="it-IT" dirty="0"/>
                    </a:p>
                  </a:txBody>
                  <a:tcPr anchor="ctr"/>
                </a:tc>
                <a:extLst>
                  <a:ext uri="{0D108BD9-81ED-4DB2-BD59-A6C34878D82A}">
                    <a16:rowId xmlns:a16="http://schemas.microsoft.com/office/drawing/2014/main" val="1060682120"/>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Libreria</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delle funzionalità di creazione della collezione di libri letti, in lettura o in programma di lettura, visualizzazione dei libri, aggiunta/rimozione dei libri alla collezione e alla sezione dei preferiti.</a:t>
                      </a:r>
                      <a:endParaRPr lang="it-IT" dirty="0"/>
                    </a:p>
                  </a:txBody>
                  <a:tcPr anchor="ctr"/>
                </a:tc>
                <a:extLst>
                  <a:ext uri="{0D108BD9-81ED-4DB2-BD59-A6C34878D82A}">
                    <a16:rowId xmlns:a16="http://schemas.microsoft.com/office/drawing/2014/main" val="3317930098"/>
                  </a:ext>
                </a:extLst>
              </a:tr>
            </a:tbl>
          </a:graphicData>
        </a:graphic>
      </p:graphicFrame>
    </p:spTree>
    <p:extLst>
      <p:ext uri="{BB962C8B-B14F-4D97-AF65-F5344CB8AC3E}">
        <p14:creationId xmlns:p14="http://schemas.microsoft.com/office/powerpoint/2010/main" val="1283393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2500763707"/>
              </p:ext>
            </p:extLst>
          </p:nvPr>
        </p:nvGraphicFramePr>
        <p:xfrm>
          <a:off x="720000" y="1225550"/>
          <a:ext cx="7704000" cy="32054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Classifica</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della generazione della classifica dei lettori, procedendo a calcolare il relativo punteggio per i partecipanti alla competizione. Si occupa della visualizzazione della classifica e del relativo aggiornamento del punteggio.</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Libri consigli</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dei consigli e delle proposte di lettura per i Lettori, analizzando la Libreria del Lettore.</a:t>
                      </a:r>
                      <a:endParaRPr lang="it-IT" dirty="0"/>
                    </a:p>
                  </a:txBody>
                  <a:tcPr anchor="ctr"/>
                </a:tc>
                <a:extLst>
                  <a:ext uri="{0D108BD9-81ED-4DB2-BD59-A6C34878D82A}">
                    <a16:rowId xmlns:a16="http://schemas.microsoft.com/office/drawing/2014/main" val="88681604"/>
                  </a:ext>
                </a:extLst>
              </a:tr>
              <a:tr h="370840">
                <a:tc>
                  <a:txBody>
                    <a:bodyPr/>
                    <a:lstStyle/>
                    <a:p>
                      <a:pPr algn="ctr"/>
                      <a:r>
                        <a:rPr lang="it-IT" sz="1400" b="1" i="0" u="none" strike="noStrike" cap="none" dirty="0">
                          <a:solidFill>
                            <a:srgbClr val="000000"/>
                          </a:solidFill>
                          <a:effectLst/>
                          <a:latin typeface="Arial"/>
                          <a:ea typeface="Arial"/>
                          <a:cs typeface="Arial"/>
                          <a:sym typeface="Arial"/>
                        </a:rPr>
                        <a:t>Recensione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dell’inserimento e della gestione delle recensioni da parte di un Lettore relativa ad un dato Libro.</a:t>
                      </a:r>
                      <a:endParaRPr lang="it-IT" dirty="0"/>
                    </a:p>
                  </a:txBody>
                  <a:tcPr anchor="ctr"/>
                </a:tc>
                <a:extLst>
                  <a:ext uri="{0D108BD9-81ED-4DB2-BD59-A6C34878D82A}">
                    <a16:rowId xmlns:a16="http://schemas.microsoft.com/office/drawing/2014/main" val="1060682120"/>
                  </a:ext>
                </a:extLst>
              </a:tr>
            </a:tbl>
          </a:graphicData>
        </a:graphic>
      </p:graphicFrame>
    </p:spTree>
    <p:extLst>
      <p:ext uri="{BB962C8B-B14F-4D97-AF65-F5344CB8AC3E}">
        <p14:creationId xmlns:p14="http://schemas.microsoft.com/office/powerpoint/2010/main" val="21724217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4136735266"/>
              </p:ext>
            </p:extLst>
          </p:nvPr>
        </p:nvGraphicFramePr>
        <p:xfrm>
          <a:off x="720000" y="1225550"/>
          <a:ext cx="7704000" cy="25654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Libro</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delle funzioni riguardati le visualizzazioni delle schede informative dei libri, la ricerca dei libri e l’aggiunta manualmente, qualora non fosse presente tra i risultati di ricerca.</a:t>
                      </a:r>
                      <a:endParaRPr lang="it-IT" dirty="0"/>
                    </a:p>
                  </a:txBody>
                  <a:tcPr anchor="ctr"/>
                </a:tc>
                <a:extLst>
                  <a:ext uri="{0D108BD9-81ED-4DB2-BD59-A6C34878D82A}">
                    <a16:rowId xmlns:a16="http://schemas.microsoft.com/office/drawing/2014/main" val="3317930098"/>
                  </a:ext>
                </a:extLst>
              </a:tr>
              <a:tr h="370840">
                <a:tc>
                  <a:txBody>
                    <a:bodyPr/>
                    <a:lstStyle/>
                    <a:p>
                      <a:pPr algn="ctr"/>
                      <a:r>
                        <a:rPr lang="it-IT" sz="1400" b="1" i="0" u="none" strike="noStrike" cap="none" dirty="0">
                          <a:solidFill>
                            <a:srgbClr val="000000"/>
                          </a:solidFill>
                          <a:effectLst/>
                          <a:latin typeface="Arial"/>
                          <a:ea typeface="Arial"/>
                          <a:cs typeface="Arial"/>
                          <a:sym typeface="Arial"/>
                        </a:rPr>
                        <a:t>StorageConnection</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interpone tra i sottosistemi ed il sottosistema di Storage.</a:t>
                      </a:r>
                      <a:endParaRPr lang="it-IT" dirty="0"/>
                    </a:p>
                  </a:txBody>
                  <a:tcPr anchor="ctr"/>
                </a:tc>
                <a:extLst>
                  <a:ext uri="{0D108BD9-81ED-4DB2-BD59-A6C34878D82A}">
                    <a16:rowId xmlns:a16="http://schemas.microsoft.com/office/drawing/2014/main" val="2848776889"/>
                  </a:ext>
                </a:extLst>
              </a:tr>
              <a:tr h="370840">
                <a:tc>
                  <a:txBody>
                    <a:bodyPr/>
                    <a:lstStyle/>
                    <a:p>
                      <a:pPr algn="ctr"/>
                      <a:r>
                        <a:rPr lang="it-IT" sz="1400" b="1" i="0" u="none" strike="noStrike" cap="none" dirty="0">
                          <a:solidFill>
                            <a:srgbClr val="000000"/>
                          </a:solidFill>
                          <a:effectLst/>
                          <a:latin typeface="Arial"/>
                          <a:ea typeface="Arial"/>
                          <a:cs typeface="Arial"/>
                          <a:sym typeface="Arial"/>
                        </a:rPr>
                        <a:t>Storage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della gestione dei dati persistenti con un database.</a:t>
                      </a:r>
                      <a:endParaRPr lang="it-IT" dirty="0"/>
                    </a:p>
                  </a:txBody>
                  <a:tcPr anchor="ctr"/>
                </a:tc>
                <a:extLst>
                  <a:ext uri="{0D108BD9-81ED-4DB2-BD59-A6C34878D82A}">
                    <a16:rowId xmlns:a16="http://schemas.microsoft.com/office/drawing/2014/main" val="2831124454"/>
                  </a:ext>
                </a:extLst>
              </a:tr>
            </a:tbl>
          </a:graphicData>
        </a:graphic>
      </p:graphicFrame>
    </p:spTree>
    <p:extLst>
      <p:ext uri="{BB962C8B-B14F-4D97-AF65-F5344CB8AC3E}">
        <p14:creationId xmlns:p14="http://schemas.microsoft.com/office/powerpoint/2010/main" val="3793553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Component Diagram</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3074" name="Picture 2">
            <a:extLst>
              <a:ext uri="{FF2B5EF4-FFF2-40B4-BE49-F238E27FC236}">
                <a16:creationId xmlns:a16="http://schemas.microsoft.com/office/drawing/2014/main" id="{DEE94700-15A4-5D8D-7A01-28D95754B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86400"/>
            <a:ext cx="3985260" cy="398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19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2418255"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01</a:t>
            </a:r>
            <a:endParaRPr b="1" dirty="0"/>
          </a:p>
        </p:txBody>
      </p:sp>
      <p:sp>
        <p:nvSpPr>
          <p:cNvPr id="362" name="Google Shape;362;p39"/>
          <p:cNvSpPr txBox="1">
            <a:spLocks noGrp="1"/>
          </p:cNvSpPr>
          <p:nvPr>
            <p:ph type="title" idx="2"/>
          </p:nvPr>
        </p:nvSpPr>
        <p:spPr>
          <a:xfrm>
            <a:off x="640155" y="1941825"/>
            <a:ext cx="43200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RAD</a:t>
            </a:r>
            <a:endParaRPr dirty="0"/>
          </a:p>
        </p:txBody>
      </p:sp>
      <p:sp>
        <p:nvSpPr>
          <p:cNvPr id="363" name="Google Shape;363;p39"/>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Requirements Analysis Document </a:t>
            </a:r>
            <a:endParaRPr dirty="0"/>
          </a:p>
        </p:txBody>
      </p:sp>
      <p:sp>
        <p:nvSpPr>
          <p:cNvPr id="364" name="Google Shape;364;p39"/>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Indice dei </a:t>
            </a:r>
            <a:r>
              <a:rPr lang="en" b="1" dirty="0"/>
              <a:t>contenuti</a:t>
            </a:r>
            <a:endParaRPr b="1" dirty="0"/>
          </a:p>
        </p:txBody>
      </p:sp>
      <p:sp>
        <p:nvSpPr>
          <p:cNvPr id="365" name="Google Shape;365;p39"/>
          <p:cNvSpPr txBox="1">
            <a:spLocks noGrp="1"/>
          </p:cNvSpPr>
          <p:nvPr>
            <p:ph type="title" idx="3"/>
          </p:nvPr>
        </p:nvSpPr>
        <p:spPr>
          <a:xfrm rot="2701">
            <a:off x="2418255" y="3017839"/>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03</a:t>
            </a:r>
            <a:endParaRPr b="1" dirty="0"/>
          </a:p>
        </p:txBody>
      </p:sp>
      <p:sp>
        <p:nvSpPr>
          <p:cNvPr id="366" name="Google Shape;366;p39"/>
          <p:cNvSpPr txBox="1">
            <a:spLocks noGrp="1"/>
          </p:cNvSpPr>
          <p:nvPr>
            <p:ph type="title" idx="4"/>
          </p:nvPr>
        </p:nvSpPr>
        <p:spPr>
          <a:xfrm>
            <a:off x="1243944" y="366107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it-IT" dirty="0"/>
              <a:t>Testing Funzionale</a:t>
            </a:r>
            <a:endParaRPr dirty="0"/>
          </a:p>
        </p:txBody>
      </p:sp>
      <p:sp>
        <p:nvSpPr>
          <p:cNvPr id="367" name="Google Shape;367;p39"/>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Test Plan, Test Case Specification, Test Summary Report, Test Incident Report</a:t>
            </a:r>
            <a:endParaRPr dirty="0"/>
          </a:p>
        </p:txBody>
      </p:sp>
      <p:sp>
        <p:nvSpPr>
          <p:cNvPr id="368" name="Google Shape;368;p39"/>
          <p:cNvSpPr txBox="1">
            <a:spLocks noGrp="1"/>
          </p:cNvSpPr>
          <p:nvPr>
            <p:ph type="title" idx="6"/>
          </p:nvPr>
        </p:nvSpPr>
        <p:spPr>
          <a:xfrm rot="2701">
            <a:off x="5961866"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69" name="Google Shape;369;p39"/>
          <p:cNvSpPr txBox="1">
            <a:spLocks noGrp="1"/>
          </p:cNvSpPr>
          <p:nvPr>
            <p:ph type="title" idx="7"/>
          </p:nvPr>
        </p:nvSpPr>
        <p:spPr>
          <a:xfrm>
            <a:off x="4787556" y="194182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SDD</a:t>
            </a:r>
            <a:endParaRPr dirty="0"/>
          </a:p>
        </p:txBody>
      </p:sp>
      <p:sp>
        <p:nvSpPr>
          <p:cNvPr id="370" name="Google Shape;370;p39"/>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System Design Document</a:t>
            </a:r>
            <a:endParaRPr dirty="0"/>
          </a:p>
        </p:txBody>
      </p:sp>
      <p:sp>
        <p:nvSpPr>
          <p:cNvPr id="371" name="Google Shape;371;p39"/>
          <p:cNvSpPr txBox="1">
            <a:spLocks noGrp="1"/>
          </p:cNvSpPr>
          <p:nvPr>
            <p:ph type="title" idx="9"/>
          </p:nvPr>
        </p:nvSpPr>
        <p:spPr>
          <a:xfrm rot="2701">
            <a:off x="5961912" y="3017841"/>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72" name="Google Shape;372;p39"/>
          <p:cNvSpPr txBox="1">
            <a:spLocks noGrp="1"/>
          </p:cNvSpPr>
          <p:nvPr>
            <p:ph type="title" idx="13"/>
          </p:nvPr>
        </p:nvSpPr>
        <p:spPr>
          <a:xfrm>
            <a:off x="4787556" y="3661002"/>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ODD</a:t>
            </a:r>
            <a:endParaRPr dirty="0"/>
          </a:p>
        </p:txBody>
      </p:sp>
      <p:sp>
        <p:nvSpPr>
          <p:cNvPr id="373" name="Google Shape;373;p39"/>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Object Design Document</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Architettura del Sistema (Three-Tier)</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4098" name="Picture 2">
            <a:extLst>
              <a:ext uri="{FF2B5EF4-FFF2-40B4-BE49-F238E27FC236}">
                <a16:creationId xmlns:a16="http://schemas.microsoft.com/office/drawing/2014/main" id="{190B1EF9-6810-E9FF-BEA9-377A8363C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291" y="1432800"/>
            <a:ext cx="6017418" cy="3663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391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098" name="Picture 2">
            <a:extLst>
              <a:ext uri="{FF2B5EF4-FFF2-40B4-BE49-F238E27FC236}">
                <a16:creationId xmlns:a16="http://schemas.microsoft.com/office/drawing/2014/main" id="{190B1EF9-6810-E9FF-BEA9-377A8363C789}"/>
              </a:ext>
            </a:extLst>
          </p:cNvPr>
          <p:cNvPicPr>
            <a:picLocks noChangeAspect="1" noChangeArrowheads="1"/>
          </p:cNvPicPr>
          <p:nvPr/>
        </p:nvPicPr>
        <p:blipFill>
          <a:blip r:embed="rId3"/>
          <a:srcRect/>
          <a:stretch/>
        </p:blipFill>
        <p:spPr bwMode="auto">
          <a:xfrm>
            <a:off x="4572000" y="540000"/>
            <a:ext cx="3852000" cy="4278824"/>
          </a:xfrm>
          <a:prstGeom prst="rect">
            <a:avLst/>
          </a:prstGeom>
          <a:noFill/>
          <a:extLst>
            <a:ext uri="{909E8E84-426E-40DD-AFC4-6F175D3DCCD1}">
              <a14:hiddenFill xmlns:a14="http://schemas.microsoft.com/office/drawing/2010/main">
                <a:solidFill>
                  <a:srgbClr val="FFFFFF"/>
                </a:solidFill>
              </a14:hiddenFill>
            </a:ext>
          </a:extLst>
        </p:spPr>
      </p:pic>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Deployment Diagram</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2170467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Modello ER</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4" name="CasellaDiTesto 3">
            <a:extLst>
              <a:ext uri="{FF2B5EF4-FFF2-40B4-BE49-F238E27FC236}">
                <a16:creationId xmlns:a16="http://schemas.microsoft.com/office/drawing/2014/main" id="{439D201A-EAC8-F210-0871-6C498BE6815D}"/>
              </a:ext>
            </a:extLst>
          </p:cNvPr>
          <p:cNvSpPr txBox="1"/>
          <p:nvPr/>
        </p:nvSpPr>
        <p:spPr>
          <a:xfrm>
            <a:off x="796200" y="3352800"/>
            <a:ext cx="2648040" cy="1323439"/>
          </a:xfrm>
          <a:prstGeom prst="rect">
            <a:avLst/>
          </a:prstGeom>
          <a:noFill/>
        </p:spPr>
        <p:txBody>
          <a:bodyPr wrap="square" rtlCol="0">
            <a:spAutoFit/>
          </a:bodyPr>
          <a:lstStyle/>
          <a:p>
            <a:r>
              <a:rPr lang="it-IT" sz="4000" b="1" dirty="0">
                <a:highlight>
                  <a:srgbClr val="FFFF00"/>
                </a:highlight>
              </a:rPr>
              <a:t>Da verificare</a:t>
            </a:r>
          </a:p>
        </p:txBody>
      </p:sp>
    </p:spTree>
    <p:extLst>
      <p:ext uri="{BB962C8B-B14F-4D97-AF65-F5344CB8AC3E}">
        <p14:creationId xmlns:p14="http://schemas.microsoft.com/office/powerpoint/2010/main" val="34928917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ER ristrutturato</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4" name="CasellaDiTesto 3">
            <a:extLst>
              <a:ext uri="{FF2B5EF4-FFF2-40B4-BE49-F238E27FC236}">
                <a16:creationId xmlns:a16="http://schemas.microsoft.com/office/drawing/2014/main" id="{439D201A-EAC8-F210-0871-6C498BE6815D}"/>
              </a:ext>
            </a:extLst>
          </p:cNvPr>
          <p:cNvSpPr txBox="1"/>
          <p:nvPr/>
        </p:nvSpPr>
        <p:spPr>
          <a:xfrm>
            <a:off x="796200" y="3352800"/>
            <a:ext cx="2648040" cy="1323439"/>
          </a:xfrm>
          <a:prstGeom prst="rect">
            <a:avLst/>
          </a:prstGeom>
          <a:noFill/>
        </p:spPr>
        <p:txBody>
          <a:bodyPr wrap="square" rtlCol="0">
            <a:spAutoFit/>
          </a:bodyPr>
          <a:lstStyle/>
          <a:p>
            <a:r>
              <a:rPr lang="it-IT" sz="4000" b="1" dirty="0">
                <a:highlight>
                  <a:srgbClr val="FFFF00"/>
                </a:highlight>
              </a:rPr>
              <a:t>Da verificare</a:t>
            </a:r>
          </a:p>
        </p:txBody>
      </p:sp>
    </p:spTree>
    <p:extLst>
      <p:ext uri="{BB962C8B-B14F-4D97-AF65-F5344CB8AC3E}">
        <p14:creationId xmlns:p14="http://schemas.microsoft.com/office/powerpoint/2010/main" val="34885469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Schema logico</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4" name="CasellaDiTesto 3">
            <a:extLst>
              <a:ext uri="{FF2B5EF4-FFF2-40B4-BE49-F238E27FC236}">
                <a16:creationId xmlns:a16="http://schemas.microsoft.com/office/drawing/2014/main" id="{439D201A-EAC8-F210-0871-6C498BE6815D}"/>
              </a:ext>
            </a:extLst>
          </p:cNvPr>
          <p:cNvSpPr txBox="1"/>
          <p:nvPr/>
        </p:nvSpPr>
        <p:spPr>
          <a:xfrm>
            <a:off x="796200" y="3352800"/>
            <a:ext cx="2648040" cy="1323439"/>
          </a:xfrm>
          <a:prstGeom prst="rect">
            <a:avLst/>
          </a:prstGeom>
          <a:noFill/>
        </p:spPr>
        <p:txBody>
          <a:bodyPr wrap="square" rtlCol="0">
            <a:spAutoFit/>
          </a:bodyPr>
          <a:lstStyle/>
          <a:p>
            <a:r>
              <a:rPr lang="it-IT" sz="4000" b="1" dirty="0">
                <a:highlight>
                  <a:srgbClr val="FFFF00"/>
                </a:highlight>
              </a:rPr>
              <a:t>Da verificare</a:t>
            </a:r>
          </a:p>
        </p:txBody>
      </p:sp>
    </p:spTree>
    <p:extLst>
      <p:ext uri="{BB962C8B-B14F-4D97-AF65-F5344CB8AC3E}">
        <p14:creationId xmlns:p14="http://schemas.microsoft.com/office/powerpoint/2010/main" val="20977861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398586406"/>
              </p:ext>
            </p:extLst>
          </p:nvPr>
        </p:nvGraphicFramePr>
        <p:xfrm>
          <a:off x="720000" y="1188000"/>
          <a:ext cx="7704000" cy="3642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Registrazione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a:solidFill>
                            <a:srgbClr val="000000"/>
                          </a:solidFill>
                          <a:effectLst/>
                          <a:latin typeface="Arial"/>
                          <a:ea typeface="Arial"/>
                          <a:cs typeface="Arial"/>
                          <a:sym typeface="Arial"/>
                        </a:rPr>
                        <a:t>Login</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Login</a:t>
                      </a:r>
                      <a:endParaRPr lang="it-IT" b="0" dirty="0">
                        <a:solidFill>
                          <a:schemeClr val="tx1"/>
                        </a:solidFill>
                      </a:endParaRPr>
                    </a:p>
                  </a:txBody>
                  <a:tcPr anchor="ctr">
                    <a:noFill/>
                  </a:tcPr>
                </a:tc>
                <a:extLst>
                  <a:ext uri="{0D108BD9-81ED-4DB2-BD59-A6C34878D82A}">
                    <a16:rowId xmlns:a16="http://schemas.microsoft.com/office/drawing/2014/main" val="4085699287"/>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AreaPersonale</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Logout</a:t>
                      </a:r>
                    </a:p>
                    <a:p>
                      <a:pPr algn="l"/>
                      <a:r>
                        <a:rPr lang="it-IT" sz="1400" b="0" i="0" u="none" strike="noStrike" cap="none" dirty="0" err="1">
                          <a:solidFill>
                            <a:srgbClr val="000000"/>
                          </a:solidFill>
                          <a:effectLst/>
                          <a:latin typeface="Arial"/>
                          <a:ea typeface="Arial"/>
                          <a:cs typeface="Arial"/>
                          <a:sym typeface="Arial"/>
                        </a:rPr>
                        <a:t>VisualizzaAreaPersonale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ModificaAreaPersonale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CancellazioneAccount</a:t>
                      </a:r>
                      <a:endParaRPr lang="it-IT" b="0" dirty="0">
                        <a:solidFill>
                          <a:schemeClr val="tx1"/>
                        </a:solidFill>
                      </a:endParaRPr>
                    </a:p>
                  </a:txBody>
                  <a:tcPr anchor="ctr">
                    <a:noFill/>
                  </a:tcPr>
                </a:tc>
                <a:extLst>
                  <a:ext uri="{0D108BD9-81ED-4DB2-BD59-A6C34878D82A}">
                    <a16:rowId xmlns:a16="http://schemas.microsoft.com/office/drawing/2014/main" val="241848033"/>
                  </a:ext>
                </a:extLst>
              </a:tr>
              <a:tr h="370840">
                <a:tc>
                  <a:txBody>
                    <a:bodyPr/>
                    <a:lstStyle/>
                    <a:p>
                      <a:pPr algn="l"/>
                      <a:r>
                        <a:rPr lang="it-IT" sz="1400" b="0" i="0" u="none" strike="noStrike" cap="none" dirty="0">
                          <a:solidFill>
                            <a:srgbClr val="000000"/>
                          </a:solidFill>
                          <a:effectLst/>
                          <a:latin typeface="Arial"/>
                          <a:ea typeface="Arial"/>
                          <a:cs typeface="Arial"/>
                          <a:sym typeface="Arial"/>
                        </a:rPr>
                        <a:t>Libreria</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CreaLibreria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EliminaLibreria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AggiungiLibro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RimuoviLibro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AggiungiLibroPreferiti</a:t>
                      </a:r>
                      <a:endParaRPr lang="it-IT" b="0" dirty="0">
                        <a:solidFill>
                          <a:schemeClr val="tx1"/>
                        </a:solidFill>
                      </a:endParaRPr>
                    </a:p>
                  </a:txBody>
                  <a:tcPr anchor="ctr">
                    <a:noFill/>
                  </a:tcPr>
                </a:tc>
                <a:extLst>
                  <a:ext uri="{0D108BD9-81ED-4DB2-BD59-A6C34878D82A}">
                    <a16:rowId xmlns:a16="http://schemas.microsoft.com/office/drawing/2014/main" val="2160649802"/>
                  </a:ext>
                </a:extLst>
              </a:tr>
            </a:tbl>
          </a:graphicData>
        </a:graphic>
      </p:graphicFrame>
    </p:spTree>
    <p:extLst>
      <p:ext uri="{BB962C8B-B14F-4D97-AF65-F5344CB8AC3E}">
        <p14:creationId xmlns:p14="http://schemas.microsoft.com/office/powerpoint/2010/main" val="22364481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288276981"/>
              </p:ext>
            </p:extLst>
          </p:nvPr>
        </p:nvGraphicFramePr>
        <p:xfrm>
          <a:off x="720000" y="1188000"/>
          <a:ext cx="7704000" cy="3754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Libro</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RicercaLibro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VisualizzaSchedaLibro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InserimentoLibroManualmente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ModificaDatiLibroManualmente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ImpostaObiettivoLettura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ImpostaSegnalibroLettura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ImpostaSezioneAppunti</a:t>
                      </a:r>
                      <a:endParaRPr lang="it-IT" sz="1400" b="0" i="0" u="none" strike="noStrike" cap="none" dirty="0">
                        <a:solidFill>
                          <a:srgbClr val="000000"/>
                        </a:solidFill>
                        <a:effectLst/>
                        <a:latin typeface="Arial"/>
                        <a:ea typeface="Arial"/>
                        <a:cs typeface="Arial"/>
                        <a:sym typeface="Arial"/>
                      </a:endParaRPr>
                    </a:p>
                    <a:p>
                      <a:pPr algn="l"/>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a:solidFill>
                            <a:srgbClr val="000000"/>
                          </a:solidFill>
                          <a:effectLst/>
                          <a:latin typeface="Arial"/>
                          <a:ea typeface="Arial"/>
                          <a:cs typeface="Arial"/>
                          <a:sym typeface="Arial"/>
                        </a:rPr>
                        <a:t>Recensione</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CreaRecensione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InserisciRecensione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VisualizzaRecensioniUtente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EliminaRecensione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InserisciFeedbackRecensione</a:t>
                      </a:r>
                      <a:endParaRPr lang="it-IT" b="0" dirty="0">
                        <a:solidFill>
                          <a:schemeClr val="tx1"/>
                        </a:solidFill>
                      </a:endParaRPr>
                    </a:p>
                  </a:txBody>
                  <a:tcPr anchor="ctr">
                    <a:noFill/>
                  </a:tcPr>
                </a:tc>
                <a:extLst>
                  <a:ext uri="{0D108BD9-81ED-4DB2-BD59-A6C34878D82A}">
                    <a16:rowId xmlns:a16="http://schemas.microsoft.com/office/drawing/2014/main" val="4085699287"/>
                  </a:ext>
                </a:extLst>
              </a:tr>
            </a:tbl>
          </a:graphicData>
        </a:graphic>
      </p:graphicFrame>
    </p:spTree>
    <p:extLst>
      <p:ext uri="{BB962C8B-B14F-4D97-AF65-F5344CB8AC3E}">
        <p14:creationId xmlns:p14="http://schemas.microsoft.com/office/powerpoint/2010/main" val="3566852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2932113575"/>
              </p:ext>
            </p:extLst>
          </p:nvPr>
        </p:nvGraphicFramePr>
        <p:xfrm>
          <a:off x="720000" y="1188000"/>
          <a:ext cx="7704000" cy="14071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Classifica</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VisualizzaClassifica</a:t>
                      </a:r>
                      <a:r>
                        <a:rPr lang="it-IT" sz="1400" b="0" i="0" u="none" strike="noStrike" cap="none" dirty="0">
                          <a:solidFill>
                            <a:srgbClr val="000000"/>
                          </a:solidFill>
                          <a:effectLst/>
                          <a:latin typeface="Arial"/>
                          <a:ea typeface="Arial"/>
                          <a:cs typeface="Arial"/>
                          <a:sym typeface="Arial"/>
                        </a:rPr>
                        <a:t> </a:t>
                      </a:r>
                      <a:r>
                        <a:rPr lang="it-IT" sz="1400" b="0" i="0" u="none" strike="noStrike" cap="none" dirty="0" err="1">
                          <a:solidFill>
                            <a:srgbClr val="000000"/>
                          </a:solidFill>
                          <a:effectLst/>
                          <a:latin typeface="Arial"/>
                          <a:ea typeface="Arial"/>
                          <a:cs typeface="Arial"/>
                          <a:sym typeface="Arial"/>
                        </a:rPr>
                        <a:t>VisualizzaAggiornamentoClassifica</a:t>
                      </a:r>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LibriConsigliati</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VisualizzaLibriSuggeriti</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RimuoviSuggerimenti</a:t>
                      </a:r>
                      <a:endParaRPr lang="it-IT" b="0" dirty="0">
                        <a:solidFill>
                          <a:schemeClr val="tx1"/>
                        </a:solidFill>
                      </a:endParaRPr>
                    </a:p>
                  </a:txBody>
                  <a:tcPr anchor="ctr">
                    <a:noFill/>
                  </a:tcPr>
                </a:tc>
                <a:extLst>
                  <a:ext uri="{0D108BD9-81ED-4DB2-BD59-A6C34878D82A}">
                    <a16:rowId xmlns:a16="http://schemas.microsoft.com/office/drawing/2014/main" val="4085699287"/>
                  </a:ext>
                </a:extLst>
              </a:tr>
            </a:tbl>
          </a:graphicData>
        </a:graphic>
      </p:graphicFrame>
    </p:spTree>
    <p:extLst>
      <p:ext uri="{BB962C8B-B14F-4D97-AF65-F5344CB8AC3E}">
        <p14:creationId xmlns:p14="http://schemas.microsoft.com/office/powerpoint/2010/main" val="21518262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3637967494"/>
              </p:ext>
            </p:extLst>
          </p:nvPr>
        </p:nvGraphicFramePr>
        <p:xfrm>
          <a:off x="720000" y="1188000"/>
          <a:ext cx="7704000" cy="327152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6393379"/>
                    </a:ext>
                  </a:extLst>
                </a:gridCol>
                <a:gridCol w="3181380">
                  <a:extLst>
                    <a:ext uri="{9D8B030D-6E8A-4147-A177-3AD203B41FA5}">
                      <a16:colId xmlns:a16="http://schemas.microsoft.com/office/drawing/2014/main" val="4202057215"/>
                    </a:ext>
                  </a:extLst>
                </a:gridCol>
                <a:gridCol w="19546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Registrazione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tc>
                  <a:txBody>
                    <a:bodyPr/>
                    <a:lstStyle/>
                    <a:p>
                      <a:pPr algn="l"/>
                      <a:r>
                        <a:rPr lang="it-IT" b="0" dirty="0" err="1">
                          <a:solidFill>
                            <a:schemeClr val="tx1"/>
                          </a:solidFill>
                        </a:rPr>
                        <a:t>RegistrazioneLettore</a:t>
                      </a:r>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AreaPersonale</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Logout</a:t>
                      </a:r>
                    </a:p>
                    <a:p>
                      <a:pPr algn="l"/>
                      <a:r>
                        <a:rPr lang="it-IT" sz="1400" b="0" i="0" u="none" strike="noStrike" cap="none" dirty="0" err="1">
                          <a:solidFill>
                            <a:srgbClr val="000000"/>
                          </a:solidFill>
                          <a:effectLst/>
                          <a:latin typeface="Arial"/>
                          <a:ea typeface="Arial"/>
                          <a:cs typeface="Arial"/>
                          <a:sym typeface="Arial"/>
                        </a:rPr>
                        <a:t>VisualizzaAreaPersonale</a:t>
                      </a:r>
                      <a:r>
                        <a:rPr lang="it-IT" sz="1400" b="0" i="0" u="none" strike="noStrike" cap="none" dirty="0">
                          <a:solidFill>
                            <a:srgbClr val="000000"/>
                          </a:solidFill>
                          <a:effectLst/>
                          <a:latin typeface="Arial"/>
                          <a:ea typeface="Arial"/>
                          <a:cs typeface="Arial"/>
                          <a:sym typeface="Arial"/>
                        </a:rPr>
                        <a:t> </a:t>
                      </a:r>
                    </a:p>
                    <a:p>
                      <a:pPr algn="l"/>
                      <a:r>
                        <a:rPr lang="it-IT" sz="1400" b="0" i="0" u="none" strike="noStrike" cap="none" dirty="0" err="1">
                          <a:solidFill>
                            <a:srgbClr val="000000"/>
                          </a:solidFill>
                          <a:effectLst/>
                          <a:latin typeface="Arial"/>
                          <a:ea typeface="Arial"/>
                          <a:cs typeface="Arial"/>
                          <a:sym typeface="Arial"/>
                        </a:rPr>
                        <a:t>ModificaAreaPersonale</a:t>
                      </a:r>
                      <a:r>
                        <a:rPr lang="it-IT" sz="1400" b="0" i="0" u="none" strike="noStrike" cap="none" dirty="0">
                          <a:solidFill>
                            <a:srgbClr val="000000"/>
                          </a:solidFill>
                          <a:effectLst/>
                          <a:latin typeface="Arial"/>
                          <a:ea typeface="Arial"/>
                          <a:cs typeface="Arial"/>
                          <a:sym typeface="Arial"/>
                        </a:rPr>
                        <a:t> </a:t>
                      </a:r>
                    </a:p>
                    <a:p>
                      <a:pPr algn="l"/>
                      <a:r>
                        <a:rPr lang="it-IT" sz="1400" b="0" i="0" u="none" strike="noStrike" cap="none" dirty="0" err="1">
                          <a:solidFill>
                            <a:srgbClr val="000000"/>
                          </a:solidFill>
                          <a:effectLst/>
                          <a:latin typeface="Arial"/>
                          <a:ea typeface="Arial"/>
                          <a:cs typeface="Arial"/>
                          <a:sym typeface="Arial"/>
                        </a:rPr>
                        <a:t>CancellazioneAccount</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4085699287"/>
                  </a:ext>
                </a:extLst>
              </a:tr>
              <a:tr h="370840">
                <a:tc>
                  <a:txBody>
                    <a:bodyPr/>
                    <a:lstStyle/>
                    <a:p>
                      <a:pPr algn="l"/>
                      <a:r>
                        <a:rPr lang="it-IT" b="0" dirty="0">
                          <a:solidFill>
                            <a:schemeClr val="tx1"/>
                          </a:solidFill>
                        </a:rPr>
                        <a:t>Libreria</a:t>
                      </a:r>
                    </a:p>
                  </a:txBody>
                  <a:tcPr anchor="ctr">
                    <a:noFill/>
                  </a:tcPr>
                </a:tc>
                <a:tc>
                  <a:txBody>
                    <a:bodyPr/>
                    <a:lstStyle/>
                    <a:p>
                      <a:pPr algn="l"/>
                      <a:r>
                        <a:rPr lang="it-IT" b="0" dirty="0" err="1">
                          <a:solidFill>
                            <a:schemeClr val="tx1"/>
                          </a:solidFill>
                        </a:rPr>
                        <a:t>CreaLibreria</a:t>
                      </a:r>
                      <a:r>
                        <a:rPr lang="it-IT" b="0" dirty="0">
                          <a:solidFill>
                            <a:schemeClr val="tx1"/>
                          </a:solidFill>
                        </a:rPr>
                        <a:t> </a:t>
                      </a:r>
                    </a:p>
                    <a:p>
                      <a:pPr algn="l"/>
                      <a:r>
                        <a:rPr lang="it-IT" b="0" dirty="0" err="1">
                          <a:solidFill>
                            <a:schemeClr val="tx1"/>
                          </a:solidFill>
                        </a:rPr>
                        <a:t>VisualizzaLibreria</a:t>
                      </a:r>
                      <a:r>
                        <a:rPr lang="it-IT" b="0" dirty="0">
                          <a:solidFill>
                            <a:schemeClr val="tx1"/>
                          </a:solidFill>
                        </a:rPr>
                        <a:t> </a:t>
                      </a:r>
                    </a:p>
                    <a:p>
                      <a:pPr algn="l"/>
                      <a:r>
                        <a:rPr lang="it-IT" b="0" dirty="0" err="1">
                          <a:solidFill>
                            <a:schemeClr val="tx1"/>
                          </a:solidFill>
                        </a:rPr>
                        <a:t>ModificaLibreria</a:t>
                      </a:r>
                      <a:r>
                        <a:rPr lang="it-IT" b="0" dirty="0">
                          <a:solidFill>
                            <a:schemeClr val="tx1"/>
                          </a:solidFill>
                        </a:rPr>
                        <a:t> </a:t>
                      </a:r>
                    </a:p>
                    <a:p>
                      <a:pPr algn="l"/>
                      <a:r>
                        <a:rPr lang="it-IT" b="0" dirty="0" err="1">
                          <a:solidFill>
                            <a:schemeClr val="tx1"/>
                          </a:solidFill>
                        </a:rPr>
                        <a:t>EliminaLibreria</a:t>
                      </a:r>
                      <a:r>
                        <a:rPr lang="it-IT" b="0" dirty="0">
                          <a:solidFill>
                            <a:schemeClr val="tx1"/>
                          </a:solidFill>
                        </a:rPr>
                        <a:t> </a:t>
                      </a:r>
                    </a:p>
                    <a:p>
                      <a:pPr algn="l"/>
                      <a:r>
                        <a:rPr lang="it-IT" b="0" dirty="0" err="1">
                          <a:solidFill>
                            <a:schemeClr val="tx1"/>
                          </a:solidFill>
                        </a:rPr>
                        <a:t>AggiungiLibro</a:t>
                      </a:r>
                      <a:r>
                        <a:rPr lang="it-IT" b="0" dirty="0">
                          <a:solidFill>
                            <a:schemeClr val="tx1"/>
                          </a:solidFill>
                        </a:rPr>
                        <a:t> </a:t>
                      </a:r>
                    </a:p>
                    <a:p>
                      <a:pPr algn="l"/>
                      <a:r>
                        <a:rPr lang="it-IT" b="0" dirty="0" err="1">
                          <a:solidFill>
                            <a:schemeClr val="tx1"/>
                          </a:solidFill>
                        </a:rPr>
                        <a:t>RimuoviLibro</a:t>
                      </a:r>
                      <a:r>
                        <a:rPr lang="it-IT" b="0" dirty="0">
                          <a:solidFill>
                            <a:schemeClr val="tx1"/>
                          </a:solidFill>
                        </a:rPr>
                        <a:t> </a:t>
                      </a:r>
                    </a:p>
                    <a:p>
                      <a:pPr algn="l"/>
                      <a:r>
                        <a:rPr lang="it-IT" b="0" dirty="0" err="1">
                          <a:solidFill>
                            <a:schemeClr val="tx1"/>
                          </a:solidFill>
                        </a:rPr>
                        <a:t>AggiungiLibroPreferiti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1450120236"/>
                  </a:ext>
                </a:extLst>
              </a:tr>
            </a:tbl>
          </a:graphicData>
        </a:graphic>
      </p:graphicFrame>
    </p:spTree>
    <p:extLst>
      <p:ext uri="{BB962C8B-B14F-4D97-AF65-F5344CB8AC3E}">
        <p14:creationId xmlns:p14="http://schemas.microsoft.com/office/powerpoint/2010/main" val="78196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1776320613"/>
              </p:ext>
            </p:extLst>
          </p:nvPr>
        </p:nvGraphicFramePr>
        <p:xfrm>
          <a:off x="720000" y="1188000"/>
          <a:ext cx="7704000" cy="354076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6393379"/>
                    </a:ext>
                  </a:extLst>
                </a:gridCol>
                <a:gridCol w="3181380">
                  <a:extLst>
                    <a:ext uri="{9D8B030D-6E8A-4147-A177-3AD203B41FA5}">
                      <a16:colId xmlns:a16="http://schemas.microsoft.com/office/drawing/2014/main" val="4202057215"/>
                    </a:ext>
                  </a:extLst>
                </a:gridCol>
                <a:gridCol w="19546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b="0" dirty="0">
                          <a:solidFill>
                            <a:schemeClr val="tx1"/>
                          </a:solidFill>
                        </a:rPr>
                        <a:t>Libro</a:t>
                      </a:r>
                    </a:p>
                  </a:txBody>
                  <a:tcPr anchor="ctr">
                    <a:noFill/>
                  </a:tcPr>
                </a:tc>
                <a:tc>
                  <a:txBody>
                    <a:bodyPr/>
                    <a:lstStyle/>
                    <a:p>
                      <a:pPr algn="l"/>
                      <a:r>
                        <a:rPr lang="it-IT" b="0" dirty="0" err="1">
                          <a:solidFill>
                            <a:schemeClr val="tx1"/>
                          </a:solidFill>
                        </a:rPr>
                        <a:t>RicercaLibro</a:t>
                      </a:r>
                      <a:r>
                        <a:rPr lang="it-IT" b="0" dirty="0">
                          <a:solidFill>
                            <a:schemeClr val="tx1"/>
                          </a:solidFill>
                        </a:rPr>
                        <a:t> </a:t>
                      </a:r>
                    </a:p>
                    <a:p>
                      <a:pPr algn="l"/>
                      <a:r>
                        <a:rPr lang="it-IT" b="0" dirty="0" err="1">
                          <a:solidFill>
                            <a:schemeClr val="tx1"/>
                          </a:solidFill>
                        </a:rPr>
                        <a:t>VisualizzaSchedaLibro</a:t>
                      </a:r>
                      <a:r>
                        <a:rPr lang="it-IT" b="0" dirty="0">
                          <a:solidFill>
                            <a:schemeClr val="tx1"/>
                          </a:solidFill>
                        </a:rPr>
                        <a:t> </a:t>
                      </a:r>
                    </a:p>
                    <a:p>
                      <a:pPr algn="l"/>
                      <a:r>
                        <a:rPr lang="it-IT" b="0" dirty="0" err="1">
                          <a:solidFill>
                            <a:schemeClr val="tx1"/>
                          </a:solidFill>
                        </a:rPr>
                        <a:t>InserimentoLibroManualmente</a:t>
                      </a:r>
                      <a:r>
                        <a:rPr lang="it-IT" b="0" dirty="0">
                          <a:solidFill>
                            <a:schemeClr val="tx1"/>
                          </a:solidFill>
                        </a:rPr>
                        <a:t> </a:t>
                      </a:r>
                    </a:p>
                    <a:p>
                      <a:pPr algn="l"/>
                      <a:r>
                        <a:rPr lang="it-IT" b="0" dirty="0" err="1">
                          <a:solidFill>
                            <a:schemeClr val="tx1"/>
                          </a:solidFill>
                        </a:rPr>
                        <a:t>ModificaDatiLibroManualmente</a:t>
                      </a:r>
                      <a:endParaRPr lang="it-IT" b="0" dirty="0">
                        <a:solidFill>
                          <a:schemeClr val="tx1"/>
                        </a:solidFill>
                      </a:endParaRPr>
                    </a:p>
                    <a:p>
                      <a:pPr algn="l"/>
                      <a:r>
                        <a:rPr lang="it-IT" b="0" dirty="0" err="1">
                          <a:solidFill>
                            <a:schemeClr val="tx1"/>
                          </a:solidFill>
                        </a:rPr>
                        <a:t>ImpostaObiettivoLettura</a:t>
                      </a:r>
                      <a:endParaRPr lang="it-IT" b="0" dirty="0">
                        <a:solidFill>
                          <a:schemeClr val="tx1"/>
                        </a:solidFill>
                      </a:endParaRPr>
                    </a:p>
                    <a:p>
                      <a:pPr algn="l"/>
                      <a:r>
                        <a:rPr lang="it-IT" b="0" dirty="0" err="1">
                          <a:solidFill>
                            <a:schemeClr val="tx1"/>
                          </a:solidFill>
                        </a:rPr>
                        <a:t>ImpostaSegnalibroLettura</a:t>
                      </a:r>
                      <a:endParaRPr lang="it-IT" b="0" dirty="0">
                        <a:solidFill>
                          <a:schemeClr val="tx1"/>
                        </a:solidFill>
                      </a:endParaRPr>
                    </a:p>
                    <a:p>
                      <a:pPr algn="l"/>
                      <a:r>
                        <a:rPr lang="it-IT" b="0" dirty="0" err="1">
                          <a:solidFill>
                            <a:schemeClr val="tx1"/>
                          </a:solidFill>
                        </a:rPr>
                        <a:t>ImpostaSezioneAppunti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1450120236"/>
                  </a:ext>
                </a:extLst>
              </a:tr>
              <a:tr h="370840">
                <a:tc>
                  <a:txBody>
                    <a:bodyPr/>
                    <a:lstStyle/>
                    <a:p>
                      <a:pPr algn="l"/>
                      <a:r>
                        <a:rPr lang="it-IT" b="0" dirty="0">
                          <a:solidFill>
                            <a:schemeClr val="tx1"/>
                          </a:solidFill>
                        </a:rPr>
                        <a:t>Recensione</a:t>
                      </a:r>
                    </a:p>
                  </a:txBody>
                  <a:tcPr anchor="ctr">
                    <a:noFill/>
                  </a:tcPr>
                </a:tc>
                <a:tc>
                  <a:txBody>
                    <a:bodyPr/>
                    <a:lstStyle/>
                    <a:p>
                      <a:pPr algn="l"/>
                      <a:r>
                        <a:rPr lang="it-IT" b="0" dirty="0" err="1">
                          <a:solidFill>
                            <a:schemeClr val="tx1"/>
                          </a:solidFill>
                        </a:rPr>
                        <a:t>CreaRecensione</a:t>
                      </a:r>
                      <a:r>
                        <a:rPr lang="it-IT" b="0" dirty="0">
                          <a:solidFill>
                            <a:schemeClr val="tx1"/>
                          </a:solidFill>
                        </a:rPr>
                        <a:t> </a:t>
                      </a:r>
                    </a:p>
                    <a:p>
                      <a:pPr algn="l"/>
                      <a:r>
                        <a:rPr lang="it-IT" b="0" dirty="0" err="1">
                          <a:solidFill>
                            <a:schemeClr val="tx1"/>
                          </a:solidFill>
                        </a:rPr>
                        <a:t>InserisciRecensione</a:t>
                      </a:r>
                      <a:r>
                        <a:rPr lang="it-IT" b="0" dirty="0">
                          <a:solidFill>
                            <a:schemeClr val="tx1"/>
                          </a:solidFill>
                        </a:rPr>
                        <a:t> </a:t>
                      </a:r>
                    </a:p>
                    <a:p>
                      <a:pPr algn="l"/>
                      <a:r>
                        <a:rPr lang="it-IT" b="0" dirty="0" err="1">
                          <a:solidFill>
                            <a:schemeClr val="tx1"/>
                          </a:solidFill>
                        </a:rPr>
                        <a:t>ModificaRecensione</a:t>
                      </a:r>
                      <a:r>
                        <a:rPr lang="it-IT" b="0" dirty="0">
                          <a:solidFill>
                            <a:schemeClr val="tx1"/>
                          </a:solidFill>
                        </a:rPr>
                        <a:t> </a:t>
                      </a:r>
                    </a:p>
                    <a:p>
                      <a:pPr algn="l"/>
                      <a:r>
                        <a:rPr lang="it-IT" b="0" dirty="0" err="1">
                          <a:solidFill>
                            <a:schemeClr val="tx1"/>
                          </a:solidFill>
                        </a:rPr>
                        <a:t>VisualizzaRecensione</a:t>
                      </a:r>
                      <a:r>
                        <a:rPr lang="it-IT" b="0" dirty="0">
                          <a:solidFill>
                            <a:schemeClr val="tx1"/>
                          </a:solidFill>
                        </a:rPr>
                        <a:t> </a:t>
                      </a:r>
                    </a:p>
                    <a:p>
                      <a:pPr algn="l"/>
                      <a:r>
                        <a:rPr lang="it-IT" b="0" dirty="0" err="1">
                          <a:solidFill>
                            <a:schemeClr val="tx1"/>
                          </a:solidFill>
                        </a:rPr>
                        <a:t>VisualizzaRecensioniUtente</a:t>
                      </a:r>
                      <a:r>
                        <a:rPr lang="it-IT" b="0" dirty="0">
                          <a:solidFill>
                            <a:schemeClr val="tx1"/>
                          </a:solidFill>
                        </a:rPr>
                        <a:t> </a:t>
                      </a:r>
                    </a:p>
                    <a:p>
                      <a:pPr algn="l"/>
                      <a:r>
                        <a:rPr lang="it-IT" b="0" dirty="0" err="1">
                          <a:solidFill>
                            <a:schemeClr val="tx1"/>
                          </a:solidFill>
                        </a:rPr>
                        <a:t>EliminaRecensione</a:t>
                      </a:r>
                      <a:r>
                        <a:rPr lang="it-IT" b="0" dirty="0">
                          <a:solidFill>
                            <a:schemeClr val="tx1"/>
                          </a:solidFill>
                        </a:rPr>
                        <a:t> </a:t>
                      </a:r>
                    </a:p>
                    <a:p>
                      <a:pPr algn="l"/>
                      <a:r>
                        <a:rPr lang="it-IT" b="0" dirty="0" err="1">
                          <a:solidFill>
                            <a:schemeClr val="tx1"/>
                          </a:solidFill>
                        </a:rPr>
                        <a:t>InserisciFeedbackRecensione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20429180"/>
                  </a:ext>
                </a:extLst>
              </a:tr>
            </a:tbl>
          </a:graphicData>
        </a:graphic>
      </p:graphicFrame>
    </p:spTree>
    <p:extLst>
      <p:ext uri="{BB962C8B-B14F-4D97-AF65-F5344CB8AC3E}">
        <p14:creationId xmlns:p14="http://schemas.microsoft.com/office/powerpoint/2010/main" val="88838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RAD</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Requirements Analysis Document </a:t>
            </a:r>
          </a:p>
          <a:p>
            <a:pPr marL="0" lvl="0" indent="0" algn="ctr" rtl="0">
              <a:spcBef>
                <a:spcPts val="0"/>
              </a:spcBef>
              <a:spcAft>
                <a:spcPts val="0"/>
              </a:spcAft>
              <a:buNone/>
            </a:pP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4063568787"/>
              </p:ext>
            </p:extLst>
          </p:nvPr>
        </p:nvGraphicFramePr>
        <p:xfrm>
          <a:off x="720000" y="1188000"/>
          <a:ext cx="7704000" cy="1833880"/>
        </p:xfrm>
        <a:graphic>
          <a:graphicData uri="http://schemas.openxmlformats.org/drawingml/2006/table">
            <a:tbl>
              <a:tblPr firstRow="1" bandRow="1">
                <a:tableStyleId>{12B09812-A647-4515-9731-A2773E5B4820}</a:tableStyleId>
              </a:tblPr>
              <a:tblGrid>
                <a:gridCol w="2465160">
                  <a:extLst>
                    <a:ext uri="{9D8B030D-6E8A-4147-A177-3AD203B41FA5}">
                      <a16:colId xmlns:a16="http://schemas.microsoft.com/office/drawing/2014/main" val="2196393379"/>
                    </a:ext>
                  </a:extLst>
                </a:gridCol>
                <a:gridCol w="3017520">
                  <a:extLst>
                    <a:ext uri="{9D8B030D-6E8A-4147-A177-3AD203B41FA5}">
                      <a16:colId xmlns:a16="http://schemas.microsoft.com/office/drawing/2014/main" val="4202057215"/>
                    </a:ext>
                  </a:extLst>
                </a:gridCol>
                <a:gridCol w="22213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b="0" dirty="0">
                          <a:solidFill>
                            <a:schemeClr val="tx1"/>
                          </a:solidFill>
                        </a:rPr>
                        <a:t>Classifica</a:t>
                      </a:r>
                    </a:p>
                  </a:txBody>
                  <a:tcPr anchor="ctr">
                    <a:noFill/>
                  </a:tcPr>
                </a:tc>
                <a:tc>
                  <a:txBody>
                    <a:bodyPr/>
                    <a:lstStyle/>
                    <a:p>
                      <a:pPr algn="l"/>
                      <a:r>
                        <a:rPr lang="it-IT" b="0" dirty="0" err="1">
                          <a:solidFill>
                            <a:schemeClr val="tx1"/>
                          </a:solidFill>
                        </a:rPr>
                        <a:t>VisualizzaClassifica</a:t>
                      </a:r>
                      <a:endParaRPr lang="it-IT" b="0" dirty="0">
                        <a:solidFill>
                          <a:schemeClr val="tx1"/>
                        </a:solidFill>
                      </a:endParaRPr>
                    </a:p>
                    <a:p>
                      <a:pPr algn="l"/>
                      <a:r>
                        <a:rPr lang="it-IT" b="0" dirty="0" err="1">
                          <a:solidFill>
                            <a:schemeClr val="tx1"/>
                          </a:solidFill>
                        </a:rPr>
                        <a:t>VisualizzaAggiornamentoClassifica</a:t>
                      </a:r>
                      <a:r>
                        <a:rPr lang="it-IT" b="0" dirty="0">
                          <a:solidFill>
                            <a:schemeClr val="tx1"/>
                          </a:solidFill>
                        </a:rPr>
                        <a:t> </a:t>
                      </a:r>
                    </a:p>
                    <a:p>
                      <a:pPr algn="l"/>
                      <a:r>
                        <a:rPr lang="it-IT" b="0" dirty="0" err="1">
                          <a:solidFill>
                            <a:schemeClr val="tx1"/>
                          </a:solidFill>
                        </a:rPr>
                        <a:t>CalcolaClassifica</a:t>
                      </a:r>
                      <a:endParaRPr lang="it-IT" b="0" dirty="0">
                        <a:solidFill>
                          <a:schemeClr val="tx1"/>
                        </a:solidFill>
                      </a:endParaRPr>
                    </a:p>
                    <a:p>
                      <a:pPr algn="l"/>
                      <a:r>
                        <a:rPr lang="it-IT" b="0" dirty="0" err="1">
                          <a:solidFill>
                            <a:schemeClr val="tx1"/>
                          </a:solidFill>
                        </a:rPr>
                        <a:t>ModificaClassifica</a:t>
                      </a:r>
                      <a:endParaRPr lang="it-IT" b="0" dirty="0">
                        <a:solidFill>
                          <a:schemeClr val="tx1"/>
                        </a:solidFill>
                      </a:endParaRPr>
                    </a:p>
                  </a:txBody>
                  <a:tcPr anchor="ctr">
                    <a:noFill/>
                  </a:tcPr>
                </a:tc>
                <a:tc>
                  <a:txBody>
                    <a:bodyPr/>
                    <a:lstStyle/>
                    <a:p>
                      <a:pPr algn="l"/>
                      <a:r>
                        <a:rPr lang="it-IT" b="0" dirty="0" err="1">
                          <a:solidFill>
                            <a:schemeClr val="tx1"/>
                          </a:solidFill>
                        </a:rPr>
                        <a:t>VisualizzaClassifica</a:t>
                      </a:r>
                      <a:endParaRPr lang="it-IT" b="0" dirty="0">
                        <a:solidFill>
                          <a:schemeClr val="tx1"/>
                        </a:solidFill>
                      </a:endParaRPr>
                    </a:p>
                    <a:p>
                      <a:pPr algn="l"/>
                      <a:r>
                        <a:rPr lang="it-IT" b="0" dirty="0" err="1">
                          <a:solidFill>
                            <a:schemeClr val="tx1"/>
                          </a:solidFill>
                        </a:rPr>
                        <a:t>VisualizzaAggiornamentoClassifica</a:t>
                      </a:r>
                      <a:endParaRPr lang="it-IT" b="0" dirty="0">
                        <a:solidFill>
                          <a:schemeClr val="tx1"/>
                        </a:solidFill>
                      </a:endParaRPr>
                    </a:p>
                  </a:txBody>
                  <a:tcPr anchor="ctr">
                    <a:noFill/>
                  </a:tcPr>
                </a:tc>
                <a:extLst>
                  <a:ext uri="{0D108BD9-81ED-4DB2-BD59-A6C34878D82A}">
                    <a16:rowId xmlns:a16="http://schemas.microsoft.com/office/drawing/2014/main" val="1450120236"/>
                  </a:ext>
                </a:extLst>
              </a:tr>
              <a:tr h="370840">
                <a:tc>
                  <a:txBody>
                    <a:bodyPr/>
                    <a:lstStyle/>
                    <a:p>
                      <a:pPr algn="l"/>
                      <a:r>
                        <a:rPr lang="it-IT" b="0" dirty="0" err="1">
                          <a:solidFill>
                            <a:schemeClr val="tx1"/>
                          </a:solidFill>
                        </a:rPr>
                        <a:t>LibriConsigliati</a:t>
                      </a:r>
                      <a:endParaRPr lang="it-IT" b="0" dirty="0">
                        <a:solidFill>
                          <a:schemeClr val="tx1"/>
                        </a:solidFill>
                      </a:endParaRPr>
                    </a:p>
                  </a:txBody>
                  <a:tcPr anchor="ctr">
                    <a:noFill/>
                  </a:tcPr>
                </a:tc>
                <a:tc>
                  <a:txBody>
                    <a:bodyPr/>
                    <a:lstStyle/>
                    <a:p>
                      <a:pPr algn="l"/>
                      <a:r>
                        <a:rPr lang="it-IT" b="0" dirty="0" err="1">
                          <a:solidFill>
                            <a:schemeClr val="tx1"/>
                          </a:solidFill>
                        </a:rPr>
                        <a:t>VisualizzaLibriSuggeriti</a:t>
                      </a:r>
                      <a:r>
                        <a:rPr lang="it-IT" b="0" dirty="0">
                          <a:solidFill>
                            <a:schemeClr val="tx1"/>
                          </a:solidFill>
                        </a:rPr>
                        <a:t> </a:t>
                      </a:r>
                    </a:p>
                    <a:p>
                      <a:pPr algn="l"/>
                      <a:r>
                        <a:rPr lang="it-IT" b="0" dirty="0" err="1">
                          <a:solidFill>
                            <a:schemeClr val="tx1"/>
                          </a:solidFill>
                        </a:rPr>
                        <a:t>RimuoviSuggerimenti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20429180"/>
                  </a:ext>
                </a:extLst>
              </a:tr>
            </a:tbl>
          </a:graphicData>
        </a:graphic>
      </p:graphicFrame>
    </p:spTree>
    <p:extLst>
      <p:ext uri="{BB962C8B-B14F-4D97-AF65-F5344CB8AC3E}">
        <p14:creationId xmlns:p14="http://schemas.microsoft.com/office/powerpoint/2010/main" val="2802642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del flusso globale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9AAECCD6-C754-084C-EE7B-9BD61AE4B668}"/>
              </a:ext>
            </a:extLst>
          </p:cNvPr>
          <p:cNvSpPr>
            <a:spLocks noGrp="1"/>
          </p:cNvSpPr>
          <p:nvPr>
            <p:ph type="subTitle" idx="1"/>
          </p:nvPr>
        </p:nvSpPr>
        <p:spPr>
          <a:xfrm rot="-458">
            <a:off x="965791" y="1532100"/>
            <a:ext cx="7212417" cy="2079300"/>
          </a:xfrm>
        </p:spPr>
        <p:txBody>
          <a:bodyPr anchor="ctr"/>
          <a:lstStyle/>
          <a:p>
            <a:pPr marL="139700" indent="0" algn="just">
              <a:buNone/>
            </a:pPr>
            <a:r>
              <a:rPr lang="it-IT" dirty="0"/>
              <a:t>Bookster è un servizio </a:t>
            </a:r>
            <a:r>
              <a:rPr lang="it-IT" b="1" dirty="0"/>
              <a:t>dinamico</a:t>
            </a:r>
            <a:r>
              <a:rPr lang="it-IT" dirty="0"/>
              <a:t> ed </a:t>
            </a:r>
            <a:r>
              <a:rPr lang="it-IT" b="1" dirty="0"/>
              <a:t>interattivo</a:t>
            </a:r>
            <a:r>
              <a:rPr lang="it-IT" dirty="0"/>
              <a:t>, dove il fruitore dei servizi della piattaforma si interfaccia ed interagisce  col  sistema  tramite  l’</a:t>
            </a:r>
            <a:r>
              <a:rPr lang="it-IT" b="1" dirty="0"/>
              <a:t>utilizzo  di  interfacce  grafiche</a:t>
            </a:r>
            <a:r>
              <a:rPr lang="it-IT" dirty="0"/>
              <a:t>. </a:t>
            </a:r>
          </a:p>
          <a:p>
            <a:pPr marL="139700" indent="0" algn="just">
              <a:buNone/>
            </a:pPr>
            <a:endParaRPr lang="it-IT" dirty="0"/>
          </a:p>
          <a:p>
            <a:pPr marL="139700" indent="0" algn="just">
              <a:buNone/>
            </a:pPr>
            <a:r>
              <a:rPr lang="it-IT" dirty="0"/>
              <a:t>A  seconda  delle  funzionalità  utilizzate dall’utente, viene determinato l’appropriato </a:t>
            </a:r>
            <a:r>
              <a:rPr lang="it-IT" b="1" dirty="0"/>
              <a:t>controllo e gestione dell’evento</a:t>
            </a:r>
            <a:r>
              <a:rPr lang="it-IT" dirty="0"/>
              <a:t>. Il controllo dell’evento e delle funzionalità risiede nel </a:t>
            </a:r>
            <a:r>
              <a:rPr lang="it-IT" b="1" dirty="0"/>
              <a:t>dispatcher</a:t>
            </a:r>
            <a:r>
              <a:rPr lang="it-IT" dirty="0"/>
              <a:t>, che procede a gestire le funzioni dei sottosistemi.</a:t>
            </a:r>
          </a:p>
          <a:p>
            <a:pPr marL="139700" indent="0" algn="just">
              <a:buNone/>
            </a:pPr>
            <a:endParaRPr lang="it-IT" dirty="0"/>
          </a:p>
          <a:p>
            <a:pPr marL="139700" indent="0" algn="just">
              <a:buNone/>
            </a:pPr>
            <a:r>
              <a:rPr lang="it-IT" dirty="0"/>
              <a:t>Il controllo di flusso utilizzato in Bookster risulta essere di tipo </a:t>
            </a:r>
            <a:r>
              <a:rPr lang="it-IT" b="1" dirty="0"/>
              <a:t>event-driven</a:t>
            </a:r>
            <a:r>
              <a:rPr lang="it-IT" dirty="0"/>
              <a:t>, essendo che Bookster viene implementata secondo una web-application.</a:t>
            </a:r>
          </a:p>
        </p:txBody>
      </p:sp>
    </p:spTree>
    <p:extLst>
      <p:ext uri="{BB962C8B-B14F-4D97-AF65-F5344CB8AC3E}">
        <p14:creationId xmlns:p14="http://schemas.microsoft.com/office/powerpoint/2010/main" val="17459485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idx="4294967295"/>
          </p:nvPr>
        </p:nvSpPr>
        <p:spPr>
          <a:xfrm>
            <a:off x="720000" y="539937"/>
            <a:ext cx="7702550" cy="627063"/>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Boundary Use Case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6" name="Tabella 6">
            <a:extLst>
              <a:ext uri="{FF2B5EF4-FFF2-40B4-BE49-F238E27FC236}">
                <a16:creationId xmlns:a16="http://schemas.microsoft.com/office/drawing/2014/main" id="{E49685A6-9660-1181-79D6-A41280E9CA9E}"/>
              </a:ext>
            </a:extLst>
          </p:cNvPr>
          <p:cNvGraphicFramePr>
            <a:graphicFrameLocks noGrp="1"/>
          </p:cNvGraphicFramePr>
          <p:nvPr>
            <p:extLst>
              <p:ext uri="{D42A27DB-BD31-4B8C-83A1-F6EECF244321}">
                <p14:modId xmlns:p14="http://schemas.microsoft.com/office/powerpoint/2010/main" val="3942877378"/>
              </p:ext>
            </p:extLst>
          </p:nvPr>
        </p:nvGraphicFramePr>
        <p:xfrm>
          <a:off x="720000" y="1167000"/>
          <a:ext cx="7704000" cy="375920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96924"/>
                    </a:ext>
                  </a:extLst>
                </a:gridCol>
                <a:gridCol w="5136000">
                  <a:extLst>
                    <a:ext uri="{9D8B030D-6E8A-4147-A177-3AD203B41FA5}">
                      <a16:colId xmlns:a16="http://schemas.microsoft.com/office/drawing/2014/main" val="319034447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UCDC_4</a:t>
                      </a:r>
                    </a:p>
                    <a:p>
                      <a:pPr algn="ctr"/>
                      <a:r>
                        <a:rPr lang="it-IT" b="1" dirty="0">
                          <a:solidFill>
                            <a:schemeClr val="bg2"/>
                          </a:solidFill>
                        </a:rPr>
                        <a:t>Errore  di  Accesso  ai Dati Persistenti</a:t>
                      </a:r>
                    </a:p>
                  </a:txBody>
                  <a:tcPr anchor="ctr">
                    <a:solidFill>
                      <a:schemeClr val="bg1"/>
                    </a:solidFill>
                  </a:tcPr>
                </a:tc>
                <a:extLst>
                  <a:ext uri="{0D108BD9-81ED-4DB2-BD59-A6C34878D82A}">
                    <a16:rowId xmlns:a16="http://schemas.microsoft.com/office/drawing/2014/main" val="1190395498"/>
                  </a:ext>
                </a:extLst>
              </a:tr>
              <a:tr h="370840">
                <a:tc>
                  <a:txBody>
                    <a:bodyPr/>
                    <a:lstStyle/>
                    <a:p>
                      <a:r>
                        <a:rPr lang="it-IT" b="1" dirty="0"/>
                        <a:t>Descrizione</a:t>
                      </a:r>
                    </a:p>
                  </a:txBody>
                  <a:tcPr anchor="ctr"/>
                </a:tc>
                <a:tc>
                  <a:txBody>
                    <a:bodyPr/>
                    <a:lstStyle/>
                    <a:p>
                      <a:pPr algn="just"/>
                      <a:r>
                        <a:rPr lang="it-IT" dirty="0"/>
                        <a:t>L’UC  definisce  il  comportamento  del  Sistema  quando  non  i  dati persistenti risultano essere corrotti o non riesce ad accedere ai dati persistenti.</a:t>
                      </a:r>
                    </a:p>
                  </a:txBody>
                  <a:tcPr anchor="ctr"/>
                </a:tc>
                <a:extLst>
                  <a:ext uri="{0D108BD9-81ED-4DB2-BD59-A6C34878D82A}">
                    <a16:rowId xmlns:a16="http://schemas.microsoft.com/office/drawing/2014/main" val="1822216570"/>
                  </a:ext>
                </a:extLst>
              </a:tr>
              <a:tr h="370840">
                <a:tc>
                  <a:txBody>
                    <a:bodyPr/>
                    <a:lstStyle/>
                    <a:p>
                      <a:r>
                        <a:rPr lang="it-IT" b="1" dirty="0"/>
                        <a:t>Attore principale</a:t>
                      </a:r>
                    </a:p>
                  </a:txBody>
                  <a:tcPr anchor="ctr"/>
                </a:tc>
                <a:tc>
                  <a:txBody>
                    <a:bodyPr/>
                    <a:lstStyle/>
                    <a:p>
                      <a:pPr algn="just"/>
                      <a:r>
                        <a:rPr lang="it-IT" dirty="0"/>
                        <a:t>Amministratore</a:t>
                      </a:r>
                    </a:p>
                  </a:txBody>
                  <a:tcPr anchor="ctr"/>
                </a:tc>
                <a:extLst>
                  <a:ext uri="{0D108BD9-81ED-4DB2-BD59-A6C34878D82A}">
                    <a16:rowId xmlns:a16="http://schemas.microsoft.com/office/drawing/2014/main" val="69321192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b="1" dirty="0"/>
                        <a:t>Attorie secondari</a:t>
                      </a:r>
                    </a:p>
                  </a:txBody>
                  <a:tcPr anchor="ctr"/>
                </a:tc>
                <a:tc>
                  <a:txBody>
                    <a:bodyPr/>
                    <a:lstStyle/>
                    <a:p>
                      <a:pPr algn="just"/>
                      <a:r>
                        <a:rPr lang="it-IT" dirty="0"/>
                        <a:t>NA</a:t>
                      </a:r>
                    </a:p>
                  </a:txBody>
                  <a:tcPr anchor="ctr"/>
                </a:tc>
                <a:extLst>
                  <a:ext uri="{0D108BD9-81ED-4DB2-BD59-A6C34878D82A}">
                    <a16:rowId xmlns:a16="http://schemas.microsoft.com/office/drawing/2014/main" val="3042690369"/>
                  </a:ext>
                </a:extLst>
              </a:tr>
              <a:tr h="370840">
                <a:tc>
                  <a:txBody>
                    <a:bodyPr/>
                    <a:lstStyle/>
                    <a:p>
                      <a:r>
                        <a:rPr lang="it-IT" b="1" dirty="0"/>
                        <a:t>Entry condition</a:t>
                      </a:r>
                    </a:p>
                  </a:txBody>
                  <a:tcPr anchor="ctr"/>
                </a:tc>
                <a:tc>
                  <a:txBody>
                    <a:bodyPr/>
                    <a:lstStyle/>
                    <a:p>
                      <a:pPr algn="just"/>
                      <a:r>
                        <a:rPr lang="it-IT" dirty="0"/>
                        <a:t>Il Sistema non riesce ad accedere ai dati persistenti </a:t>
                      </a:r>
                    </a:p>
                    <a:p>
                      <a:pPr algn="just"/>
                      <a:r>
                        <a:rPr lang="it-IT" dirty="0"/>
                        <a:t>OR</a:t>
                      </a:r>
                    </a:p>
                    <a:p>
                      <a:pPr algn="just"/>
                      <a:r>
                        <a:rPr lang="it-IT" dirty="0"/>
                        <a:t>I dati persistenti sono corrotti</a:t>
                      </a:r>
                    </a:p>
                  </a:txBody>
                  <a:tcPr anchor="ctr"/>
                </a:tc>
                <a:extLst>
                  <a:ext uri="{0D108BD9-81ED-4DB2-BD59-A6C34878D82A}">
                    <a16:rowId xmlns:a16="http://schemas.microsoft.com/office/drawing/2014/main" val="15278952"/>
                  </a:ext>
                </a:extLst>
              </a:tr>
              <a:tr h="370840">
                <a:tc>
                  <a:txBody>
                    <a:bodyPr/>
                    <a:lstStyle/>
                    <a:p>
                      <a:r>
                        <a:rPr lang="it-IT" b="1" dirty="0"/>
                        <a:t>Exit condition</a:t>
                      </a:r>
                    </a:p>
                    <a:p>
                      <a:r>
                        <a:rPr lang="it-IT" b="1" dirty="0"/>
                        <a:t>On success</a:t>
                      </a:r>
                    </a:p>
                  </a:txBody>
                  <a:tcPr anchor="ctr"/>
                </a:tc>
                <a:tc>
                  <a:txBody>
                    <a:bodyPr/>
                    <a:lstStyle/>
                    <a:p>
                      <a:pPr algn="just"/>
                      <a:r>
                        <a:rPr lang="it-IT" dirty="0"/>
                        <a:t>Il Sistema riesce a funzionare correttamente</a:t>
                      </a:r>
                    </a:p>
                  </a:txBody>
                  <a:tcPr anchor="ctr"/>
                </a:tc>
                <a:extLst>
                  <a:ext uri="{0D108BD9-81ED-4DB2-BD59-A6C34878D82A}">
                    <a16:rowId xmlns:a16="http://schemas.microsoft.com/office/drawing/2014/main" val="2169517373"/>
                  </a:ext>
                </a:extLst>
              </a:tr>
              <a:tr h="370840">
                <a:tc>
                  <a:txBody>
                    <a:bodyPr/>
                    <a:lstStyle/>
                    <a:p>
                      <a:r>
                        <a:rPr lang="it-IT" b="1" dirty="0"/>
                        <a:t>Exit condition</a:t>
                      </a:r>
                    </a:p>
                    <a:p>
                      <a:r>
                        <a:rPr lang="it-IT" b="1" dirty="0"/>
                        <a:t>On failure</a:t>
                      </a:r>
                    </a:p>
                  </a:txBody>
                  <a:tcPr anchor="ctr"/>
                </a:tc>
                <a:tc>
                  <a:txBody>
                    <a:bodyPr/>
                    <a:lstStyle/>
                    <a:p>
                      <a:pPr algn="just"/>
                      <a:r>
                        <a:rPr lang="it-IT" dirty="0"/>
                        <a:t>Il sistema non riesce a funzionare correttamente</a:t>
                      </a:r>
                    </a:p>
                  </a:txBody>
                  <a:tcPr anchor="ctr"/>
                </a:tc>
                <a:extLst>
                  <a:ext uri="{0D108BD9-81ED-4DB2-BD59-A6C34878D82A}">
                    <a16:rowId xmlns:a16="http://schemas.microsoft.com/office/drawing/2014/main" val="2163625684"/>
                  </a:ext>
                </a:extLst>
              </a:tr>
            </a:tbl>
          </a:graphicData>
        </a:graphic>
      </p:graphicFrame>
    </p:spTree>
    <p:extLst>
      <p:ext uri="{BB962C8B-B14F-4D97-AF65-F5344CB8AC3E}">
        <p14:creationId xmlns:p14="http://schemas.microsoft.com/office/powerpoint/2010/main" val="4186553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idx="4294967295"/>
          </p:nvPr>
        </p:nvSpPr>
        <p:spPr>
          <a:xfrm>
            <a:off x="720000" y="539937"/>
            <a:ext cx="7702550" cy="627063"/>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Boundary Use Case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6" name="Tabella 6">
            <a:extLst>
              <a:ext uri="{FF2B5EF4-FFF2-40B4-BE49-F238E27FC236}">
                <a16:creationId xmlns:a16="http://schemas.microsoft.com/office/drawing/2014/main" id="{E49685A6-9660-1181-79D6-A41280E9CA9E}"/>
              </a:ext>
            </a:extLst>
          </p:cNvPr>
          <p:cNvGraphicFramePr>
            <a:graphicFrameLocks noGrp="1"/>
          </p:cNvGraphicFramePr>
          <p:nvPr>
            <p:extLst>
              <p:ext uri="{D42A27DB-BD31-4B8C-83A1-F6EECF244321}">
                <p14:modId xmlns:p14="http://schemas.microsoft.com/office/powerpoint/2010/main" val="3368332867"/>
              </p:ext>
            </p:extLst>
          </p:nvPr>
        </p:nvGraphicFramePr>
        <p:xfrm>
          <a:off x="720000" y="1167000"/>
          <a:ext cx="7704000" cy="3398520"/>
        </p:xfrm>
        <a:graphic>
          <a:graphicData uri="http://schemas.openxmlformats.org/drawingml/2006/table">
            <a:tbl>
              <a:tblPr firstRow="1" bandRow="1">
                <a:tableStyleId>{12B09812-A647-4515-9731-A2773E5B4820}</a:tableStyleId>
              </a:tblPr>
              <a:tblGrid>
                <a:gridCol w="1540800">
                  <a:extLst>
                    <a:ext uri="{9D8B030D-6E8A-4147-A177-3AD203B41FA5}">
                      <a16:colId xmlns:a16="http://schemas.microsoft.com/office/drawing/2014/main" val="21996924"/>
                    </a:ext>
                  </a:extLst>
                </a:gridCol>
                <a:gridCol w="1716840">
                  <a:extLst>
                    <a:ext uri="{9D8B030D-6E8A-4147-A177-3AD203B41FA5}">
                      <a16:colId xmlns:a16="http://schemas.microsoft.com/office/drawing/2014/main" val="3190344474"/>
                    </a:ext>
                  </a:extLst>
                </a:gridCol>
                <a:gridCol w="1364760">
                  <a:extLst>
                    <a:ext uri="{9D8B030D-6E8A-4147-A177-3AD203B41FA5}">
                      <a16:colId xmlns:a16="http://schemas.microsoft.com/office/drawing/2014/main" val="1267063513"/>
                    </a:ext>
                  </a:extLst>
                </a:gridCol>
                <a:gridCol w="3081600">
                  <a:extLst>
                    <a:ext uri="{9D8B030D-6E8A-4147-A177-3AD203B41FA5}">
                      <a16:colId xmlns:a16="http://schemas.microsoft.com/office/drawing/2014/main" val="4265217260"/>
                    </a:ext>
                  </a:extLst>
                </a:gridCol>
              </a:tblGrid>
              <a:tr h="370840">
                <a:tc gridSpan="4">
                  <a:txBody>
                    <a:bodyPr/>
                    <a:lstStyle/>
                    <a:p>
                      <a:pPr algn="ctr"/>
                      <a:r>
                        <a:rPr lang="it-IT" b="1" dirty="0">
                          <a:solidFill>
                            <a:schemeClr val="bg2"/>
                          </a:solidFill>
                        </a:rPr>
                        <a:t>Flusso di eventi principale</a:t>
                      </a:r>
                    </a:p>
                  </a:txBody>
                  <a:tcPr anchor="ctr">
                    <a:solidFill>
                      <a:schemeClr val="bg1"/>
                    </a:solidFill>
                  </a:tcPr>
                </a:tc>
                <a:tc hMerge="1">
                  <a:txBody>
                    <a:bodyPr/>
                    <a:lstStyle/>
                    <a:p>
                      <a:pPr algn="ctr"/>
                      <a:r>
                        <a:rPr lang="it-IT" b="1" dirty="0">
                          <a:solidFill>
                            <a:schemeClr val="bg2"/>
                          </a:solidFill>
                        </a:rPr>
                        <a:t>UCDC_3</a:t>
                      </a:r>
                    </a:p>
                    <a:p>
                      <a:pPr algn="ctr"/>
                      <a:r>
                        <a:rPr lang="it-IT" b="1" dirty="0">
                          <a:solidFill>
                            <a:schemeClr val="bg2"/>
                          </a:solidFill>
                        </a:rPr>
                        <a:t>Fallimento del Sistema</a:t>
                      </a:r>
                    </a:p>
                  </a:txBody>
                  <a:tcPr anchor="ctr">
                    <a:solidFill>
                      <a:schemeClr val="bg1"/>
                    </a:solidFill>
                  </a:tcPr>
                </a:tc>
                <a:tc hMerge="1">
                  <a:txBody>
                    <a:bodyPr/>
                    <a:lstStyle/>
                    <a:p>
                      <a:endParaRPr lang="it-IT"/>
                    </a:p>
                  </a:txBody>
                  <a:tcPr/>
                </a:tc>
                <a:tc hMerge="1">
                  <a:txBody>
                    <a:bodyPr/>
                    <a:lstStyle/>
                    <a:p>
                      <a:pPr algn="ctr"/>
                      <a:endParaRPr lang="it-IT" b="1" dirty="0">
                        <a:solidFill>
                          <a:schemeClr val="bg2"/>
                        </a:solidFill>
                      </a:endParaRPr>
                    </a:p>
                  </a:txBody>
                  <a:tcPr anchor="ctr">
                    <a:solidFill>
                      <a:schemeClr val="bg1"/>
                    </a:solidFill>
                  </a:tcPr>
                </a:tc>
                <a:extLst>
                  <a:ext uri="{0D108BD9-81ED-4DB2-BD59-A6C34878D82A}">
                    <a16:rowId xmlns:a16="http://schemas.microsoft.com/office/drawing/2014/main" val="1190395498"/>
                  </a:ext>
                </a:extLst>
              </a:tr>
              <a:tr h="370840">
                <a:tc>
                  <a:txBody>
                    <a:bodyPr/>
                    <a:lstStyle/>
                    <a:p>
                      <a:pPr algn="ctr"/>
                      <a:r>
                        <a:rPr lang="it-IT" b="1" dirty="0"/>
                        <a:t>1</a:t>
                      </a:r>
                    </a:p>
                  </a:txBody>
                  <a:tcPr anchor="ctr"/>
                </a:tc>
                <a:tc>
                  <a:txBody>
                    <a:bodyPr/>
                    <a:lstStyle/>
                    <a:p>
                      <a:pPr algn="just"/>
                      <a:r>
                        <a:rPr lang="it-IT" dirty="0"/>
                        <a:t>Sistema</a:t>
                      </a:r>
                    </a:p>
                  </a:txBody>
                  <a:tcPr anchor="ctr"/>
                </a:tc>
                <a:tc gridSpan="2">
                  <a:txBody>
                    <a:bodyPr/>
                    <a:lstStyle/>
                    <a:p>
                      <a:pPr algn="just"/>
                      <a:r>
                        <a:rPr lang="it-IT" dirty="0"/>
                        <a:t>Comunica all’Amministratore l’impossibilità di accedere ai dati </a:t>
                      </a:r>
                    </a:p>
                    <a:p>
                      <a:pPr algn="just"/>
                      <a:r>
                        <a:rPr lang="it-IT" dirty="0"/>
                        <a:t>Persistenti</a:t>
                      </a:r>
                    </a:p>
                  </a:txBody>
                  <a:tcPr anchor="ctr"/>
                </a:tc>
                <a:tc hMerge="1">
                  <a:txBody>
                    <a:bodyPr/>
                    <a:lstStyle/>
                    <a:p>
                      <a:pPr algn="just"/>
                      <a:r>
                        <a:rPr lang="it-IT" dirty="0"/>
                        <a:t>Comunica all’Amministratore l’impossibilità di accedere ai dati </a:t>
                      </a:r>
                    </a:p>
                    <a:p>
                      <a:pPr algn="just"/>
                      <a:r>
                        <a:rPr lang="it-IT" dirty="0"/>
                        <a:t>Persistenti</a:t>
                      </a:r>
                    </a:p>
                  </a:txBody>
                  <a:tcPr anchor="ctr"/>
                </a:tc>
                <a:extLst>
                  <a:ext uri="{0D108BD9-81ED-4DB2-BD59-A6C34878D82A}">
                    <a16:rowId xmlns:a16="http://schemas.microsoft.com/office/drawing/2014/main" val="1822216570"/>
                  </a:ext>
                </a:extLst>
              </a:tr>
              <a:tr h="370840">
                <a:tc>
                  <a:txBody>
                    <a:bodyPr/>
                    <a:lstStyle/>
                    <a:p>
                      <a:pPr algn="ctr"/>
                      <a:r>
                        <a:rPr lang="it-IT" b="1" dirty="0"/>
                        <a:t>2</a:t>
                      </a:r>
                    </a:p>
                  </a:txBody>
                  <a:tcPr anchor="ctr"/>
                </a:tc>
                <a:tc>
                  <a:txBody>
                    <a:bodyPr/>
                    <a:lstStyle/>
                    <a:p>
                      <a:pPr algn="just"/>
                      <a:r>
                        <a:rPr lang="it-IT" dirty="0"/>
                        <a:t>Sistema</a:t>
                      </a:r>
                    </a:p>
                  </a:txBody>
                  <a:tcPr anchor="ctr"/>
                </a:tc>
                <a:tc gridSpan="2">
                  <a:txBody>
                    <a:bodyPr/>
                    <a:lstStyle/>
                    <a:p>
                      <a:pPr algn="just"/>
                      <a:r>
                        <a:rPr lang="it-IT" dirty="0"/>
                        <a:t>Cessa di eseguire le richieste e termina con un errore.</a:t>
                      </a:r>
                    </a:p>
                  </a:txBody>
                  <a:tcPr anchor="ctr"/>
                </a:tc>
                <a:tc hMerge="1">
                  <a:txBody>
                    <a:bodyPr/>
                    <a:lstStyle/>
                    <a:p>
                      <a:pPr algn="just"/>
                      <a:endParaRPr lang="it-IT" dirty="0"/>
                    </a:p>
                  </a:txBody>
                  <a:tcPr anchor="ctr"/>
                </a:tc>
                <a:extLst>
                  <a:ext uri="{0D108BD9-81ED-4DB2-BD59-A6C34878D82A}">
                    <a16:rowId xmlns:a16="http://schemas.microsoft.com/office/drawing/2014/main" val="69321192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b="1" dirty="0"/>
                        <a:t>3</a:t>
                      </a:r>
                    </a:p>
                  </a:txBody>
                  <a:tcPr anchor="ctr"/>
                </a:tc>
                <a:tc>
                  <a:txBody>
                    <a:bodyPr/>
                    <a:lstStyle/>
                    <a:p>
                      <a:pPr algn="just"/>
                      <a:r>
                        <a:rPr lang="it-IT" dirty="0"/>
                        <a:t>Amministratore</a:t>
                      </a:r>
                    </a:p>
                  </a:txBody>
                  <a:tcPr anchor="ctr"/>
                </a:tc>
                <a:tc gridSpan="2">
                  <a:txBody>
                    <a:bodyPr/>
                    <a:lstStyle/>
                    <a:p>
                      <a:pPr algn="just"/>
                      <a:r>
                        <a:rPr lang="it-IT" dirty="0"/>
                        <a:t>Include UCBC_2.</a:t>
                      </a:r>
                    </a:p>
                  </a:txBody>
                  <a:tcPr anchor="ctr"/>
                </a:tc>
                <a:tc hMerge="1">
                  <a:txBody>
                    <a:bodyPr/>
                    <a:lstStyle/>
                    <a:p>
                      <a:pPr algn="just"/>
                      <a:endParaRPr lang="it-IT" dirty="0"/>
                    </a:p>
                  </a:txBody>
                  <a:tcPr anchor="ctr"/>
                </a:tc>
                <a:extLst>
                  <a:ext uri="{0D108BD9-81ED-4DB2-BD59-A6C34878D82A}">
                    <a16:rowId xmlns:a16="http://schemas.microsoft.com/office/drawing/2014/main" val="3042690369"/>
                  </a:ext>
                </a:extLst>
              </a:tr>
              <a:tr h="370840">
                <a:tc>
                  <a:txBody>
                    <a:bodyPr/>
                    <a:lstStyle/>
                    <a:p>
                      <a:pPr algn="ctr"/>
                      <a:r>
                        <a:rPr lang="it-IT" b="1" dirty="0"/>
                        <a:t>4</a:t>
                      </a:r>
                    </a:p>
                  </a:txBody>
                  <a:tcPr anchor="ctr"/>
                </a:tc>
                <a:tc>
                  <a:txBody>
                    <a:bodyPr/>
                    <a:lstStyle/>
                    <a:p>
                      <a:pPr algn="just"/>
                      <a:r>
                        <a:rPr lang="it-IT" dirty="0"/>
                        <a:t>Sistema</a:t>
                      </a:r>
                    </a:p>
                  </a:txBody>
                  <a:tcPr anchor="ctr"/>
                </a:tc>
                <a:tc gridSpan="2">
                  <a:txBody>
                    <a:bodyPr/>
                    <a:lstStyle/>
                    <a:p>
                      <a:pPr algn="just"/>
                      <a:r>
                        <a:rPr lang="it-IT" dirty="0"/>
                        <a:t>Riprende la corretta esecuzione delle attività e delle funzionalità.</a:t>
                      </a:r>
                    </a:p>
                  </a:txBody>
                  <a:tcPr anchor="ctr"/>
                </a:tc>
                <a:tc hMerge="1">
                  <a:txBody>
                    <a:bodyPr/>
                    <a:lstStyle/>
                    <a:p>
                      <a:pPr algn="just"/>
                      <a:endParaRPr lang="it-IT" dirty="0"/>
                    </a:p>
                  </a:txBody>
                  <a:tcPr anchor="ctr"/>
                </a:tc>
                <a:extLst>
                  <a:ext uri="{0D108BD9-81ED-4DB2-BD59-A6C34878D82A}">
                    <a16:rowId xmlns:a16="http://schemas.microsoft.com/office/drawing/2014/main" val="15278952"/>
                  </a:ext>
                </a:extLst>
              </a:tr>
              <a:tr h="370840">
                <a:tc gridSpan="4">
                  <a:txBody>
                    <a:bodyPr/>
                    <a:lstStyle/>
                    <a:p>
                      <a:pPr algn="ctr"/>
                      <a:r>
                        <a:rPr lang="it-IT" b="1" dirty="0"/>
                        <a:t>I Flusso di Eventi Alternativo: le funzionalità del sistema non vengono ripristinante al riavvio</a:t>
                      </a:r>
                    </a:p>
                  </a:txBody>
                  <a:tcPr anchor="ctr"/>
                </a:tc>
                <a:tc hMerge="1">
                  <a:txBody>
                    <a:bodyPr/>
                    <a:lstStyle/>
                    <a:p>
                      <a:pPr algn="just"/>
                      <a:endParaRPr lang="it-IT" dirty="0"/>
                    </a:p>
                  </a:txBody>
                  <a:tcPr anchor="ctr"/>
                </a:tc>
                <a:tc hMerge="1">
                  <a:txBody>
                    <a:bodyPr/>
                    <a:lstStyle/>
                    <a:p>
                      <a:endParaRPr lang="it-IT"/>
                    </a:p>
                  </a:txBody>
                  <a:tcPr/>
                </a:tc>
                <a:tc hMerge="1">
                  <a:txBody>
                    <a:bodyPr/>
                    <a:lstStyle/>
                    <a:p>
                      <a:pPr algn="just"/>
                      <a:endParaRPr lang="it-IT" dirty="0"/>
                    </a:p>
                  </a:txBody>
                  <a:tcPr anchor="ctr"/>
                </a:tc>
                <a:extLst>
                  <a:ext uri="{0D108BD9-81ED-4DB2-BD59-A6C34878D82A}">
                    <a16:rowId xmlns:a16="http://schemas.microsoft.com/office/drawing/2014/main" val="2169517373"/>
                  </a:ext>
                </a:extLst>
              </a:tr>
              <a:tr h="370840">
                <a:tc>
                  <a:txBody>
                    <a:bodyPr/>
                    <a:lstStyle/>
                    <a:p>
                      <a:pPr algn="ctr"/>
                      <a:r>
                        <a:rPr lang="it-IT" b="1" dirty="0"/>
                        <a:t>3</a:t>
                      </a:r>
                    </a:p>
                  </a:txBody>
                  <a:tcPr anchor="ctr"/>
                </a:tc>
                <a:tc gridSpan="2">
                  <a:txBody>
                    <a:bodyPr/>
                    <a:lstStyle/>
                    <a:p>
                      <a:pPr algn="just"/>
                      <a:r>
                        <a:rPr lang="it-IT" dirty="0"/>
                        <a:t>Amministratore</a:t>
                      </a:r>
                    </a:p>
                  </a:txBody>
                  <a:tcPr anchor="ctr"/>
                </a:tc>
                <a:tc hMerge="1">
                  <a:txBody>
                    <a:bodyPr/>
                    <a:lstStyle/>
                    <a:p>
                      <a:pPr algn="just"/>
                      <a:endParaRPr lang="it-IT" dirty="0"/>
                    </a:p>
                  </a:txBody>
                  <a:tcPr anchor="ctr"/>
                </a:tc>
                <a:tc>
                  <a:txBody>
                    <a:bodyPr/>
                    <a:lstStyle/>
                    <a:p>
                      <a:pPr algn="just"/>
                      <a:r>
                        <a:rPr lang="it-IT" dirty="0"/>
                        <a:t>L’Amministratore si fa carico della risoluzione della problematica .</a:t>
                      </a:r>
                    </a:p>
                  </a:txBody>
                  <a:tcPr anchor="ctr"/>
                </a:tc>
                <a:extLst>
                  <a:ext uri="{0D108BD9-81ED-4DB2-BD59-A6C34878D82A}">
                    <a16:rowId xmlns:a16="http://schemas.microsoft.com/office/drawing/2014/main" val="2163625684"/>
                  </a:ext>
                </a:extLst>
              </a:tr>
            </a:tbl>
          </a:graphicData>
        </a:graphic>
      </p:graphicFrame>
    </p:spTree>
    <p:extLst>
      <p:ext uri="{BB962C8B-B14F-4D97-AF65-F5344CB8AC3E}">
        <p14:creationId xmlns:p14="http://schemas.microsoft.com/office/powerpoint/2010/main" val="468073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458329" y="1987062"/>
            <a:ext cx="622734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b="1" dirty="0"/>
              <a:t>Testing Funzionale</a:t>
            </a:r>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94" name="Google Shape;394;p41"/>
          <p:cNvSpPr txBox="1">
            <a:spLocks noGrp="1"/>
          </p:cNvSpPr>
          <p:nvPr>
            <p:ph type="subTitle" idx="1"/>
          </p:nvPr>
        </p:nvSpPr>
        <p:spPr>
          <a:xfrm rot="264">
            <a:off x="2615992" y="3427212"/>
            <a:ext cx="3912000" cy="6570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Test Plan, Test Case Specification, Test Summary Report, Test Incident Report</a:t>
            </a:r>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9259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Testing Funzionale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1" y="1909956"/>
            <a:ext cx="5228667" cy="2901121"/>
          </a:xfrm>
          <a:prstGeom prst="rect">
            <a:avLst/>
          </a:prstGeom>
        </p:spPr>
      </p:pic>
    </p:spTree>
    <p:extLst>
      <p:ext uri="{BB962C8B-B14F-4D97-AF65-F5344CB8AC3E}">
        <p14:creationId xmlns:p14="http://schemas.microsoft.com/office/powerpoint/2010/main" val="27354948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Testing Funzionale</a:t>
            </a:r>
          </a:p>
        </p:txBody>
      </p:sp>
      <p:sp>
        <p:nvSpPr>
          <p:cNvPr id="405" name="Google Shape;405;p42"/>
          <p:cNvSpPr txBox="1">
            <a:spLocks noGrp="1"/>
          </p:cNvSpPr>
          <p:nvPr>
            <p:ph type="subTitle" idx="1"/>
          </p:nvPr>
        </p:nvSpPr>
        <p:spPr>
          <a:xfrm>
            <a:off x="1061000" y="1889953"/>
            <a:ext cx="4667100" cy="1262126"/>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en-US" dirty="0">
                <a:solidFill>
                  <a:srgbClr val="595959"/>
                </a:solidFill>
                <a:latin typeface="Anaheim"/>
                <a:ea typeface="Anaheim"/>
                <a:cs typeface="Anaheim"/>
                <a:sym typeface="Anaheim"/>
              </a:rPr>
              <a:t>Category partition</a:t>
            </a:r>
          </a:p>
          <a:p>
            <a:pPr marL="342900" lvl="0" indent="-342900" algn="l" rtl="0">
              <a:spcBef>
                <a:spcPts val="0"/>
              </a:spcBef>
              <a:spcAft>
                <a:spcPts val="0"/>
              </a:spcAft>
              <a:buFont typeface="+mj-lt"/>
              <a:buAutoNum type="arabicPeriod"/>
            </a:pPr>
            <a:r>
              <a:rPr lang="en-US" dirty="0">
                <a:solidFill>
                  <a:srgbClr val="595959"/>
                </a:solidFill>
                <a:latin typeface="Anaheim"/>
                <a:ea typeface="Anaheim"/>
                <a:cs typeface="Anaheim"/>
                <a:sym typeface="Anaheim"/>
              </a:rPr>
              <a:t>Test Case Speciﬁcation </a:t>
            </a:r>
            <a:endParaRPr lang="it-IT"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39584247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63060082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Nome</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a:t>CheckName [CKN]</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nome contiene caratteri speciali e/o numeri: [CATEGORY_LN_ERROR]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nome contiene solo lettere (minuscole o maiuscole): [CATEGORY_LN_SUCCESS]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Cognome</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r>
                        <a:rPr lang="it-IT" dirty="0" err="1"/>
                        <a:t>CheckSurname</a:t>
                      </a:r>
                      <a:r>
                        <a:rPr lang="it-IT" dirty="0"/>
                        <a:t> [CKC]</a:t>
                      </a:r>
                    </a:p>
                  </a:txBody>
                  <a:tcPr anchor="ctr"/>
                </a:tc>
                <a:tc>
                  <a:txBody>
                    <a:bodyPr/>
                    <a:lstStyle/>
                    <a:p>
                      <a:pPr marL="285750" indent="-285750" algn="just">
                        <a:buFont typeface="Arial" panose="020B0604020202020204" pitchFamily="34" charset="0"/>
                        <a:buChar char="•"/>
                      </a:pPr>
                      <a:r>
                        <a:rPr lang="it-IT" dirty="0"/>
                        <a:t>Il cognome contiene caratteri speciali e/o numeri: [CATEGORY_LN_ERROR]</a:t>
                      </a:r>
                    </a:p>
                    <a:p>
                      <a:pPr marL="285750" indent="-285750" algn="just">
                        <a:buFont typeface="Arial" panose="020B0604020202020204" pitchFamily="34" charset="0"/>
                        <a:buChar char="•"/>
                      </a:pPr>
                      <a:r>
                        <a:rPr lang="it-IT" dirty="0"/>
                        <a:t>Il cognome contiene solo lettere: [CATEGORY_LN_SUCCESS]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31491899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64487741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Username</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a:t>Formato [USR]</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Lo username contiene caratteri speciali: [CATEGORY_CK_ERROR]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Lo username contiene solo lettere e/o numeri: [CATEGORY_CK_SUCCESS]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Data di nascita</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pPr marL="0" indent="0" algn="just">
                        <a:buFont typeface="Arial" panose="020B0604020202020204" pitchFamily="34" charset="0"/>
                        <a:buNone/>
                      </a:pPr>
                      <a:r>
                        <a:rPr lang="it-IT" dirty="0"/>
                        <a:t>Date [DT]</a:t>
                      </a:r>
                    </a:p>
                  </a:txBody>
                  <a:tcPr anchor="ctr"/>
                </a:tc>
                <a:tc>
                  <a:txBody>
                    <a:bodyPr/>
                    <a:lstStyle/>
                    <a:p>
                      <a:pPr marL="285750" indent="-285750" algn="l">
                        <a:buFont typeface="Arial" panose="020B0604020202020204" pitchFamily="34" charset="0"/>
                        <a:buChar char="•"/>
                      </a:pPr>
                      <a:r>
                        <a:rPr lang="it-IT" dirty="0"/>
                        <a:t>Data &lt; 16 anni: [CATEGORY_CK_ERROR]</a:t>
                      </a:r>
                    </a:p>
                    <a:p>
                      <a:pPr marL="285750" indent="-285750" algn="l">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Data &gt;= 16 anni: </a:t>
                      </a:r>
                      <a:r>
                        <a:rPr lang="it-IT" dirty="0"/>
                        <a:t>[CATEGORY_CK_SUCCESS]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12086483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138707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Email</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err="1"/>
                        <a:t>CheckEmail</a:t>
                      </a:r>
                      <a:r>
                        <a:rPr lang="it-IT" dirty="0"/>
                        <a:t> [CKE]</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Email non contiene la @ e/o il punto dopo quest’ultima: [CATEGORY_CK_ERROR]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Email rispetta il formato standard della email: [CATEGORY_CK_SUCCESS]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Password</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r>
                        <a:rPr lang="it-IT" dirty="0"/>
                        <a:t>Lunghezza [LNP]</a:t>
                      </a:r>
                    </a:p>
                  </a:txBody>
                  <a:tcPr anchor="ctr"/>
                </a:tc>
                <a:tc>
                  <a:txBody>
                    <a:bodyPr/>
                    <a:lstStyle/>
                    <a:p>
                      <a:pPr marL="285750" indent="-285750" fontAlgn="base">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Lunghezza &lt; 6 OR Lunghezza &gt; 20 [CATEGORY_CK_ERROR]</a:t>
                      </a:r>
                    </a:p>
                    <a:p>
                      <a:pPr marL="285750" indent="-285750" fontAlgn="base">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Lunghezza &gt;= 6 AND Lunghezza &lt;= 20 [CATEGORY_CK_SUCCESS]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72709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Requirements Analysis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tretch>
            <a:fillRect/>
          </a:stretch>
        </p:blipFill>
        <p:spPr>
          <a:xfrm>
            <a:off x="1061000" y="1889953"/>
            <a:ext cx="5228669" cy="2941127"/>
          </a:xfrm>
          <a:prstGeom prst="rect">
            <a:avLst/>
          </a:prstGeom>
        </p:spPr>
      </p:pic>
    </p:spTree>
    <p:extLst>
      <p:ext uri="{BB962C8B-B14F-4D97-AF65-F5344CB8AC3E}">
        <p14:creationId xmlns:p14="http://schemas.microsoft.com/office/powerpoint/2010/main" val="16650256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868407270"/>
              </p:ext>
            </p:extLst>
          </p:nvPr>
        </p:nvGraphicFramePr>
        <p:xfrm>
          <a:off x="720000" y="1432800"/>
          <a:ext cx="7704000" cy="16865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Numero di telefono</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err="1"/>
                        <a:t>CheckPhoneNumber</a:t>
                      </a:r>
                      <a:r>
                        <a:rPr lang="it-IT" dirty="0"/>
                        <a:t>[CPN]</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numero di telefono non contiene solo numeri: [CATEGORY_LN_ERROR]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numero di telefono contiene solamente numeri: [CATEGORY_LN_SUCCESS]</a:t>
                      </a:r>
                      <a:endParaRPr lang="it-IT" dirty="0"/>
                    </a:p>
                  </a:txBody>
                  <a:tcPr anchor="ctr"/>
                </a:tc>
                <a:extLst>
                  <a:ext uri="{0D108BD9-81ED-4DB2-BD59-A6C34878D82A}">
                    <a16:rowId xmlns:a16="http://schemas.microsoft.com/office/drawing/2014/main" val="199142883"/>
                  </a:ext>
                </a:extLst>
              </a:tr>
            </a:tbl>
          </a:graphicData>
        </a:graphic>
      </p:graphicFrame>
    </p:spTree>
    <p:extLst>
      <p:ext uri="{BB962C8B-B14F-4D97-AF65-F5344CB8AC3E}">
        <p14:creationId xmlns:p14="http://schemas.microsoft.com/office/powerpoint/2010/main" val="30421991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2242159607"/>
              </p:ext>
            </p:extLst>
          </p:nvPr>
        </p:nvGraphicFramePr>
        <p:xfrm>
          <a:off x="720000" y="1432800"/>
          <a:ext cx="7704000" cy="350012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195900915"/>
                    </a:ext>
                  </a:extLst>
                </a:gridCol>
                <a:gridCol w="2568000">
                  <a:extLst>
                    <a:ext uri="{9D8B030D-6E8A-4147-A177-3AD203B41FA5}">
                      <a16:colId xmlns:a16="http://schemas.microsoft.com/office/drawing/2014/main" val="3467309619"/>
                    </a:ext>
                  </a:extLst>
                </a:gridCol>
                <a:gridCol w="2568000">
                  <a:extLst>
                    <a:ext uri="{9D8B030D-6E8A-4147-A177-3AD203B41FA5}">
                      <a16:colId xmlns:a16="http://schemas.microsoft.com/office/drawing/2014/main" val="2826682242"/>
                    </a:ext>
                  </a:extLst>
                </a:gridCol>
              </a:tblGrid>
              <a:tr h="370840">
                <a:tc>
                  <a:txBody>
                    <a:bodyPr/>
                    <a:lstStyle/>
                    <a:p>
                      <a:pPr algn="ctr"/>
                      <a:r>
                        <a:rPr lang="it-IT" b="1" dirty="0">
                          <a:solidFill>
                            <a:schemeClr val="bg2"/>
                          </a:solidFill>
                        </a:rPr>
                        <a:t>Test Case ID</a:t>
                      </a:r>
                    </a:p>
                  </a:txBody>
                  <a:tcPr anchor="ctr">
                    <a:solidFill>
                      <a:schemeClr val="bg1"/>
                    </a:solidFill>
                  </a:tcPr>
                </a:tc>
                <a:tc>
                  <a:txBody>
                    <a:bodyPr/>
                    <a:lstStyle/>
                    <a:p>
                      <a:pPr algn="ctr"/>
                      <a:r>
                        <a:rPr lang="it-IT" b="1" dirty="0">
                          <a:solidFill>
                            <a:schemeClr val="bg2"/>
                          </a:solidFill>
                        </a:rPr>
                        <a:t>Test Frame</a:t>
                      </a:r>
                    </a:p>
                  </a:txBody>
                  <a:tcPr anchor="ctr">
                    <a:solidFill>
                      <a:schemeClr val="bg1"/>
                    </a:solidFill>
                  </a:tcPr>
                </a:tc>
                <a:tc>
                  <a:txBody>
                    <a:bodyPr/>
                    <a:lstStyle/>
                    <a:p>
                      <a:pPr algn="ctr"/>
                      <a:r>
                        <a:rPr lang="it-IT" b="1" dirty="0">
                          <a:solidFill>
                            <a:schemeClr val="bg2"/>
                          </a:solidFill>
                        </a:rPr>
                        <a:t>Esito</a:t>
                      </a:r>
                    </a:p>
                  </a:txBody>
                  <a:tcPr anchor="ctr">
                    <a:solidFill>
                      <a:schemeClr val="bg1"/>
                    </a:solidFill>
                  </a:tcPr>
                </a:tc>
                <a:extLst>
                  <a:ext uri="{0D108BD9-81ED-4DB2-BD59-A6C34878D82A}">
                    <a16:rowId xmlns:a16="http://schemas.microsoft.com/office/drawing/2014/main" val="805401330"/>
                  </a:ext>
                </a:extLst>
              </a:tr>
              <a:tr h="370840">
                <a:tc>
                  <a:txBody>
                    <a:bodyPr/>
                    <a:lstStyle/>
                    <a:p>
                      <a:pPr algn="ctr"/>
                      <a:r>
                        <a:rPr lang="it-IT" sz="1050" dirty="0"/>
                        <a:t>TC_1.1_1</a:t>
                      </a:r>
                    </a:p>
                  </a:txBody>
                  <a:tcPr anchor="ctr"/>
                </a:tc>
                <a:tc>
                  <a:txBody>
                    <a:bodyPr/>
                    <a:lstStyle/>
                    <a:p>
                      <a:pPr algn="l"/>
                      <a:r>
                        <a:rPr lang="it-IT" sz="1050" dirty="0"/>
                        <a:t>CKN1</a:t>
                      </a:r>
                    </a:p>
                  </a:txBody>
                  <a:tcPr anchor="ctr"/>
                </a:tc>
                <a:tc>
                  <a:txBody>
                    <a:bodyPr/>
                    <a:lstStyle/>
                    <a:p>
                      <a:pPr algn="l"/>
                      <a:r>
                        <a:rPr lang="it-IT" sz="1050" dirty="0"/>
                        <a:t>Error: Il nome non rispetta i vincoli.</a:t>
                      </a:r>
                    </a:p>
                  </a:txBody>
                  <a:tcPr anchor="ctr"/>
                </a:tc>
                <a:extLst>
                  <a:ext uri="{0D108BD9-81ED-4DB2-BD59-A6C34878D82A}">
                    <a16:rowId xmlns:a16="http://schemas.microsoft.com/office/drawing/2014/main" val="3546837805"/>
                  </a:ext>
                </a:extLst>
              </a:tr>
              <a:tr h="370840">
                <a:tc>
                  <a:txBody>
                    <a:bodyPr/>
                    <a:lstStyle/>
                    <a:p>
                      <a:pPr algn="ctr"/>
                      <a:r>
                        <a:rPr lang="it-IT" sz="1050" dirty="0"/>
                        <a:t>TC_1.1_2</a:t>
                      </a:r>
                    </a:p>
                  </a:txBody>
                  <a:tcPr anchor="ctr"/>
                </a:tc>
                <a:tc>
                  <a:txBody>
                    <a:bodyPr/>
                    <a:lstStyle/>
                    <a:p>
                      <a:pPr marL="0" indent="0" algn="l">
                        <a:buFont typeface="Arial" panose="020B0604020202020204" pitchFamily="34" charset="0"/>
                        <a:buNone/>
                      </a:pPr>
                      <a:r>
                        <a:rPr lang="it-IT" sz="1050" dirty="0"/>
                        <a:t>CKN2, CKC1</a:t>
                      </a:r>
                    </a:p>
                  </a:txBody>
                  <a:tcPr anchor="ctr"/>
                </a:tc>
                <a:tc>
                  <a:txBody>
                    <a:bodyPr/>
                    <a:lstStyle/>
                    <a:p>
                      <a:pPr marL="0" indent="0" algn="l">
                        <a:buFont typeface="Arial" panose="020B0604020202020204" pitchFamily="34" charset="0"/>
                        <a:buNone/>
                      </a:pPr>
                      <a:r>
                        <a:rPr lang="it-IT" sz="1050" dirty="0"/>
                        <a:t>Error: Il cognome non rispetta i vincoli.</a:t>
                      </a:r>
                    </a:p>
                  </a:txBody>
                  <a:tcPr anchor="ctr"/>
                </a:tc>
                <a:extLst>
                  <a:ext uri="{0D108BD9-81ED-4DB2-BD59-A6C34878D82A}">
                    <a16:rowId xmlns:a16="http://schemas.microsoft.com/office/drawing/2014/main" val="199142883"/>
                  </a:ext>
                </a:extLst>
              </a:tr>
              <a:tr h="370840">
                <a:tc>
                  <a:txBody>
                    <a:bodyPr/>
                    <a:lstStyle/>
                    <a:p>
                      <a:pPr algn="ctr"/>
                      <a:r>
                        <a:rPr lang="it-IT" sz="1050" dirty="0"/>
                        <a:t>TC_1.1_3</a:t>
                      </a:r>
                    </a:p>
                  </a:txBody>
                  <a:tcPr anchor="ctr"/>
                </a:tc>
                <a:tc>
                  <a:txBody>
                    <a:bodyPr/>
                    <a:lstStyle/>
                    <a:p>
                      <a:pPr marL="0" indent="0" algn="l">
                        <a:buFont typeface="Arial" panose="020B0604020202020204" pitchFamily="34" charset="0"/>
                        <a:buNone/>
                      </a:pPr>
                      <a:r>
                        <a:rPr lang="it-IT" sz="1050" dirty="0"/>
                        <a:t>CKN2, CKC2, USR1</a:t>
                      </a:r>
                    </a:p>
                  </a:txBody>
                  <a:tcPr anchor="ctr"/>
                </a:tc>
                <a:tc>
                  <a:txBody>
                    <a:bodyPr/>
                    <a:lstStyle/>
                    <a:p>
                      <a:pPr marL="0" indent="0" algn="l">
                        <a:buFont typeface="Arial" panose="020B0604020202020204" pitchFamily="34" charset="0"/>
                        <a:buNone/>
                      </a:pPr>
                      <a:r>
                        <a:rPr lang="it-IT" sz="1050" dirty="0"/>
                        <a:t>Error:  L'username  contiene  caratteri  non ammissibili.</a:t>
                      </a:r>
                    </a:p>
                  </a:txBody>
                  <a:tcPr anchor="ctr"/>
                </a:tc>
                <a:extLst>
                  <a:ext uri="{0D108BD9-81ED-4DB2-BD59-A6C34878D82A}">
                    <a16:rowId xmlns:a16="http://schemas.microsoft.com/office/drawing/2014/main" val="1479330162"/>
                  </a:ext>
                </a:extLst>
              </a:tr>
              <a:tr h="370840">
                <a:tc>
                  <a:txBody>
                    <a:bodyPr/>
                    <a:lstStyle/>
                    <a:p>
                      <a:pPr algn="ctr"/>
                      <a:r>
                        <a:rPr lang="it-IT" sz="1050" dirty="0"/>
                        <a:t>TC_1.1_4</a:t>
                      </a:r>
                    </a:p>
                  </a:txBody>
                  <a:tcPr anchor="ctr"/>
                </a:tc>
                <a:tc>
                  <a:txBody>
                    <a:bodyPr/>
                    <a:lstStyle/>
                    <a:p>
                      <a:pPr marL="0" indent="0" algn="l">
                        <a:buFont typeface="Arial" panose="020B0604020202020204" pitchFamily="34" charset="0"/>
                        <a:buNone/>
                      </a:pPr>
                      <a:r>
                        <a:rPr lang="it-IT" sz="1050" dirty="0"/>
                        <a:t>CKN2, CKC2, USR2, DT1</a:t>
                      </a:r>
                    </a:p>
                  </a:txBody>
                  <a:tcPr anchor="ctr"/>
                </a:tc>
                <a:tc>
                  <a:txBody>
                    <a:bodyPr/>
                    <a:lstStyle/>
                    <a:p>
                      <a:pPr marL="0" indent="0" algn="l">
                        <a:buFont typeface="Arial" panose="020B0604020202020204" pitchFamily="34" charset="0"/>
                        <a:buNone/>
                      </a:pPr>
                      <a:r>
                        <a:rPr lang="it-IT" sz="1050" dirty="0"/>
                        <a:t>Error: L’utente ha meno di 16 anni.</a:t>
                      </a:r>
                    </a:p>
                  </a:txBody>
                  <a:tcPr anchor="ctr"/>
                </a:tc>
                <a:extLst>
                  <a:ext uri="{0D108BD9-81ED-4DB2-BD59-A6C34878D82A}">
                    <a16:rowId xmlns:a16="http://schemas.microsoft.com/office/drawing/2014/main" val="2167625765"/>
                  </a:ext>
                </a:extLst>
              </a:tr>
              <a:tr h="370840">
                <a:tc>
                  <a:txBody>
                    <a:bodyPr/>
                    <a:lstStyle/>
                    <a:p>
                      <a:pPr algn="ctr"/>
                      <a:r>
                        <a:rPr lang="it-IT" sz="1050" dirty="0"/>
                        <a:t>TC_1.1_5</a:t>
                      </a:r>
                    </a:p>
                  </a:txBody>
                  <a:tcPr anchor="ctr"/>
                </a:tc>
                <a:tc>
                  <a:txBody>
                    <a:bodyPr/>
                    <a:lstStyle/>
                    <a:p>
                      <a:pPr marL="0" indent="0" algn="l">
                        <a:buFont typeface="Arial" panose="020B0604020202020204" pitchFamily="34" charset="0"/>
                        <a:buNone/>
                      </a:pPr>
                      <a:r>
                        <a:rPr lang="it-IT" sz="1050" dirty="0"/>
                        <a:t>CKN2, CKC2, USR2, DT2, CKE1</a:t>
                      </a:r>
                    </a:p>
                  </a:txBody>
                  <a:tcPr anchor="ctr"/>
                </a:tc>
                <a:tc>
                  <a:txBody>
                    <a:bodyPr/>
                    <a:lstStyle/>
                    <a:p>
                      <a:pPr marL="0" indent="0" algn="l">
                        <a:buFont typeface="Arial" panose="020B0604020202020204" pitchFamily="34" charset="0"/>
                        <a:buNone/>
                      </a:pPr>
                      <a:r>
                        <a:rPr lang="it-IT" sz="1050" dirty="0"/>
                        <a:t>Error: La email non rispetta il formato.</a:t>
                      </a:r>
                    </a:p>
                  </a:txBody>
                  <a:tcPr anchor="ctr"/>
                </a:tc>
                <a:extLst>
                  <a:ext uri="{0D108BD9-81ED-4DB2-BD59-A6C34878D82A}">
                    <a16:rowId xmlns:a16="http://schemas.microsoft.com/office/drawing/2014/main" val="249179802"/>
                  </a:ext>
                </a:extLst>
              </a:tr>
              <a:tr h="370840">
                <a:tc>
                  <a:txBody>
                    <a:bodyPr/>
                    <a:lstStyle/>
                    <a:p>
                      <a:pPr algn="ctr"/>
                      <a:r>
                        <a:rPr lang="it-IT" sz="1050" dirty="0"/>
                        <a:t>TC_1.1_6</a:t>
                      </a:r>
                    </a:p>
                  </a:txBody>
                  <a:tcPr anchor="ctr"/>
                </a:tc>
                <a:tc>
                  <a:txBody>
                    <a:bodyPr/>
                    <a:lstStyle/>
                    <a:p>
                      <a:pPr marL="0" indent="0" algn="l">
                        <a:buFont typeface="Arial" panose="020B0604020202020204" pitchFamily="34" charset="0"/>
                        <a:buNone/>
                      </a:pPr>
                      <a:r>
                        <a:rPr lang="it-IT" sz="1050" dirty="0"/>
                        <a:t>CKN2,  CKC2,  USR2,  DT2,  CKE2, LNP1</a:t>
                      </a:r>
                    </a:p>
                  </a:txBody>
                  <a:tcPr anchor="ctr"/>
                </a:tc>
                <a:tc>
                  <a:txBody>
                    <a:bodyPr/>
                    <a:lstStyle/>
                    <a:p>
                      <a:pPr marL="0" indent="0" algn="l">
                        <a:buFont typeface="Arial" panose="020B0604020202020204" pitchFamily="34" charset="0"/>
                        <a:buNone/>
                      </a:pPr>
                      <a:r>
                        <a:rPr lang="it-IT" sz="1050" dirty="0"/>
                        <a:t>Error: La lunghezza della password è inferiore ai 6 o maggiore ai 20 caratteri.</a:t>
                      </a:r>
                    </a:p>
                  </a:txBody>
                  <a:tcPr anchor="ctr"/>
                </a:tc>
                <a:extLst>
                  <a:ext uri="{0D108BD9-81ED-4DB2-BD59-A6C34878D82A}">
                    <a16:rowId xmlns:a16="http://schemas.microsoft.com/office/drawing/2014/main" val="3093769524"/>
                  </a:ext>
                </a:extLst>
              </a:tr>
              <a:tr h="370840">
                <a:tc>
                  <a:txBody>
                    <a:bodyPr/>
                    <a:lstStyle/>
                    <a:p>
                      <a:pPr algn="ctr"/>
                      <a:r>
                        <a:rPr lang="it-IT" sz="1050" dirty="0"/>
                        <a:t>TC_1.1_7</a:t>
                      </a:r>
                    </a:p>
                  </a:txBody>
                  <a:tcPr anchor="ctr"/>
                </a:tc>
                <a:tc>
                  <a:txBody>
                    <a:bodyPr/>
                    <a:lstStyle/>
                    <a:p>
                      <a:pPr marL="0" indent="0" algn="l">
                        <a:buFont typeface="Arial" panose="020B0604020202020204" pitchFamily="34" charset="0"/>
                        <a:buNone/>
                      </a:pPr>
                      <a:r>
                        <a:rPr lang="it-IT" sz="1050" dirty="0"/>
                        <a:t>CKN2,  CKC2,  USR2,  DT2,  CKE2, LNP2, CPN1</a:t>
                      </a:r>
                    </a:p>
                  </a:txBody>
                  <a:tcPr anchor="ctr"/>
                </a:tc>
                <a:tc>
                  <a:txBody>
                    <a:bodyPr/>
                    <a:lstStyle/>
                    <a:p>
                      <a:pPr marL="0" indent="0" algn="l">
                        <a:buFont typeface="Arial" panose="020B0604020202020204" pitchFamily="34" charset="0"/>
                        <a:buNone/>
                      </a:pPr>
                      <a:r>
                        <a:rPr lang="it-IT" sz="1050" dirty="0"/>
                        <a:t>Error: Il numero di telefono contiene caratteri non numerici</a:t>
                      </a:r>
                    </a:p>
                  </a:txBody>
                  <a:tcPr anchor="ctr"/>
                </a:tc>
                <a:extLst>
                  <a:ext uri="{0D108BD9-81ED-4DB2-BD59-A6C34878D82A}">
                    <a16:rowId xmlns:a16="http://schemas.microsoft.com/office/drawing/2014/main" val="3349804899"/>
                  </a:ext>
                </a:extLst>
              </a:tr>
              <a:tr h="370840">
                <a:tc>
                  <a:txBody>
                    <a:bodyPr/>
                    <a:lstStyle/>
                    <a:p>
                      <a:pPr algn="ctr"/>
                      <a:r>
                        <a:rPr lang="it-IT" sz="1050" dirty="0"/>
                        <a:t>TC_1.1_8</a:t>
                      </a:r>
                    </a:p>
                  </a:txBody>
                  <a:tcPr anchor="ctr"/>
                </a:tc>
                <a:tc>
                  <a:txBody>
                    <a:bodyPr/>
                    <a:lstStyle/>
                    <a:p>
                      <a:pPr marL="0" indent="0" algn="l">
                        <a:buFont typeface="Arial" panose="020B0604020202020204" pitchFamily="34" charset="0"/>
                        <a:buNone/>
                      </a:pPr>
                      <a:r>
                        <a:rPr lang="it-IT" sz="1050" dirty="0"/>
                        <a:t>CKN2,  CKC2,  USR2,  DT2,  CKC2, LNP2, CON2</a:t>
                      </a:r>
                    </a:p>
                  </a:txBody>
                  <a:tcPr anchor="ctr"/>
                </a:tc>
                <a:tc>
                  <a:txBody>
                    <a:bodyPr/>
                    <a:lstStyle/>
                    <a:p>
                      <a:pPr marL="0" indent="0" algn="l">
                        <a:buFont typeface="Arial" panose="020B0604020202020204" pitchFamily="34" charset="0"/>
                        <a:buNone/>
                      </a:pPr>
                      <a:r>
                        <a:rPr lang="it-IT" sz="1050" dirty="0"/>
                        <a:t>Success</a:t>
                      </a:r>
                    </a:p>
                  </a:txBody>
                  <a:tcPr anchor="ctr"/>
                </a:tc>
                <a:extLst>
                  <a:ext uri="{0D108BD9-81ED-4DB2-BD59-A6C34878D82A}">
                    <a16:rowId xmlns:a16="http://schemas.microsoft.com/office/drawing/2014/main" val="795532074"/>
                  </a:ext>
                </a:extLst>
              </a:tr>
            </a:tbl>
          </a:graphicData>
        </a:graphic>
      </p:graphicFrame>
    </p:spTree>
    <p:extLst>
      <p:ext uri="{BB962C8B-B14F-4D97-AF65-F5344CB8AC3E}">
        <p14:creationId xmlns:p14="http://schemas.microsoft.com/office/powerpoint/2010/main" val="8740374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44014647"/>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TC_1.1_1</a:t>
                      </a:r>
                    </a:p>
                  </a:txBody>
                  <a:tcPr anchor="ctr"/>
                </a:tc>
                <a:tc>
                  <a:txBody>
                    <a:bodyPr/>
                    <a:lstStyle/>
                    <a:p>
                      <a:pPr algn="ctr"/>
                      <a:r>
                        <a:rPr lang="it-IT" sz="1400" b="1" dirty="0"/>
                        <a:t>Test frame</a:t>
                      </a:r>
                      <a:r>
                        <a:rPr lang="it-IT" sz="1400" dirty="0"/>
                        <a:t>: CKN1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dirty="0"/>
                        <a:t>Valore: Giacomo23</a:t>
                      </a:r>
                    </a:p>
                  </a:txBody>
                  <a:tcPr anchor="ctr"/>
                </a:tc>
                <a:extLst>
                  <a:ext uri="{0D108BD9-81ED-4DB2-BD59-A6C34878D82A}">
                    <a16:rowId xmlns:a16="http://schemas.microsoft.com/office/drawing/2014/main" val="4024580476"/>
                  </a:ext>
                </a:extLst>
              </a:tr>
              <a:tr h="370840">
                <a:tc gridSpan="2">
                  <a:txBody>
                    <a:bodyPr/>
                    <a:lstStyle/>
                    <a:p>
                      <a:pPr algn="ctr"/>
                      <a:r>
                        <a:rPr lang="it-IT" sz="1400" dirty="0"/>
                        <a:t>2. L’ospite clicca sul pulsante Registrati</a:t>
                      </a:r>
                    </a:p>
                  </a:txBody>
                  <a:tcPr/>
                </a:tc>
                <a:tc hMerge="1">
                  <a:txBody>
                    <a:bodyPr/>
                    <a:lstStyle/>
                    <a:p>
                      <a:pPr algn="ctr"/>
                      <a:endParaRPr lang="it-IT" sz="1400" dirty="0"/>
                    </a:p>
                  </a:txBody>
                  <a:tcPr anchor="ctr"/>
                </a:tc>
                <a:extLst>
                  <a:ext uri="{0D108BD9-81ED-4DB2-BD59-A6C34878D82A}">
                    <a16:rowId xmlns:a16="http://schemas.microsoft.com/office/drawing/2014/main" val="527813780"/>
                  </a:ext>
                </a:extLst>
              </a:tr>
              <a:tr h="370840">
                <a:tc gridSpan="2">
                  <a:txBody>
                    <a:bodyPr/>
                    <a:lstStyle/>
                    <a:p>
                      <a:pPr algn="just"/>
                      <a:r>
                        <a:rPr lang="it-IT" sz="1400" b="1" dirty="0">
                          <a:solidFill>
                            <a:schemeClr val="bg2"/>
                          </a:solidFill>
                        </a:rPr>
                        <a:t>Oracolo: La registrazione non è stata completata in quanto il nome inserito dall’utente non rispetta i vincoli imposti. (23 non consentito nel campo Nome)</a:t>
                      </a:r>
                    </a:p>
                  </a:txBody>
                  <a:tcP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1264913398"/>
                  </a:ext>
                </a:extLst>
              </a:tr>
            </a:tbl>
          </a:graphicData>
        </a:graphic>
      </p:graphicFrame>
    </p:spTree>
    <p:extLst>
      <p:ext uri="{BB962C8B-B14F-4D97-AF65-F5344CB8AC3E}">
        <p14:creationId xmlns:p14="http://schemas.microsoft.com/office/powerpoint/2010/main" val="1485566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467043918"/>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TC_1.1_2</a:t>
                      </a:r>
                    </a:p>
                  </a:txBody>
                  <a:tcPr anchor="ctr"/>
                </a:tc>
                <a:tc>
                  <a:txBody>
                    <a:bodyPr/>
                    <a:lstStyle/>
                    <a:p>
                      <a:pPr algn="ctr"/>
                      <a:r>
                        <a:rPr lang="it-IT" sz="1400" b="1" dirty="0"/>
                        <a:t>Test frame</a:t>
                      </a:r>
                      <a:r>
                        <a:rPr lang="it-IT" sz="1400" dirty="0"/>
                        <a:t>: CKN2, CKC1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Verd1</a:t>
                      </a:r>
                      <a:endParaRPr lang="it-IT" sz="1400" b="1" dirty="0"/>
                    </a:p>
                  </a:txBody>
                  <a:tcPr anchor="ctr"/>
                </a:tc>
                <a:extLst>
                  <a:ext uri="{0D108BD9-81ED-4DB2-BD59-A6C34878D82A}">
                    <a16:rowId xmlns:a16="http://schemas.microsoft.com/office/drawing/2014/main" val="1350187330"/>
                  </a:ext>
                </a:extLst>
              </a:tr>
              <a:tr h="370840">
                <a:tc gridSpan="2">
                  <a:txBody>
                    <a:bodyPr/>
                    <a:lstStyle/>
                    <a:p>
                      <a:pPr algn="ctr"/>
                      <a:r>
                        <a:rPr lang="it-IT" sz="1400" dirty="0"/>
                        <a:t>2. L’ospite clicca sul pulsante Registrati</a:t>
                      </a:r>
                    </a:p>
                  </a:txBody>
                  <a:tcPr/>
                </a:tc>
                <a:tc hMerge="1">
                  <a:txBody>
                    <a:bodyPr/>
                    <a:lstStyle/>
                    <a:p>
                      <a:pPr algn="ctr"/>
                      <a:endParaRPr lang="it-IT" sz="1400" dirty="0"/>
                    </a:p>
                  </a:txBody>
                  <a:tcPr anchor="ct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20114971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754056487"/>
              </p:ext>
            </p:extLst>
          </p:nvPr>
        </p:nvGraphicFramePr>
        <p:xfrm>
          <a:off x="720000" y="1432800"/>
          <a:ext cx="7704000" cy="12598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1839191429"/>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solidFill>
                      <a:schemeClr val="bg1"/>
                    </a:solidFill>
                  </a:tcPr>
                </a:tc>
                <a:extLst>
                  <a:ext uri="{0D108BD9-81ED-4DB2-BD59-A6C34878D82A}">
                    <a16:rowId xmlns:a16="http://schemas.microsoft.com/office/drawing/2014/main" val="1999361365"/>
                  </a:ext>
                </a:extLst>
              </a:tr>
              <a:tr h="370840">
                <a:tc>
                  <a:txBody>
                    <a:bodyPr/>
                    <a:lstStyle/>
                    <a:p>
                      <a:pPr algn="ctr"/>
                      <a:r>
                        <a:rPr lang="it-IT" sz="1400" b="1" dirty="0"/>
                        <a:t>Test case ID</a:t>
                      </a:r>
                      <a:r>
                        <a:rPr lang="it-IT" sz="1400" dirty="0"/>
                        <a:t>: TC_1.1_2</a:t>
                      </a:r>
                    </a:p>
                  </a:txBody>
                  <a:tcPr anchor="ctr">
                    <a:noFill/>
                  </a:tcPr>
                </a:tc>
                <a:tc>
                  <a:txBody>
                    <a:bodyPr/>
                    <a:lstStyle/>
                    <a:p>
                      <a:pPr algn="ctr"/>
                      <a:r>
                        <a:rPr lang="it-IT" sz="1400" b="1" dirty="0"/>
                        <a:t>Test frame</a:t>
                      </a:r>
                      <a:r>
                        <a:rPr lang="it-IT" sz="1400" dirty="0"/>
                        <a:t>: CKN2, CKC1</a:t>
                      </a:r>
                    </a:p>
                  </a:txBody>
                  <a:tcPr anchor="ctr">
                    <a:noFill/>
                  </a:tcPr>
                </a:tc>
                <a:extLst>
                  <a:ext uri="{0D108BD9-81ED-4DB2-BD59-A6C34878D82A}">
                    <a16:rowId xmlns:a16="http://schemas.microsoft.com/office/drawing/2014/main" val="168764266"/>
                  </a:ext>
                </a:extLst>
              </a:tr>
              <a:tr h="246140">
                <a:tc gridSpan="2">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solidFill>
                            <a:schemeClr val="tx1"/>
                          </a:solidFill>
                        </a:rPr>
                        <a:t>Oracolo</a:t>
                      </a:r>
                      <a:r>
                        <a:rPr lang="it-IT" sz="1400" b="0" dirty="0">
                          <a:solidFill>
                            <a:schemeClr val="tx1"/>
                          </a:solidFill>
                        </a:rPr>
                        <a:t>: La registrazione non è stata completata in quanto il cognome inserito dall’utente non rispetta i vincoli imposti. (1 non consentito nel campo Cognome)</a:t>
                      </a:r>
                    </a:p>
                  </a:txBody>
                  <a:tcPr>
                    <a:noFill/>
                  </a:tcPr>
                </a:tc>
                <a:tc hMerge="1">
                  <a:txBody>
                    <a:bodyPr/>
                    <a:lstStyle/>
                    <a:p>
                      <a:pPr algn="just"/>
                      <a:endParaRPr lang="it-IT" sz="1400" b="1" dirty="0">
                        <a:solidFill>
                          <a:schemeClr val="bg2"/>
                        </a:solidFill>
                      </a:endParaRPr>
                    </a:p>
                  </a:txBody>
                  <a:tcPr>
                    <a:solidFill>
                      <a:schemeClr val="bg1"/>
                    </a:solidFill>
                  </a:tcPr>
                </a:tc>
                <a:extLst>
                  <a:ext uri="{0D108BD9-81ED-4DB2-BD59-A6C34878D82A}">
                    <a16:rowId xmlns:a16="http://schemas.microsoft.com/office/drawing/2014/main" val="2315196127"/>
                  </a:ext>
                </a:extLst>
              </a:tr>
            </a:tbl>
          </a:graphicData>
        </a:graphic>
      </p:graphicFrame>
    </p:spTree>
    <p:extLst>
      <p:ext uri="{BB962C8B-B14F-4D97-AF65-F5344CB8AC3E}">
        <p14:creationId xmlns:p14="http://schemas.microsoft.com/office/powerpoint/2010/main" val="19432045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802778979"/>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TC_1.1_3</a:t>
                      </a:r>
                    </a:p>
                  </a:txBody>
                  <a:tcPr anchor="ctr"/>
                </a:tc>
                <a:tc>
                  <a:txBody>
                    <a:bodyPr/>
                    <a:lstStyle/>
                    <a:p>
                      <a:pPr algn="ctr"/>
                      <a:r>
                        <a:rPr lang="it-IT" sz="1400" b="1" dirty="0"/>
                        <a:t>Test frame</a:t>
                      </a:r>
                      <a:r>
                        <a:rPr lang="it-IT" sz="1400" dirty="0"/>
                        <a:t>: CKN2, CKC2, USR1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algn="ctr"/>
                      <a:r>
                        <a:rPr lang="it-IT" sz="1400" b="1" dirty="0"/>
                        <a:t>Input</a:t>
                      </a:r>
                      <a:r>
                        <a:rPr lang="it-IT" sz="1400" dirty="0"/>
                        <a:t>: Username</a:t>
                      </a:r>
                    </a:p>
                  </a:txBody>
                  <a:tcPr anchor="ctr"/>
                </a:tc>
                <a:tc>
                  <a:txBody>
                    <a:bodyPr/>
                    <a:lstStyle/>
                    <a:p>
                      <a:pPr algn="ctr"/>
                      <a:r>
                        <a:rPr lang="it-IT" sz="1400" b="1" dirty="0"/>
                        <a:t>Valore: </a:t>
                      </a:r>
                      <a:r>
                        <a:rPr lang="it-IT" sz="1400" b="0" dirty="0"/>
                        <a:t>Spark!</a:t>
                      </a:r>
                    </a:p>
                  </a:txBody>
                  <a:tcPr anchor="ctr"/>
                </a:tc>
                <a:extLst>
                  <a:ext uri="{0D108BD9-81ED-4DB2-BD59-A6C34878D82A}">
                    <a16:rowId xmlns:a16="http://schemas.microsoft.com/office/drawing/2014/main" val="1094009354"/>
                  </a:ext>
                </a:extLst>
              </a:tr>
            </a:tbl>
          </a:graphicData>
        </a:graphic>
      </p:graphicFrame>
    </p:spTree>
    <p:extLst>
      <p:ext uri="{BB962C8B-B14F-4D97-AF65-F5344CB8AC3E}">
        <p14:creationId xmlns:p14="http://schemas.microsoft.com/office/powerpoint/2010/main" val="4432752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891568624"/>
              </p:ext>
            </p:extLst>
          </p:nvPr>
        </p:nvGraphicFramePr>
        <p:xfrm>
          <a:off x="720000" y="1432800"/>
          <a:ext cx="7704000" cy="16306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TC_1.1_3</a:t>
                      </a:r>
                    </a:p>
                  </a:txBody>
                  <a:tcPr anchor="ctr"/>
                </a:tc>
                <a:tc>
                  <a:txBody>
                    <a:bodyPr/>
                    <a:lstStyle/>
                    <a:p>
                      <a:pPr algn="ctr"/>
                      <a:r>
                        <a:rPr lang="it-IT" sz="1400" b="1" dirty="0"/>
                        <a:t>Test frame</a:t>
                      </a:r>
                      <a:r>
                        <a:rPr lang="it-IT" sz="1400" dirty="0"/>
                        <a:t>: CKN2, CKC2, USR1</a:t>
                      </a:r>
                    </a:p>
                  </a:txBody>
                  <a:tcPr anchor="ctr"/>
                </a:tc>
                <a:extLst>
                  <a:ext uri="{0D108BD9-81ED-4DB2-BD59-A6C34878D82A}">
                    <a16:rowId xmlns:a16="http://schemas.microsoft.com/office/drawing/2014/main" val="753444284"/>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just"/>
                      <a:r>
                        <a:rPr lang="it-IT" sz="1400" b="1" dirty="0"/>
                        <a:t>Oracolo</a:t>
                      </a:r>
                      <a:r>
                        <a:rPr lang="it-IT" sz="1400" dirty="0"/>
                        <a:t>: La registrazione non è stata completata in quanto il cognome inserito dall’utente non rispetta i vincoli imposti. (1 non consentito nel campo Cognome)</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bl>
          </a:graphicData>
        </a:graphic>
      </p:graphicFrame>
    </p:spTree>
    <p:extLst>
      <p:ext uri="{BB962C8B-B14F-4D97-AF65-F5344CB8AC3E}">
        <p14:creationId xmlns:p14="http://schemas.microsoft.com/office/powerpoint/2010/main" val="24579673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952986347"/>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TC_1.1_4</a:t>
                      </a:r>
                    </a:p>
                  </a:txBody>
                  <a:tcPr anchor="ctr"/>
                </a:tc>
                <a:tc>
                  <a:txBody>
                    <a:bodyPr/>
                    <a:lstStyle/>
                    <a:p>
                      <a:pPr algn="ctr"/>
                      <a:r>
                        <a:rPr lang="it-IT" sz="1400" b="1" dirty="0"/>
                        <a:t>Test frame</a:t>
                      </a:r>
                      <a:r>
                        <a:rPr lang="it-IT" sz="1400" dirty="0"/>
                        <a:t>: CKN2, CKC2, USR2, DT1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202651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568137585"/>
              </p:ext>
            </p:extLst>
          </p:nvPr>
        </p:nvGraphicFramePr>
        <p:xfrm>
          <a:off x="720000" y="1432800"/>
          <a:ext cx="7704000" cy="20015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TC_1.1_4</a:t>
                      </a:r>
                    </a:p>
                  </a:txBody>
                  <a:tcPr anchor="ctr"/>
                </a:tc>
                <a:tc>
                  <a:txBody>
                    <a:bodyPr/>
                    <a:lstStyle/>
                    <a:p>
                      <a:pPr algn="ctr"/>
                      <a:r>
                        <a:rPr lang="it-IT" sz="1400" b="1" dirty="0"/>
                        <a:t>Test frame</a:t>
                      </a:r>
                      <a:r>
                        <a:rPr lang="it-IT" sz="1400" dirty="0"/>
                        <a:t>: CKN2, CKC2, USR2, DT1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09/06/2009</a:t>
                      </a:r>
                    </a:p>
                  </a:txBody>
                  <a:tcPr anchor="ctr"/>
                </a:tc>
                <a:extLst>
                  <a:ext uri="{0D108BD9-81ED-4DB2-BD59-A6C34878D82A}">
                    <a16:rowId xmlns:a16="http://schemas.microsoft.com/office/drawing/2014/main" val="527813780"/>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a:t>
                      </a:r>
                      <a:r>
                        <a:rPr lang="it-IT" sz="1400" dirty="0"/>
                        <a:t>: La registrazione non è stata completata in quanto l’età dell’utente è inferiore ai 16 anni.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40554075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672538684"/>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TC_1.1_5</a:t>
                      </a:r>
                    </a:p>
                  </a:txBody>
                  <a:tcPr anchor="ctr"/>
                </a:tc>
                <a:tc>
                  <a:txBody>
                    <a:bodyPr/>
                    <a:lstStyle/>
                    <a:p>
                      <a:pPr algn="ctr"/>
                      <a:r>
                        <a:rPr lang="it-IT" sz="1400" b="1" dirty="0"/>
                        <a:t>Test frame</a:t>
                      </a:r>
                      <a:r>
                        <a:rPr lang="it-IT" sz="1400" dirty="0"/>
                        <a:t>: CKN2, CKC2, USR2, DT2, CKE1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264994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Requirements Analysis Document</a:t>
            </a:r>
          </a:p>
        </p:txBody>
      </p:sp>
      <p:sp>
        <p:nvSpPr>
          <p:cNvPr id="405" name="Google Shape;405;p42"/>
          <p:cNvSpPr txBox="1">
            <a:spLocks noGrp="1"/>
          </p:cNvSpPr>
          <p:nvPr>
            <p:ph type="subTitle" idx="1"/>
          </p:nvPr>
        </p:nvSpPr>
        <p:spPr>
          <a:xfrm>
            <a:off x="1061000" y="1889953"/>
            <a:ext cx="4667100" cy="2797294"/>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Attori del sistema</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Requisiti funzionali</a:t>
            </a:r>
          </a:p>
          <a:p>
            <a:pPr marL="342900" indent="-342900">
              <a:buFont typeface="+mj-lt"/>
              <a:buAutoNum type="arabicPeriod"/>
            </a:pPr>
            <a:r>
              <a:rPr lang="it-IT" dirty="0">
                <a:solidFill>
                  <a:srgbClr val="595959"/>
                </a:solidFill>
                <a:latin typeface="Anaheim"/>
                <a:ea typeface="Anaheim"/>
                <a:cs typeface="Anaheim"/>
                <a:sym typeface="Anaheim"/>
              </a:rPr>
              <a:t>Requisiti non funzionali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Scenario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Use Case Model</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Use Case</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Class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Sequence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Activity Diagram</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39886834"/>
              </p:ext>
            </p:extLst>
          </p:nvPr>
        </p:nvGraphicFramePr>
        <p:xfrm>
          <a:off x="720000" y="1432800"/>
          <a:ext cx="7704000" cy="2372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TC_1.1_5</a:t>
                      </a:r>
                    </a:p>
                  </a:txBody>
                  <a:tcPr anchor="ctr"/>
                </a:tc>
                <a:tc>
                  <a:txBody>
                    <a:bodyPr/>
                    <a:lstStyle/>
                    <a:p>
                      <a:pPr algn="ctr"/>
                      <a:r>
                        <a:rPr lang="it-IT" sz="1400" b="1" dirty="0"/>
                        <a:t>Test frame</a:t>
                      </a:r>
                      <a:r>
                        <a:rPr lang="it-IT" sz="1400" dirty="0"/>
                        <a:t>: CKN2, CKC2, USR2, DT2, CKE1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a:t>
                      </a:r>
                      <a:r>
                        <a:rPr lang="it-IT" sz="1400" b="0" dirty="0" err="1"/>
                        <a:t>giacomo.verdi@gmail</a:t>
                      </a:r>
                      <a:endParaRPr lang="it-IT" sz="1400" b="1" dirty="0"/>
                    </a:p>
                  </a:txBody>
                  <a:tcPr anchor="ctr"/>
                </a:tc>
                <a:extLst>
                  <a:ext uri="{0D108BD9-81ED-4DB2-BD59-A6C34878D82A}">
                    <a16:rowId xmlns:a16="http://schemas.microsoft.com/office/drawing/2014/main" val="1435752234"/>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a:t>
                      </a:r>
                      <a:r>
                        <a:rPr lang="it-IT" sz="1400" dirty="0"/>
                        <a:t>: La    registrazione    non    è    stata    completata    in    quanto    la    mail    inserita    dall’utente    non    è    valida. (manca il punto dopo la chiocciola)</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30131742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1939986487"/>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TC_1.1_6</a:t>
                      </a:r>
                    </a:p>
                  </a:txBody>
                  <a:tcPr anchor="ctr"/>
                </a:tc>
                <a:tc>
                  <a:txBody>
                    <a:bodyPr/>
                    <a:lstStyle/>
                    <a:p>
                      <a:pPr algn="ctr"/>
                      <a:r>
                        <a:rPr lang="it-IT" sz="1400" b="1" dirty="0"/>
                        <a:t>Test frame</a:t>
                      </a:r>
                      <a:r>
                        <a:rPr lang="it-IT" sz="1400" dirty="0"/>
                        <a:t>: CKN2, CKC2, USR2, DT2, CKE2, </a:t>
                      </a:r>
                    </a:p>
                    <a:p>
                      <a:pPr algn="ctr"/>
                      <a:r>
                        <a:rPr lang="it-IT" sz="1400" dirty="0"/>
                        <a:t>LNP1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1426773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4195982614"/>
              </p:ext>
            </p:extLst>
          </p:nvPr>
        </p:nvGraphicFramePr>
        <p:xfrm>
          <a:off x="720000" y="1432800"/>
          <a:ext cx="7704000" cy="3103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TC_1.1_6</a:t>
                      </a:r>
                    </a:p>
                  </a:txBody>
                  <a:tcPr anchor="ctr"/>
                </a:tc>
                <a:tc>
                  <a:txBody>
                    <a:bodyPr/>
                    <a:lstStyle/>
                    <a:p>
                      <a:pPr algn="ctr"/>
                      <a:r>
                        <a:rPr lang="it-IT" sz="1400" b="1" dirty="0"/>
                        <a:t>Test frame</a:t>
                      </a:r>
                      <a:r>
                        <a:rPr lang="it-IT" sz="1400" dirty="0"/>
                        <a:t>: CKN2, CKC2, USR2, DT2, CKE2, </a:t>
                      </a:r>
                    </a:p>
                    <a:p>
                      <a:pPr algn="ctr"/>
                      <a:r>
                        <a:rPr lang="it-IT" sz="1400" dirty="0"/>
                        <a:t>LNP1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Spk09</a:t>
                      </a:r>
                    </a:p>
                  </a:txBody>
                  <a:tcPr anchor="ctr"/>
                </a:tc>
                <a:extLst>
                  <a:ext uri="{0D108BD9-81ED-4DB2-BD59-A6C34878D82A}">
                    <a16:rowId xmlns:a16="http://schemas.microsoft.com/office/drawing/2014/main" val="2219589253"/>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non   è   stata   completata   in   quanto   la   password   scelta   dall’utente   non   è   valida. (i caratteri minimi richiesti sono 6, in questo caso la password possiede solo 5 caratteri).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16732969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134214801"/>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TC_1.1_7</a:t>
                      </a:r>
                    </a:p>
                  </a:txBody>
                  <a:tcPr anchor="ctr"/>
                </a:tc>
                <a:tc>
                  <a:txBody>
                    <a:bodyPr/>
                    <a:lstStyle/>
                    <a:p>
                      <a:pPr algn="ctr"/>
                      <a:r>
                        <a:rPr lang="it-IT" sz="1400" b="1" dirty="0"/>
                        <a:t>Test frame</a:t>
                      </a:r>
                      <a:r>
                        <a:rPr lang="it-IT" sz="1400" dirty="0"/>
                        <a:t>: CKN2, CKC2, USR2, DT2, CKE2, </a:t>
                      </a:r>
                    </a:p>
                    <a:p>
                      <a:pPr algn="ctr"/>
                      <a:r>
                        <a:rPr lang="it-IT" sz="1400" dirty="0"/>
                        <a:t>LNP2, CPN1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7020320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760321917"/>
              </p:ext>
            </p:extLst>
          </p:nvPr>
        </p:nvGraphicFramePr>
        <p:xfrm>
          <a:off x="720000" y="1432800"/>
          <a:ext cx="7704000" cy="3261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TC_1.1_7</a:t>
                      </a:r>
                    </a:p>
                  </a:txBody>
                  <a:tcPr anchor="ctr"/>
                </a:tc>
                <a:tc>
                  <a:txBody>
                    <a:bodyPr/>
                    <a:lstStyle/>
                    <a:p>
                      <a:pPr algn="ctr"/>
                      <a:r>
                        <a:rPr lang="it-IT" sz="1400" b="1" dirty="0"/>
                        <a:t>Test frame</a:t>
                      </a:r>
                      <a:r>
                        <a:rPr lang="it-IT" sz="1400" dirty="0"/>
                        <a:t>: CKN2, CKC2, USR2, DT2, CKE2, </a:t>
                      </a:r>
                    </a:p>
                    <a:p>
                      <a:pPr algn="ctr"/>
                      <a:r>
                        <a:rPr lang="it-IT" sz="1400" dirty="0"/>
                        <a:t>LNP2, CPN1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Spk-Ark-09</a:t>
                      </a:r>
                    </a:p>
                  </a:txBody>
                  <a:tcPr anchor="ctr"/>
                </a:tc>
                <a:extLst>
                  <a:ext uri="{0D108BD9-81ED-4DB2-BD59-A6C34878D82A}">
                    <a16:rowId xmlns:a16="http://schemas.microsoft.com/office/drawing/2014/main" val="221958925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Numero di telefono</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H477446LN4p?</a:t>
                      </a:r>
                    </a:p>
                  </a:txBody>
                  <a:tcPr anchor="ctr"/>
                </a:tc>
                <a:extLst>
                  <a:ext uri="{0D108BD9-81ED-4DB2-BD59-A6C34878D82A}">
                    <a16:rowId xmlns:a16="http://schemas.microsoft.com/office/drawing/2014/main" val="3185569912"/>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non  è stata  completata  in  quanto  il  numero  di  telefono  immesso  dall’utente  non è  valido. (sono stati inseriti caratteri speciali e caratteri)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27262492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331284638"/>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TC_1.1_8</a:t>
                      </a:r>
                    </a:p>
                  </a:txBody>
                  <a:tcPr anchor="ctr"/>
                </a:tc>
                <a:tc>
                  <a:txBody>
                    <a:bodyPr/>
                    <a:lstStyle/>
                    <a:p>
                      <a:pPr algn="ctr"/>
                      <a:r>
                        <a:rPr lang="it-IT" sz="1400" b="1" dirty="0"/>
                        <a:t>Test frame</a:t>
                      </a:r>
                      <a:r>
                        <a:rPr lang="it-IT" sz="1400" dirty="0"/>
                        <a:t>: CKN2, CKC2, USR2, DT2, CKC2, LNP2, CON2</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39267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3692782750"/>
              </p:ext>
            </p:extLst>
          </p:nvPr>
        </p:nvGraphicFramePr>
        <p:xfrm>
          <a:off x="720000" y="1432800"/>
          <a:ext cx="7704000" cy="31140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TC_1.1_8</a:t>
                      </a:r>
                    </a:p>
                  </a:txBody>
                  <a:tcPr anchor="ctr"/>
                </a:tc>
                <a:tc>
                  <a:txBody>
                    <a:bodyPr/>
                    <a:lstStyle/>
                    <a:p>
                      <a:pPr algn="ctr"/>
                      <a:r>
                        <a:rPr lang="it-IT" sz="1400" b="1" dirty="0"/>
                        <a:t>Test frame</a:t>
                      </a:r>
                      <a:r>
                        <a:rPr lang="it-IT" sz="1400" dirty="0"/>
                        <a:t>: CKN2, CKC2, USR2, DT2, CKC2, LNP2, CON2</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Spk-Ark-09</a:t>
                      </a:r>
                    </a:p>
                  </a:txBody>
                  <a:tcPr anchor="ctr"/>
                </a:tc>
                <a:extLst>
                  <a:ext uri="{0D108BD9-81ED-4DB2-BD59-A6C34878D82A}">
                    <a16:rowId xmlns:a16="http://schemas.microsoft.com/office/drawing/2014/main" val="221958925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Numero di telefono</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8609870038</a:t>
                      </a:r>
                    </a:p>
                  </a:txBody>
                  <a:tcPr anchor="ctr"/>
                </a:tc>
                <a:extLst>
                  <a:ext uri="{0D108BD9-81ED-4DB2-BD59-A6C34878D82A}">
                    <a16:rowId xmlns:a16="http://schemas.microsoft.com/office/drawing/2014/main" val="3185569912"/>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è stata completata con successo.</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4694011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ODD</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Object Design Document</a:t>
            </a:r>
          </a:p>
          <a:p>
            <a:pPr marL="0" lvl="0" indent="0" algn="ctr" rtl="0">
              <a:spcBef>
                <a:spcPts val="0"/>
              </a:spcBef>
              <a:spcAft>
                <a:spcPts val="0"/>
              </a:spcAft>
              <a:buNone/>
            </a:pPr>
            <a:endParaRPr lang="it-IT" dirty="0"/>
          </a:p>
          <a:p>
            <a:pPr marL="0" lvl="0" indent="0" algn="ctr" rtl="0">
              <a:spcBef>
                <a:spcPts val="0"/>
              </a:spcBef>
              <a:spcAft>
                <a:spcPts val="0"/>
              </a:spcAft>
              <a:buNone/>
            </a:pP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267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Attori del sistema</a:t>
            </a:r>
          </a:p>
        </p:txBody>
      </p:sp>
    </p:spTree>
  </p:cSld>
  <p:clrMapOvr>
    <a:masterClrMapping/>
  </p:clrMapOvr>
</p:sld>
</file>

<file path=ppt/theme/theme1.xml><?xml version="1.0" encoding="utf-8"?>
<a:theme xmlns:a="http://schemas.openxmlformats.org/drawingml/2006/main" name="Quality Management Consulting by Slidesgo">
  <a:themeElements>
    <a:clrScheme name="Simple Light">
      <a:dk1>
        <a:srgbClr val="353738"/>
      </a:dk1>
      <a:lt1>
        <a:srgbClr val="7D5FFE"/>
      </a:lt1>
      <a:dk2>
        <a:srgbClr val="FFFFFF"/>
      </a:dk2>
      <a:lt2>
        <a:srgbClr val="F0F5FA"/>
      </a:lt2>
      <a:accent1>
        <a:srgbClr val="B0B0B0"/>
      </a:accent1>
      <a:accent2>
        <a:srgbClr val="67696B"/>
      </a:accent2>
      <a:accent3>
        <a:srgbClr val="FFFFFF"/>
      </a:accent3>
      <a:accent4>
        <a:srgbClr val="FFFFFF"/>
      </a:accent4>
      <a:accent5>
        <a:srgbClr val="FFFFFF"/>
      </a:accent5>
      <a:accent6>
        <a:srgbClr val="FFFFFF"/>
      </a:accent6>
      <a:hlink>
        <a:srgbClr val="3537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E45CC6EC0235A43A14B67CAA5019F4E" ma:contentTypeVersion="7" ma:contentTypeDescription="Creare un nuovo documento." ma:contentTypeScope="" ma:versionID="b876b6c4a8faea25489e0a2039cb6310">
  <xsd:schema xmlns:xsd="http://www.w3.org/2001/XMLSchema" xmlns:xs="http://www.w3.org/2001/XMLSchema" xmlns:p="http://schemas.microsoft.com/office/2006/metadata/properties" xmlns:ns3="a8261c7c-56d9-406a-b97f-6020c8a35049" xmlns:ns4="877b9c06-6f51-4a67-af20-134ed997d19a" targetNamespace="http://schemas.microsoft.com/office/2006/metadata/properties" ma:root="true" ma:fieldsID="98a7a62c779d411151605af13849a747" ns3:_="" ns4:_="">
    <xsd:import namespace="a8261c7c-56d9-406a-b97f-6020c8a35049"/>
    <xsd:import namespace="877b9c06-6f51-4a67-af20-134ed997d19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261c7c-56d9-406a-b97f-6020c8a35049"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7b9c06-6f51-4a67-af20-134ed997d19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E5E99C-5E7E-4D8C-BC79-7ADAE920BB9F}">
  <ds:schemaRefs>
    <ds:schemaRef ds:uri="http://schemas.microsoft.com/sharepoint/v3/contenttype/forms"/>
  </ds:schemaRefs>
</ds:datastoreItem>
</file>

<file path=customXml/itemProps2.xml><?xml version="1.0" encoding="utf-8"?>
<ds:datastoreItem xmlns:ds="http://schemas.openxmlformats.org/officeDocument/2006/customXml" ds:itemID="{5B1B712F-3C78-4FA8-BB9D-01DA4C726D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261c7c-56d9-406a-b97f-6020c8a35049"/>
    <ds:schemaRef ds:uri="877b9c06-6f51-4a67-af20-134ed997d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D95DC-E1FC-448D-A1D9-6C9BD7AC69CC}">
  <ds:schemaRefs>
    <ds:schemaRef ds:uri="http://purl.org/dc/dcmitype/"/>
    <ds:schemaRef ds:uri="http://purl.org/dc/elements/1.1/"/>
    <ds:schemaRef ds:uri="http://schemas.microsoft.com/office/infopath/2007/PartnerControls"/>
    <ds:schemaRef ds:uri="http://purl.org/dc/terms/"/>
    <ds:schemaRef ds:uri="http://www.w3.org/XML/1998/namespace"/>
    <ds:schemaRef ds:uri="a8261c7c-56d9-406a-b97f-6020c8a35049"/>
    <ds:schemaRef ds:uri="http://schemas.microsoft.com/office/2006/documentManagement/types"/>
    <ds:schemaRef ds:uri="http://schemas.openxmlformats.org/package/2006/metadata/core-properties"/>
    <ds:schemaRef ds:uri="877b9c06-6f51-4a67-af20-134ed997d19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392</TotalTime>
  <Words>4969</Words>
  <Application>Microsoft Office PowerPoint</Application>
  <PresentationFormat>Presentazione su schermo (16:9)</PresentationFormat>
  <Paragraphs>929</Paragraphs>
  <Slides>87</Slides>
  <Notes>84</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87</vt:i4>
      </vt:variant>
    </vt:vector>
  </HeadingPairs>
  <TitlesOfParts>
    <vt:vector size="92" baseType="lpstr">
      <vt:lpstr>Anaheim</vt:lpstr>
      <vt:lpstr>Arial</vt:lpstr>
      <vt:lpstr>Asap</vt:lpstr>
      <vt:lpstr>Assistant</vt:lpstr>
      <vt:lpstr>Quality Management Consulting by Slidesgo</vt:lpstr>
      <vt:lpstr>Ingegneria Software Bookster</vt:lpstr>
      <vt:lpstr>Francesco Alfonso Barlotti 0512110169</vt:lpstr>
      <vt:lpstr>Obiettivo Del Sistema</vt:lpstr>
      <vt:lpstr>Implementazione</vt:lpstr>
      <vt:lpstr>01</vt:lpstr>
      <vt:lpstr>RAD</vt:lpstr>
      <vt:lpstr>Requirements Analysis Document</vt:lpstr>
      <vt:lpstr>Requirements Analysis Document</vt:lpstr>
      <vt:lpstr>1. Attori del sistema</vt:lpstr>
      <vt:lpstr>2. Requisiti funzionali RF_GR: Gestione delle recensioni</vt:lpstr>
      <vt:lpstr>2. Requisiti funzionali RF_GLB: Gestione libro</vt:lpstr>
      <vt:lpstr>2. Requisiti funzionali RF_GL: Gestione libreria</vt:lpstr>
      <vt:lpstr>2. Requisiti funzionali RF_GC: Gestione classifica</vt:lpstr>
      <vt:lpstr>2. Requisiti funzionali RF_GU: Gestione dell’utente</vt:lpstr>
      <vt:lpstr>2. Requisiti funzionali RF_#GLC: Gestione dei libri consigliati</vt:lpstr>
      <vt:lpstr>3. Requisiti non funzionali Supportability</vt:lpstr>
      <vt:lpstr>3. Requisiti non funzionali Interfacce</vt:lpstr>
      <vt:lpstr>3. Requisiti non funzionali Legali</vt:lpstr>
      <vt:lpstr>3. Requisiti non funzionali Operazioni</vt:lpstr>
      <vt:lpstr>3. Requisiti non funzionali Performance</vt:lpstr>
      <vt:lpstr>3. Requisiti non funzionali Implementazione</vt:lpstr>
      <vt:lpstr>4. Scenario Gestione Libro</vt:lpstr>
      <vt:lpstr>4. Scenario Gestione Libro</vt:lpstr>
      <vt:lpstr>4. Scenario Gestione Libro</vt:lpstr>
      <vt:lpstr>4. Scenario Gestione Libro</vt:lpstr>
      <vt:lpstr>4. Scenario Modifica classifica</vt:lpstr>
      <vt:lpstr>4. Scenario Modifica classifica</vt:lpstr>
      <vt:lpstr>4. Scenario Modifica classifica</vt:lpstr>
      <vt:lpstr>4. Scenario Registrazione utente</vt:lpstr>
      <vt:lpstr>4. Scenario Registrazione utente</vt:lpstr>
      <vt:lpstr>5. Use Case Model UCD_GL: Gestione Libreria</vt:lpstr>
      <vt:lpstr>6. Use Case UCD_GL: Gestione Libreria</vt:lpstr>
      <vt:lpstr>Control</vt:lpstr>
      <vt:lpstr>7. Class Diagram</vt:lpstr>
      <vt:lpstr>8. Sequence Diagram</vt:lpstr>
      <vt:lpstr>9. Activity Diagram</vt:lpstr>
      <vt:lpstr>SDD</vt:lpstr>
      <vt:lpstr>System Design Document</vt:lpstr>
      <vt:lpstr>System Design Document</vt:lpstr>
      <vt:lpstr>1. Design Goal</vt:lpstr>
      <vt:lpstr>1. Design Goal</vt:lpstr>
      <vt:lpstr>1. Design Goal</vt:lpstr>
      <vt:lpstr>1. Design Goal</vt:lpstr>
      <vt:lpstr>2. Trade-off </vt:lpstr>
      <vt:lpstr>2. Trade-off </vt:lpstr>
      <vt:lpstr>3. Scomposizione in sottosistemi </vt:lpstr>
      <vt:lpstr>3. Scomposizione in sottosistemi </vt:lpstr>
      <vt:lpstr>3. Scomposizione in sottosistemi </vt:lpstr>
      <vt:lpstr>3. Scomposizione in sottosistemi Component Diagram  </vt:lpstr>
      <vt:lpstr>3. Scomposizione in sottosistemi Architettura del Sistema (Three-Tier)  </vt:lpstr>
      <vt:lpstr>3. Scomposizione in sottosistemi Deployment Diagram  </vt:lpstr>
      <vt:lpstr>4. Gestione dei Dati Persistenti Modello ER  </vt:lpstr>
      <vt:lpstr>4. Gestione dei Dati Persistenti ER ristrutturato  </vt:lpstr>
      <vt:lpstr>4. Gestione dei Dati Persistenti Schema logico  </vt:lpstr>
      <vt:lpstr>5. Controllo degli accessi  </vt:lpstr>
      <vt:lpstr>5. Controllo degli accessi  </vt:lpstr>
      <vt:lpstr>5. Controllo degli accessi  </vt:lpstr>
      <vt:lpstr>5. Controllo degli accessi  </vt:lpstr>
      <vt:lpstr>5. Controllo degli accessi  </vt:lpstr>
      <vt:lpstr>5. Controllo degli accessi  </vt:lpstr>
      <vt:lpstr>5. Controllo del flusso globale  </vt:lpstr>
      <vt:lpstr>6. Boundary Use Case   </vt:lpstr>
      <vt:lpstr>6. Boundary Use Case   </vt:lpstr>
      <vt:lpstr>Testing Funzionale</vt:lpstr>
      <vt:lpstr>Testing Funzionale</vt:lpstr>
      <vt:lpstr>Testing Funzionale</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ODD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Ingegneria Software Bookster</dc:title>
  <dc:creator>Teodoro</dc:creator>
  <cp:lastModifiedBy>TEODORO GRAUSO</cp:lastModifiedBy>
  <cp:revision>38</cp:revision>
  <dcterms:modified xsi:type="dcterms:W3CDTF">2023-02-20T18:38:54Z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0x010100CE45CC6EC0235A43A14B67CAA5019F4E</vt:lpwstr>
  </property>
</Properties>
</file>